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283" r:id="rId2"/>
    <p:sldId id="329" r:id="rId3"/>
    <p:sldId id="347" r:id="rId4"/>
    <p:sldId id="348" r:id="rId5"/>
    <p:sldId id="331" r:id="rId6"/>
    <p:sldId id="332" r:id="rId7"/>
    <p:sldId id="333" r:id="rId8"/>
    <p:sldId id="334" r:id="rId9"/>
    <p:sldId id="335" r:id="rId10"/>
    <p:sldId id="336" r:id="rId11"/>
    <p:sldId id="342" r:id="rId12"/>
    <p:sldId id="338" r:id="rId13"/>
    <p:sldId id="339" r:id="rId14"/>
    <p:sldId id="340" r:id="rId15"/>
    <p:sldId id="341" r:id="rId16"/>
    <p:sldId id="343" r:id="rId17"/>
    <p:sldId id="344" r:id="rId18"/>
    <p:sldId id="345" r:id="rId19"/>
    <p:sldId id="327" r:id="rId20"/>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CC00"/>
    <a:srgbClr val="CC0000"/>
    <a:srgbClr val="336600"/>
    <a:srgbClr val="99CC00"/>
    <a:srgbClr val="990000"/>
    <a:srgbClr val="F2F8BA"/>
    <a:srgbClr val="333300"/>
    <a:srgbClr val="FFDA3B"/>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6" autoAdjust="0"/>
    <p:restoredTop sz="99164" autoAdjust="0"/>
  </p:normalViewPr>
  <p:slideViewPr>
    <p:cSldViewPr>
      <p:cViewPr varScale="1">
        <p:scale>
          <a:sx n="74" d="100"/>
          <a:sy n="74" d="100"/>
        </p:scale>
        <p:origin x="1272"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A4FB89C-310D-45D7-AE6C-4930ABF86D58}" type="datetimeFigureOut">
              <a:rPr lang="fr-FR" smtClean="0"/>
              <a:pPr/>
              <a:t>24/06/2016</a:t>
            </a:fld>
            <a:endParaRPr lang="fr-FR"/>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0599CF97-6B09-4D0E-90A5-F3DC6E20E5FE}" type="slidenum">
              <a:rPr lang="fr-FR" smtClean="0"/>
              <a:pPr/>
              <a:t>‹#›</a:t>
            </a:fld>
            <a:endParaRPr lang="fr-FR"/>
          </a:p>
        </p:txBody>
      </p:sp>
    </p:spTree>
    <p:extLst>
      <p:ext uri="{BB962C8B-B14F-4D97-AF65-F5344CB8AC3E}">
        <p14:creationId xmlns:p14="http://schemas.microsoft.com/office/powerpoint/2010/main" val="270454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4883150" y="3330575"/>
            <a:ext cx="22174200" cy="16630650"/>
          </a:xfrm>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D573AB7-92DD-489A-8F55-7884E5274F67}" type="slidenum">
              <a:rPr lang="it-IT" smtClean="0"/>
              <a:pPr/>
              <a:t>3</a:t>
            </a:fld>
            <a:endParaRPr lang="it-IT"/>
          </a:p>
        </p:txBody>
      </p:sp>
    </p:spTree>
    <p:extLst>
      <p:ext uri="{BB962C8B-B14F-4D97-AF65-F5344CB8AC3E}">
        <p14:creationId xmlns:p14="http://schemas.microsoft.com/office/powerpoint/2010/main" val="33882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fr-F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FR"/>
          </a:p>
        </p:txBody>
      </p:sp>
      <p:sp>
        <p:nvSpPr>
          <p:cNvPr id="4" name="Segnaposto data 3"/>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fr-F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fr-F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data 4"/>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fr-F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7" name="Segnaposto data 6"/>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data 2"/>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fr-F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fr-F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937B9B5-C374-472A-8877-494354E12A84}" type="datetimeFigureOut">
              <a:rPr lang="fr-FR" smtClean="0"/>
              <a:pPr/>
              <a:t>24/06/2016</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6D5EA13B-4613-470D-9883-C8172F7E9C74}"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fr-F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7B9B5-C374-472A-8877-494354E12A84}" type="datetimeFigureOut">
              <a:rPr lang="fr-FR" smtClean="0"/>
              <a:pPr/>
              <a:t>24/06/2016</a:t>
            </a:fld>
            <a:endParaRPr lang="fr-F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EA13B-4613-470D-9883-C8172F7E9C74}"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nutawa.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limasouth.eu/"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mailto:info@nutawa.com" TargetMode="External"/><Relationship Id="rId4" Type="http://schemas.openxmlformats.org/officeDocument/2006/relationships/hyperlink" Target="mailto:bernardo.sala@climasouth.e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limasouth.eu/en/node/1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4383" y="-28085"/>
            <a:ext cx="9172765" cy="5857892"/>
          </a:xfrm>
          <a:prstGeom prst="rect">
            <a:avLst/>
          </a:prstGeom>
          <a:noFill/>
          <a:ln w="9525">
            <a:noFill/>
            <a:miter lim="800000"/>
            <a:headEnd/>
            <a:tailEnd/>
          </a:ln>
          <a:effectLst/>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cxnSp>
        <p:nvCxnSpPr>
          <p:cNvPr id="7" name="Connettore 1 6"/>
          <p:cNvCxnSpPr/>
          <p:nvPr/>
        </p:nvCxnSpPr>
        <p:spPr>
          <a:xfrm flipV="1">
            <a:off x="0" y="5829807"/>
            <a:ext cx="9162640" cy="110"/>
          </a:xfrm>
          <a:prstGeom prst="line">
            <a:avLst/>
          </a:prstGeom>
          <a:ln w="349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5998900" y="4137036"/>
            <a:ext cx="3170419" cy="2462213"/>
          </a:xfrm>
          <a:prstGeom prst="rect">
            <a:avLst/>
          </a:prstGeom>
          <a:noFill/>
        </p:spPr>
        <p:txBody>
          <a:bodyPr wrap="none" rtlCol="0">
            <a:spAutoFit/>
          </a:bodyPr>
          <a:lstStyle/>
          <a:p>
            <a:pPr algn="r"/>
            <a:r>
              <a:rPr lang="en-US" sz="2400" b="1" dirty="0"/>
              <a:t>Opportunities for </a:t>
            </a:r>
            <a:endParaRPr lang="en-US" sz="2400" b="1" dirty="0" smtClean="0"/>
          </a:p>
          <a:p>
            <a:pPr algn="r"/>
            <a:r>
              <a:rPr lang="en-US" sz="2400" b="1" dirty="0" smtClean="0"/>
              <a:t>Israeli </a:t>
            </a:r>
            <a:r>
              <a:rPr lang="en-US" sz="2400" b="1" dirty="0"/>
              <a:t>Businesses </a:t>
            </a:r>
            <a:endParaRPr lang="en-US" sz="2400" b="1" dirty="0" smtClean="0"/>
          </a:p>
          <a:p>
            <a:pPr algn="r"/>
            <a:r>
              <a:rPr lang="en-US" sz="2400" b="1" dirty="0" smtClean="0"/>
              <a:t>post-Paris </a:t>
            </a:r>
          </a:p>
          <a:p>
            <a:pPr algn="r"/>
            <a:r>
              <a:rPr lang="en-US" sz="2000" dirty="0" smtClean="0"/>
              <a:t>Casper Meeuwis Van der Tak</a:t>
            </a:r>
          </a:p>
          <a:p>
            <a:pPr algn="r"/>
            <a:r>
              <a:rPr lang="en-US" sz="2000" dirty="0" smtClean="0">
                <a:hlinkClick r:id="rId3"/>
              </a:rPr>
              <a:t>info@nutawa.com</a:t>
            </a:r>
            <a:r>
              <a:rPr lang="en-US" sz="2000" dirty="0" smtClean="0"/>
              <a:t> </a:t>
            </a:r>
            <a:endParaRPr lang="fr-FR" sz="2400" b="1" i="1" dirty="0" smtClean="0">
              <a:solidFill>
                <a:schemeClr val="bg1"/>
              </a:solidFill>
            </a:endParaRPr>
          </a:p>
          <a:p>
            <a:pPr algn="r">
              <a:spcAft>
                <a:spcPts val="1200"/>
              </a:spcAft>
            </a:pPr>
            <a:endParaRPr lang="fr-FR" sz="1600" b="1" i="1" dirty="0" smtClean="0">
              <a:solidFill>
                <a:schemeClr val="bg1"/>
              </a:solidFill>
            </a:endParaRPr>
          </a:p>
          <a:p>
            <a:pPr algn="r"/>
            <a:endParaRPr lang="fr-FR" sz="1600" b="1" i="1" dirty="0">
              <a:solidFill>
                <a:schemeClr val="bg1"/>
              </a:solidFill>
            </a:endParaRPr>
          </a:p>
        </p:txBody>
      </p:sp>
      <p:pic>
        <p:nvPicPr>
          <p:cNvPr id="8" name="Immagine 7" descr="flag.jpg"/>
          <p:cNvPicPr/>
          <p:nvPr/>
        </p:nvPicPr>
        <p:blipFill>
          <a:blip r:embed="rId4">
            <a:extLst>
              <a:ext uri="{28A0092B-C50C-407E-A947-70E740481C1C}">
                <a14:useLocalDpi xmlns:a14="http://schemas.microsoft.com/office/drawing/2010/main"/>
              </a:ext>
            </a:extLst>
          </a:blip>
          <a:srcRect/>
          <a:stretch>
            <a:fillRect/>
          </a:stretch>
        </p:blipFill>
        <p:spPr bwMode="auto">
          <a:xfrm>
            <a:off x="755576" y="6167470"/>
            <a:ext cx="651376" cy="386140"/>
          </a:xfrm>
          <a:prstGeom prst="rect">
            <a:avLst/>
          </a:prstGeom>
          <a:noFill/>
          <a:extLst/>
        </p:spPr>
      </p:pic>
      <p:sp>
        <p:nvSpPr>
          <p:cNvPr id="3" name="Rettangolo 7"/>
          <p:cNvSpPr>
            <a:spLocks/>
          </p:cNvSpPr>
          <p:nvPr/>
        </p:nvSpPr>
        <p:spPr bwMode="auto">
          <a:xfrm>
            <a:off x="1331640" y="6093296"/>
            <a:ext cx="15841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n-GB" altLang="it-IT" sz="1400" b="0" i="1" u="none" strike="noStrike" cap="none" normalizeH="0" baseline="0" dirty="0" smtClean="0">
                <a:ln>
                  <a:noFill/>
                </a:ln>
                <a:solidFill>
                  <a:srgbClr val="000000"/>
                </a:solidFill>
                <a:effectLst/>
                <a:latin typeface="Calibri" pitchFamily="34" charset="0"/>
                <a:cs typeface="Arial" pitchFamily="34" charset="0"/>
              </a:rPr>
              <a:t>Funded by the European Union </a:t>
            </a:r>
            <a:endParaRPr kumimoji="0" lang="it-IT" altLang="it-IT"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C:\Users\comec_000\Documents\0 ClimaSouth\02 IC tools\03 Logo\agriconsulting consortium 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60520" y="6093296"/>
            <a:ext cx="2045784" cy="48393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10" name="Rectangle 9"/>
          <p:cNvSpPr>
            <a:spLocks/>
          </p:cNvSpPr>
          <p:nvPr/>
        </p:nvSpPr>
        <p:spPr>
          <a:xfrm>
            <a:off x="-328930" y="-84455"/>
            <a:ext cx="7780655" cy="17145"/>
          </a:xfrm>
          <a:prstGeom prst="rect">
            <a:avLst/>
          </a:prstGeom>
          <a:gradFill>
            <a:gsLst>
              <a:gs pos="0">
                <a:srgbClr val="233B85"/>
              </a:gs>
              <a:gs pos="100000">
                <a:srgbClr val="C2D1ED"/>
              </a:gs>
            </a:gsLst>
            <a:lin ang="5400000"/>
          </a:gradFill>
          <a:ln>
            <a:noFill/>
            <a:prstDash val="solid"/>
          </a:ln>
        </p:spPr>
        <p:txBody>
          <a:bodyPr lIns="0" tIns="0" rIns="0" bIns="0"/>
          <a:lstStyle/>
          <a:p>
            <a:endParaRPr lang="fr-BE"/>
          </a:p>
        </p:txBody>
      </p:sp>
      <p:sp>
        <p:nvSpPr>
          <p:cNvPr id="4" name="Rectangle 3"/>
          <p:cNvSpPr>
            <a:spLocks noChangeArrowheads="1"/>
          </p:cNvSpPr>
          <p:nvPr/>
        </p:nvSpPr>
        <p:spPr bwMode="auto">
          <a:xfrm>
            <a:off x="3646552" y="2850371"/>
            <a:ext cx="37444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1pPr>
            <a:lvl2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2pPr>
            <a:lvl3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3pPr>
            <a:lvl4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4pPr>
            <a:lvl5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5pPr>
            <a:lvl6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6pPr>
            <a:lvl7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7pPr>
            <a:lvl8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8pPr>
            <a:lvl9pPr eaLnBrk="0" fontAlgn="base" hangingPunct="0">
              <a:spcBef>
                <a:spcPct val="0"/>
              </a:spcBef>
              <a:spcAft>
                <a:spcPct val="0"/>
              </a:spcAft>
              <a:tabLst>
                <a:tab pos="339725" algn="l"/>
                <a:tab pos="4338638" algn="l"/>
              </a:tabLst>
              <a:defRPr>
                <a:solidFill>
                  <a:schemeClr val="tx1"/>
                </a:solidFill>
                <a:latin typeface="Arial" panose="020B0604020202020204" pitchFamily="34" charset="0"/>
              </a:defRPr>
            </a:lvl9pPr>
          </a:lstStyle>
          <a:p>
            <a:pPr lvl="0"/>
            <a:r>
              <a:rPr lang="en-US" altLang="fr-FR" sz="1400" b="1" cap="all" dirty="0">
                <a:ea typeface="Calibri" panose="020F0502020204030204" pitchFamily="34" charset="0"/>
                <a:cs typeface="Arial" panose="020B0604020202020204" pitchFamily="34" charset="0"/>
              </a:rPr>
              <a:t>AFTER PARIS AND TOWARDS THE ENVIRONMENTAL GOODS AGREEMENT</a:t>
            </a:r>
            <a:endParaRPr kumimoji="0" lang="en-GB" altLang="fr-FR" sz="1400" b="0" i="0" u="none" strike="noStrike" cap="all" dirty="0" smtClean="0">
              <a:ln>
                <a:noFill/>
              </a:ln>
              <a:solidFill>
                <a:schemeClr val="tx1"/>
              </a:solidFill>
              <a:effectLst/>
              <a:ea typeface="Calibri" panose="020F0502020204030204" pitchFamily="34" charset="0"/>
              <a:cs typeface="Arial" panose="020B0604020202020204" pitchFamily="34" charset="0"/>
            </a:endParaRPr>
          </a:p>
          <a:p>
            <a:pPr lvl="0"/>
            <a:r>
              <a:rPr kumimoji="0" lang="en-GB" altLang="fr-F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 June</a:t>
            </a:r>
            <a:r>
              <a:rPr kumimoji="0" lang="en-GB" altLang="fr-FR" sz="1400" b="0"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GB" altLang="fr-FR"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2016</a:t>
            </a:r>
            <a:r>
              <a:rPr lang="en-GB" altLang="fr-FR" sz="1400" dirty="0" smtClean="0">
                <a:ea typeface="Calibri" panose="020F0502020204030204" pitchFamily="34" charset="0"/>
                <a:cs typeface="Arial" panose="020B0604020202020204" pitchFamily="34" charset="0"/>
              </a:rPr>
              <a:t>, </a:t>
            </a:r>
            <a:r>
              <a:rPr lang="en-GB" altLang="fr-FR" sz="1400" dirty="0" smtClean="0">
                <a:ea typeface="Calibri" panose="020F0502020204030204" pitchFamily="34" charset="0"/>
                <a:cs typeface="Arial" panose="020B0604020202020204" pitchFamily="34" charset="0"/>
              </a:rPr>
              <a:t>Tel Aviv </a:t>
            </a:r>
            <a:endParaRPr kumimoji="0" lang="fr-BE"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Market potential from Paris Agreement</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Rough estimate, simplifying assumptions</a:t>
            </a:r>
          </a:p>
          <a:p>
            <a:r>
              <a:rPr lang="en-US" dirty="0" smtClean="0"/>
              <a:t>Highest non-Annex 1 GHG emitters</a:t>
            </a:r>
          </a:p>
          <a:p>
            <a:r>
              <a:rPr lang="en-US" dirty="0" smtClean="0"/>
              <a:t>Countries most vulnerable to climate change</a:t>
            </a:r>
          </a:p>
          <a:p>
            <a:r>
              <a:rPr lang="en-US" dirty="0" smtClean="0"/>
              <a:t>Diplomatic relations with Israel filter applied</a:t>
            </a:r>
          </a:p>
          <a:p>
            <a:r>
              <a:rPr lang="en-US" dirty="0" smtClean="0"/>
              <a:t>Translation of INDC into money to be invested using simplifying assumptions, if not explicitly mentioned. </a:t>
            </a:r>
          </a:p>
          <a:p>
            <a:r>
              <a:rPr lang="en-US" dirty="0" smtClean="0"/>
              <a:t>Market potential opened for Israel: USD 240 billion / year (unconditional) + additional USD 275 billion conditional. </a:t>
            </a:r>
          </a:p>
          <a:p>
            <a:r>
              <a:rPr lang="en-US" dirty="0" smtClean="0"/>
              <a:t>However, all in competition with others.</a:t>
            </a:r>
            <a:endParaRPr lang="en-US" dirty="0"/>
          </a:p>
        </p:txBody>
      </p:sp>
    </p:spTree>
    <p:extLst>
      <p:ext uri="{BB962C8B-B14F-4D97-AF65-F5344CB8AC3E}">
        <p14:creationId xmlns:p14="http://schemas.microsoft.com/office/powerpoint/2010/main" val="4190690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Market potential – Remarks </a:t>
            </a:r>
            <a:endParaRPr lang="en-US" sz="3600" dirty="0"/>
          </a:p>
        </p:txBody>
      </p:sp>
      <p:sp>
        <p:nvSpPr>
          <p:cNvPr id="3" name="Content Placeholder 2"/>
          <p:cNvSpPr>
            <a:spLocks noGrp="1"/>
          </p:cNvSpPr>
          <p:nvPr>
            <p:ph idx="1"/>
          </p:nvPr>
        </p:nvSpPr>
        <p:spPr/>
        <p:txBody>
          <a:bodyPr>
            <a:normAutofit fontScale="92500"/>
          </a:bodyPr>
          <a:lstStyle/>
          <a:p>
            <a:r>
              <a:rPr lang="en-US" dirty="0" smtClean="0"/>
              <a:t>Systematic data-mining can be done to identify specific market opportunities for different Israeli sectors or companies (NC, BUR, INDC, GHG emission data, adaptation vulnerability rankings)</a:t>
            </a:r>
          </a:p>
          <a:p>
            <a:r>
              <a:rPr lang="en-US" dirty="0" smtClean="0"/>
              <a:t>Significant opportunities are conditional on financing being made available.</a:t>
            </a:r>
          </a:p>
          <a:p>
            <a:r>
              <a:rPr lang="en-US" dirty="0" smtClean="0"/>
              <a:t>Technology and finance have been disconnected – unfortunate and an opportunity.</a:t>
            </a:r>
          </a:p>
        </p:txBody>
      </p:sp>
    </p:spTree>
    <p:extLst>
      <p:ext uri="{BB962C8B-B14F-4D97-AF65-F5344CB8AC3E}">
        <p14:creationId xmlns:p14="http://schemas.microsoft.com/office/powerpoint/2010/main" val="3892357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Market potential – Cautions </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Paris Agreement is not legally binding, does not contain a strong enforcement mechanism</a:t>
            </a:r>
          </a:p>
          <a:p>
            <a:r>
              <a:rPr lang="en-US" dirty="0" smtClean="0"/>
              <a:t>Reviews – ‘name and shame’</a:t>
            </a:r>
          </a:p>
          <a:p>
            <a:r>
              <a:rPr lang="en-US" dirty="0" smtClean="0"/>
              <a:t>Paris Agreement entry into force conditions:</a:t>
            </a:r>
          </a:p>
          <a:p>
            <a:pPr lvl="1"/>
            <a:r>
              <a:rPr lang="en-US" dirty="0" smtClean="0"/>
              <a:t>55+ Parties signed up</a:t>
            </a:r>
          </a:p>
          <a:p>
            <a:pPr lvl="1"/>
            <a:r>
              <a:rPr lang="en-US" dirty="0" smtClean="0"/>
              <a:t>Accounting for 55+% of greenhouse gas emissions</a:t>
            </a:r>
          </a:p>
          <a:p>
            <a:pPr lvl="1"/>
            <a:r>
              <a:rPr lang="en-US" dirty="0" smtClean="0"/>
              <a:t>China + Russia + USA = 45.5% </a:t>
            </a:r>
            <a:r>
              <a:rPr lang="en-US" dirty="0" smtClean="0">
                <a:sym typeface="Wingdings" panose="05000000000000000000" pitchFamily="2" charset="2"/>
              </a:rPr>
              <a:t> could form a blocking coalition</a:t>
            </a:r>
          </a:p>
          <a:p>
            <a:r>
              <a:rPr lang="en-US" dirty="0" smtClean="0">
                <a:sym typeface="Wingdings" panose="05000000000000000000" pitchFamily="2" charset="2"/>
              </a:rPr>
              <a:t>However, some countries may proceed even without Paris Agreement entering into force</a:t>
            </a:r>
            <a:endParaRPr lang="en-US" dirty="0"/>
          </a:p>
        </p:txBody>
      </p:sp>
    </p:spTree>
    <p:extLst>
      <p:ext uri="{BB962C8B-B14F-4D97-AF65-F5344CB8AC3E}">
        <p14:creationId xmlns:p14="http://schemas.microsoft.com/office/powerpoint/2010/main" val="2136482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Review Mechanism 1</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smtClean="0"/>
              <a:t>Article 13 creates an </a:t>
            </a:r>
            <a:r>
              <a:rPr lang="en-US" dirty="0"/>
              <a:t>enhanced transparency framework for action and </a:t>
            </a:r>
            <a:r>
              <a:rPr lang="en-US" dirty="0" smtClean="0"/>
              <a:t>support. </a:t>
            </a:r>
            <a:endParaRPr lang="en-US" dirty="0"/>
          </a:p>
          <a:p>
            <a:r>
              <a:rPr lang="en-US" dirty="0" smtClean="0"/>
              <a:t>Among others to track </a:t>
            </a:r>
            <a:r>
              <a:rPr lang="en-US" dirty="0"/>
              <a:t>progress towards achieving Parties’ </a:t>
            </a:r>
            <a:r>
              <a:rPr lang="en-US" dirty="0" smtClean="0"/>
              <a:t>NDCs, </a:t>
            </a:r>
            <a:r>
              <a:rPr lang="en-US" dirty="0"/>
              <a:t>and Parties’ </a:t>
            </a:r>
            <a:r>
              <a:rPr lang="en-US" dirty="0" smtClean="0"/>
              <a:t>adaptation actions. </a:t>
            </a:r>
          </a:p>
          <a:p>
            <a:r>
              <a:rPr lang="en-US" dirty="0" smtClean="0"/>
              <a:t>Reporting on inventory, NDC implementation, climate change impact and adaptation.</a:t>
            </a:r>
          </a:p>
          <a:p>
            <a:pPr lvl="1"/>
            <a:r>
              <a:rPr lang="en-US" dirty="0" smtClean="0"/>
              <a:t>Developed parties: financial, technology and capacity-building support provided.</a:t>
            </a:r>
          </a:p>
          <a:p>
            <a:pPr lvl="1"/>
            <a:r>
              <a:rPr lang="en-US" dirty="0" smtClean="0"/>
              <a:t>Developing </a:t>
            </a:r>
            <a:r>
              <a:rPr lang="en-US" dirty="0"/>
              <a:t>parties: financial, technology and capacity-building support </a:t>
            </a:r>
            <a:r>
              <a:rPr lang="en-US" dirty="0" smtClean="0"/>
              <a:t>needed</a:t>
            </a:r>
            <a:endParaRPr lang="en-US" dirty="0"/>
          </a:p>
          <a:p>
            <a:r>
              <a:rPr lang="en-US" dirty="0" smtClean="0"/>
              <a:t>Feeds into the global </a:t>
            </a:r>
            <a:r>
              <a:rPr lang="en-US" dirty="0" err="1" smtClean="0"/>
              <a:t>stocktake</a:t>
            </a:r>
            <a:r>
              <a:rPr lang="en-US" dirty="0" smtClean="0"/>
              <a:t>.</a:t>
            </a:r>
          </a:p>
          <a:p>
            <a:r>
              <a:rPr lang="en-US" dirty="0" smtClean="0"/>
              <a:t>Implemented </a:t>
            </a:r>
            <a:r>
              <a:rPr lang="en-US" dirty="0"/>
              <a:t>in a facilitative, non-intrusive, non-punitive manner, respectful of national </a:t>
            </a:r>
            <a:r>
              <a:rPr lang="en-US" dirty="0" smtClean="0"/>
              <a:t>sovereignty. </a:t>
            </a:r>
            <a:endParaRPr lang="en-US" dirty="0"/>
          </a:p>
          <a:p>
            <a:endParaRPr lang="en-US" dirty="0" smtClean="0"/>
          </a:p>
        </p:txBody>
      </p:sp>
    </p:spTree>
    <p:extLst>
      <p:ext uri="{BB962C8B-B14F-4D97-AF65-F5344CB8AC3E}">
        <p14:creationId xmlns:p14="http://schemas.microsoft.com/office/powerpoint/2010/main" val="2465479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Mechanism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Article 14 creates the global </a:t>
            </a:r>
            <a:r>
              <a:rPr lang="en-US" dirty="0" err="1" smtClean="0"/>
              <a:t>stocktake</a:t>
            </a:r>
            <a:r>
              <a:rPr lang="en-US" dirty="0" smtClean="0"/>
              <a:t>: collective </a:t>
            </a:r>
            <a:r>
              <a:rPr lang="en-US" dirty="0"/>
              <a:t>progress towards achieving the purpose of this Agreement and its long-term </a:t>
            </a:r>
            <a:r>
              <a:rPr lang="en-US" dirty="0" smtClean="0"/>
              <a:t>goals. Principles: </a:t>
            </a:r>
          </a:p>
          <a:p>
            <a:pPr lvl="1"/>
            <a:r>
              <a:rPr lang="en-US" dirty="0" smtClean="0"/>
              <a:t>comprehensive </a:t>
            </a:r>
            <a:r>
              <a:rPr lang="en-US" dirty="0"/>
              <a:t>and facilitative manner, </a:t>
            </a:r>
            <a:endParaRPr lang="en-US" dirty="0" smtClean="0"/>
          </a:p>
          <a:p>
            <a:pPr lvl="1"/>
            <a:r>
              <a:rPr lang="en-US" dirty="0" smtClean="0"/>
              <a:t>considering </a:t>
            </a:r>
            <a:r>
              <a:rPr lang="en-US" dirty="0"/>
              <a:t>mitigation, adaptation </a:t>
            </a:r>
            <a:r>
              <a:rPr lang="en-US" dirty="0" smtClean="0"/>
              <a:t>&amp; </a:t>
            </a:r>
            <a:r>
              <a:rPr lang="en-US" dirty="0"/>
              <a:t>means of implementation and support, </a:t>
            </a:r>
            <a:endParaRPr lang="en-US" dirty="0" smtClean="0"/>
          </a:p>
          <a:p>
            <a:pPr lvl="1"/>
            <a:r>
              <a:rPr lang="en-US" dirty="0" smtClean="0"/>
              <a:t>in </a:t>
            </a:r>
            <a:r>
              <a:rPr lang="en-US" dirty="0"/>
              <a:t>the light of equity and the best available science. </a:t>
            </a:r>
          </a:p>
          <a:p>
            <a:pPr lvl="1"/>
            <a:r>
              <a:rPr lang="en-US" dirty="0" smtClean="0"/>
              <a:t>first </a:t>
            </a:r>
            <a:r>
              <a:rPr lang="en-US" dirty="0"/>
              <a:t>global </a:t>
            </a:r>
            <a:r>
              <a:rPr lang="en-US" dirty="0" err="1"/>
              <a:t>stocktake</a:t>
            </a:r>
            <a:r>
              <a:rPr lang="en-US" dirty="0"/>
              <a:t> in 2023 </a:t>
            </a:r>
            <a:endParaRPr lang="en-US" dirty="0" smtClean="0"/>
          </a:p>
          <a:p>
            <a:pPr lvl="1"/>
            <a:r>
              <a:rPr lang="en-US" dirty="0" smtClean="0"/>
              <a:t>and </a:t>
            </a:r>
            <a:r>
              <a:rPr lang="en-US" dirty="0"/>
              <a:t>every five years thereafter </a:t>
            </a:r>
            <a:r>
              <a:rPr lang="en-US" dirty="0" smtClean="0"/>
              <a:t>(unless </a:t>
            </a:r>
            <a:r>
              <a:rPr lang="en-US" dirty="0"/>
              <a:t>otherwise </a:t>
            </a:r>
            <a:r>
              <a:rPr lang="en-US" dirty="0" smtClean="0"/>
              <a:t>decided). </a:t>
            </a:r>
            <a:endParaRPr lang="en-US" dirty="0"/>
          </a:p>
          <a:p>
            <a:r>
              <a:rPr lang="en-US" dirty="0" smtClean="0"/>
              <a:t>The </a:t>
            </a:r>
            <a:r>
              <a:rPr lang="en-US" dirty="0"/>
              <a:t>outcome of the global </a:t>
            </a:r>
            <a:r>
              <a:rPr lang="en-US" dirty="0" err="1"/>
              <a:t>stocktake</a:t>
            </a:r>
            <a:r>
              <a:rPr lang="en-US" dirty="0"/>
              <a:t> shall inform Parties in updating and enhancing, in a nationally determined manner, their actions and support </a:t>
            </a:r>
            <a:r>
              <a:rPr lang="en-US" dirty="0" smtClean="0"/>
              <a:t>and </a:t>
            </a:r>
            <a:r>
              <a:rPr lang="en-US" dirty="0"/>
              <a:t>in enhancing international cooperation for climate action. </a:t>
            </a:r>
          </a:p>
          <a:p>
            <a:endParaRPr lang="en-US" dirty="0" smtClean="0"/>
          </a:p>
          <a:p>
            <a:endParaRPr lang="en-US" dirty="0"/>
          </a:p>
        </p:txBody>
      </p:sp>
    </p:spTree>
    <p:extLst>
      <p:ext uri="{BB962C8B-B14F-4D97-AF65-F5344CB8AC3E}">
        <p14:creationId xmlns:p14="http://schemas.microsoft.com/office/powerpoint/2010/main" val="4102013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Mechanism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Article 15 creates a mechanism </a:t>
            </a:r>
            <a:r>
              <a:rPr lang="en-US" dirty="0"/>
              <a:t>to facilitate implementation of and promote compliance with the provisions of </a:t>
            </a:r>
            <a:r>
              <a:rPr lang="en-US" dirty="0" smtClean="0"/>
              <a:t>the Paris Agreement.</a:t>
            </a:r>
          </a:p>
          <a:p>
            <a:r>
              <a:rPr lang="en-US" dirty="0" smtClean="0"/>
              <a:t>The </a:t>
            </a:r>
            <a:r>
              <a:rPr lang="en-US" dirty="0"/>
              <a:t>mechanism </a:t>
            </a:r>
            <a:r>
              <a:rPr lang="en-US" dirty="0" smtClean="0"/>
              <a:t>shall </a:t>
            </a:r>
            <a:r>
              <a:rPr lang="en-US" dirty="0"/>
              <a:t>consist of a committee that shall be expert-based and facilitative in nature and function in a manner that is transparent, non-adversarial and </a:t>
            </a:r>
            <a:r>
              <a:rPr lang="en-US" dirty="0" smtClean="0"/>
              <a:t>non-punitive, with particular </a:t>
            </a:r>
            <a:r>
              <a:rPr lang="en-US" dirty="0"/>
              <a:t>attention to the respective national capabilities and circumstances of </a:t>
            </a:r>
            <a:r>
              <a:rPr lang="en-US" dirty="0" smtClean="0"/>
              <a:t>Parties.</a:t>
            </a:r>
          </a:p>
          <a:p>
            <a:r>
              <a:rPr lang="en-US" dirty="0" smtClean="0"/>
              <a:t>The </a:t>
            </a:r>
            <a:r>
              <a:rPr lang="en-US" dirty="0"/>
              <a:t>committee shall </a:t>
            </a:r>
            <a:r>
              <a:rPr lang="en-US" dirty="0" smtClean="0"/>
              <a:t>report </a:t>
            </a:r>
            <a:r>
              <a:rPr lang="en-US" dirty="0"/>
              <a:t>annually to the Conference of the Parties serving as the meeting of the Parties to this </a:t>
            </a:r>
            <a:r>
              <a:rPr lang="en-US" dirty="0" smtClean="0"/>
              <a:t>Agreement. </a:t>
            </a:r>
            <a:endParaRPr lang="en-US" dirty="0"/>
          </a:p>
          <a:p>
            <a:endParaRPr lang="en-US" dirty="0" smtClean="0"/>
          </a:p>
          <a:p>
            <a:endParaRPr lang="en-US" dirty="0"/>
          </a:p>
        </p:txBody>
      </p:sp>
    </p:spTree>
    <p:extLst>
      <p:ext uri="{BB962C8B-B14F-4D97-AF65-F5344CB8AC3E}">
        <p14:creationId xmlns:p14="http://schemas.microsoft.com/office/powerpoint/2010/main" val="391849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use UNFCCC provisions?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Domestic few support opportunities: support for “developing countries”, provided by “developed countries”;</a:t>
            </a:r>
          </a:p>
          <a:p>
            <a:r>
              <a:rPr lang="en-US" dirty="0" smtClean="0"/>
              <a:t>Opportunities exist in developing countries: </a:t>
            </a:r>
          </a:p>
          <a:p>
            <a:pPr lvl="1"/>
            <a:r>
              <a:rPr lang="en-US" dirty="0" smtClean="0"/>
              <a:t>Israeli exports </a:t>
            </a:r>
          </a:p>
          <a:p>
            <a:pPr lvl="1"/>
            <a:r>
              <a:rPr lang="en-US" dirty="0" smtClean="0"/>
              <a:t>Subsidiaries of Israeli companies</a:t>
            </a:r>
          </a:p>
          <a:p>
            <a:r>
              <a:rPr lang="en-US" dirty="0" err="1" smtClean="0"/>
              <a:t>Cleantech</a:t>
            </a:r>
            <a:r>
              <a:rPr lang="en-US" dirty="0" smtClean="0"/>
              <a:t> and including advanced </a:t>
            </a:r>
            <a:r>
              <a:rPr lang="en-US" dirty="0" err="1" smtClean="0"/>
              <a:t>cleantech</a:t>
            </a:r>
            <a:endParaRPr lang="en-US" dirty="0" smtClean="0"/>
          </a:p>
          <a:p>
            <a:r>
              <a:rPr lang="en-US" dirty="0" smtClean="0"/>
              <a:t>Using the financial mechanism under the UNFCCC, e.g. with soft finance (note: GCF is pre-Paris Agreement but increasingly relevant)</a:t>
            </a:r>
            <a:endParaRPr lang="en-US" dirty="0"/>
          </a:p>
        </p:txBody>
      </p:sp>
    </p:spTree>
    <p:extLst>
      <p:ext uri="{BB962C8B-B14F-4D97-AF65-F5344CB8AC3E}">
        <p14:creationId xmlns:p14="http://schemas.microsoft.com/office/powerpoint/2010/main" val="3224934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constraints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Requests need to come to GCF through accredited entities with host country endorsement</a:t>
            </a:r>
          </a:p>
          <a:p>
            <a:r>
              <a:rPr lang="en-US" dirty="0" smtClean="0"/>
              <a:t>Requirements:</a:t>
            </a:r>
          </a:p>
          <a:p>
            <a:pPr lvl="1"/>
            <a:r>
              <a:rPr lang="en-US" dirty="0" smtClean="0"/>
              <a:t>Credible and creditworthy project sponsor</a:t>
            </a:r>
          </a:p>
          <a:p>
            <a:pPr lvl="1"/>
            <a:r>
              <a:rPr lang="en-US" dirty="0" smtClean="0"/>
              <a:t>Sound proposal covering cost and revenues projections, environmental benefits, social benefits, management arrangements, contracts subject to finance (easier with private sector).</a:t>
            </a:r>
          </a:p>
          <a:p>
            <a:pPr lvl="1"/>
            <a:r>
              <a:rPr lang="en-US" dirty="0" smtClean="0"/>
              <a:t>Preparation will cost time and effort </a:t>
            </a:r>
            <a:r>
              <a:rPr lang="en-US" dirty="0" smtClean="0">
                <a:sym typeface="Wingdings" panose="05000000000000000000" pitchFamily="2" charset="2"/>
              </a:rPr>
              <a:t> prohibitive?</a:t>
            </a:r>
          </a:p>
          <a:p>
            <a:pPr lvl="1"/>
            <a:r>
              <a:rPr lang="en-US" dirty="0" smtClean="0">
                <a:sym typeface="Wingdings" panose="05000000000000000000" pitchFamily="2" charset="2"/>
              </a:rPr>
              <a:t>De facto shortage of good proposals.</a:t>
            </a:r>
            <a:endParaRPr lang="en-US" dirty="0"/>
          </a:p>
        </p:txBody>
      </p:sp>
    </p:spTree>
    <p:extLst>
      <p:ext uri="{BB962C8B-B14F-4D97-AF65-F5344CB8AC3E}">
        <p14:creationId xmlns:p14="http://schemas.microsoft.com/office/powerpoint/2010/main" val="19481629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 being investigated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Israeli government to set up facility to financially support preparation project proposals for investment projects (</a:t>
            </a:r>
            <a:r>
              <a:rPr lang="en-US" dirty="0"/>
              <a:t>seeking climate finance</a:t>
            </a:r>
            <a:r>
              <a:rPr lang="en-US" dirty="0" smtClean="0"/>
              <a:t>) in developing countries using Israeli technology and equipment (export or investment).</a:t>
            </a:r>
          </a:p>
          <a:p>
            <a:r>
              <a:rPr lang="en-US" dirty="0" smtClean="0"/>
              <a:t>Risk bearing facility: No need to repay if not an export/investment transaction follows; repaid with interest if successful.</a:t>
            </a:r>
          </a:p>
          <a:p>
            <a:r>
              <a:rPr lang="en-US" dirty="0" smtClean="0"/>
              <a:t>Could be modeled after instruments of other (Long-term) OECD countries.</a:t>
            </a:r>
          </a:p>
          <a:p>
            <a:r>
              <a:rPr lang="en-US" dirty="0" smtClean="0"/>
              <a:t>Need and form/procedures to be developed.</a:t>
            </a:r>
          </a:p>
        </p:txBody>
      </p:sp>
    </p:spTree>
    <p:extLst>
      <p:ext uri="{BB962C8B-B14F-4D97-AF65-F5344CB8AC3E}">
        <p14:creationId xmlns:p14="http://schemas.microsoft.com/office/powerpoint/2010/main" val="239456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495" y="0"/>
            <a:ext cx="9172765" cy="5857892"/>
          </a:xfrm>
          <a:prstGeom prst="rect">
            <a:avLst/>
          </a:prstGeom>
          <a:noFill/>
          <a:ln w="9525">
            <a:noFill/>
            <a:miter lim="800000"/>
            <a:headEnd/>
            <a:tailEnd/>
          </a:ln>
          <a:effectLst/>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cxnSp>
        <p:nvCxnSpPr>
          <p:cNvPr id="7" name="Connettore 1 6"/>
          <p:cNvCxnSpPr/>
          <p:nvPr/>
        </p:nvCxnSpPr>
        <p:spPr>
          <a:xfrm>
            <a:off x="2310" y="5861090"/>
            <a:ext cx="9128042" cy="1588"/>
          </a:xfrm>
          <a:prstGeom prst="line">
            <a:avLst/>
          </a:prstGeom>
          <a:ln w="349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6471815" y="4000503"/>
            <a:ext cx="2279791" cy="584775"/>
          </a:xfrm>
          <a:prstGeom prst="rect">
            <a:avLst/>
          </a:prstGeom>
          <a:noFill/>
        </p:spPr>
        <p:txBody>
          <a:bodyPr wrap="none" rtlCol="0">
            <a:spAutoFit/>
          </a:bodyPr>
          <a:lstStyle/>
          <a:p>
            <a:pPr algn="r"/>
            <a:r>
              <a:rPr lang="fr-FR" sz="3200" b="1" i="1" dirty="0" err="1" smtClean="0">
                <a:solidFill>
                  <a:schemeClr val="bg1"/>
                </a:solidFill>
              </a:rPr>
              <a:t>Thank</a:t>
            </a:r>
            <a:r>
              <a:rPr lang="fr-FR" sz="3200" b="1" i="1" dirty="0" smtClean="0">
                <a:solidFill>
                  <a:schemeClr val="bg1"/>
                </a:solidFill>
              </a:rPr>
              <a:t> </a:t>
            </a:r>
            <a:r>
              <a:rPr lang="fr-FR" sz="3200" b="1" i="1" dirty="0" err="1" smtClean="0">
                <a:solidFill>
                  <a:schemeClr val="bg1"/>
                </a:solidFill>
              </a:rPr>
              <a:t>you</a:t>
            </a:r>
            <a:r>
              <a:rPr lang="fr-FR" sz="3200" b="1" i="1" dirty="0" smtClean="0">
                <a:solidFill>
                  <a:schemeClr val="bg1"/>
                </a:solidFill>
              </a:rPr>
              <a:t>…</a:t>
            </a:r>
            <a:endParaRPr lang="fr-FR" sz="1600" b="1" i="1" dirty="0"/>
          </a:p>
        </p:txBody>
      </p:sp>
      <p:sp>
        <p:nvSpPr>
          <p:cNvPr id="2" name="Rectangle 1"/>
          <p:cNvSpPr/>
          <p:nvPr/>
        </p:nvSpPr>
        <p:spPr>
          <a:xfrm>
            <a:off x="305669" y="5815251"/>
            <a:ext cx="8878832" cy="1031051"/>
          </a:xfrm>
          <a:prstGeom prst="rect">
            <a:avLst/>
          </a:prstGeom>
        </p:spPr>
        <p:txBody>
          <a:bodyPr wrap="square">
            <a:spAutoFit/>
          </a:bodyPr>
          <a:lstStyle/>
          <a:p>
            <a:pPr>
              <a:spcAft>
                <a:spcPts val="600"/>
              </a:spcAft>
            </a:pPr>
            <a:r>
              <a:rPr lang="fr-BE" sz="1400" b="1" dirty="0">
                <a:solidFill>
                  <a:schemeClr val="bg1">
                    <a:lumMod val="50000"/>
                  </a:schemeClr>
                </a:solidFill>
                <a:latin typeface="roboto"/>
              </a:rPr>
              <a:t>Project Offices</a:t>
            </a:r>
          </a:p>
          <a:p>
            <a:r>
              <a:rPr lang="fr-BE" sz="1400" b="1" dirty="0" err="1" smtClean="0">
                <a:solidFill>
                  <a:srgbClr val="919191"/>
                </a:solidFill>
                <a:latin typeface="roboto"/>
              </a:rPr>
              <a:t>Egypt</a:t>
            </a:r>
            <a:r>
              <a:rPr lang="fr-BE" sz="1400" dirty="0">
                <a:solidFill>
                  <a:srgbClr val="919191"/>
                </a:solidFill>
                <a:latin typeface="roboto"/>
              </a:rPr>
              <a:t> : c/o d’</a:t>
            </a:r>
            <a:r>
              <a:rPr lang="fr-BE" sz="1400" dirty="0" err="1">
                <a:solidFill>
                  <a:srgbClr val="919191"/>
                </a:solidFill>
                <a:latin typeface="roboto"/>
              </a:rPr>
              <a:t>Appolonia</a:t>
            </a:r>
            <a:r>
              <a:rPr lang="fr-BE" sz="1400" dirty="0">
                <a:solidFill>
                  <a:srgbClr val="919191"/>
                </a:solidFill>
                <a:latin typeface="roboto"/>
              </a:rPr>
              <a:t> </a:t>
            </a:r>
            <a:r>
              <a:rPr lang="fr-BE" sz="1400" dirty="0" err="1">
                <a:solidFill>
                  <a:srgbClr val="919191"/>
                </a:solidFill>
                <a:latin typeface="roboto"/>
              </a:rPr>
              <a:t>Egypt</a:t>
            </a:r>
            <a:r>
              <a:rPr lang="fr-BE" sz="1400" dirty="0">
                <a:solidFill>
                  <a:srgbClr val="919191"/>
                </a:solidFill>
                <a:latin typeface="roboto"/>
              </a:rPr>
              <a:t> Branch, Fouad </a:t>
            </a:r>
            <a:r>
              <a:rPr lang="fr-BE" sz="1400" dirty="0" err="1">
                <a:solidFill>
                  <a:srgbClr val="919191"/>
                </a:solidFill>
                <a:latin typeface="roboto"/>
              </a:rPr>
              <a:t>Thabet</a:t>
            </a:r>
            <a:r>
              <a:rPr lang="fr-BE" sz="1400" dirty="0">
                <a:solidFill>
                  <a:srgbClr val="919191"/>
                </a:solidFill>
                <a:latin typeface="roboto"/>
              </a:rPr>
              <a:t> </a:t>
            </a:r>
            <a:r>
              <a:rPr lang="fr-BE" sz="1400" dirty="0" err="1">
                <a:solidFill>
                  <a:srgbClr val="919191"/>
                </a:solidFill>
                <a:latin typeface="roboto"/>
              </a:rPr>
              <a:t>treet</a:t>
            </a:r>
            <a:r>
              <a:rPr lang="fr-BE" sz="1400" dirty="0">
                <a:solidFill>
                  <a:srgbClr val="919191"/>
                </a:solidFill>
                <a:latin typeface="roboto"/>
              </a:rPr>
              <a:t>, 8, Sheraton </a:t>
            </a:r>
            <a:r>
              <a:rPr lang="fr-BE" sz="1400" dirty="0" err="1">
                <a:solidFill>
                  <a:srgbClr val="919191"/>
                </a:solidFill>
                <a:latin typeface="roboto"/>
              </a:rPr>
              <a:t>Buildings,Heliopolis</a:t>
            </a:r>
            <a:r>
              <a:rPr lang="fr-BE" sz="1400" dirty="0">
                <a:solidFill>
                  <a:srgbClr val="919191"/>
                </a:solidFill>
                <a:latin typeface="roboto"/>
              </a:rPr>
              <a:t>,  </a:t>
            </a:r>
            <a:r>
              <a:rPr lang="fr-BE" sz="1400" dirty="0" err="1">
                <a:solidFill>
                  <a:srgbClr val="919191"/>
                </a:solidFill>
                <a:latin typeface="roboto"/>
              </a:rPr>
              <a:t>Cairo</a:t>
            </a:r>
            <a:r>
              <a:rPr lang="fr-BE" sz="1400" dirty="0">
                <a:solidFill>
                  <a:srgbClr val="919191"/>
                </a:solidFill>
                <a:latin typeface="roboto"/>
              </a:rPr>
              <a:t>. Tel/fax: +20 2 22693710</a:t>
            </a:r>
          </a:p>
          <a:p>
            <a:r>
              <a:rPr lang="fr-BE" sz="1400" b="1" dirty="0" err="1" smtClean="0">
                <a:solidFill>
                  <a:srgbClr val="919191"/>
                </a:solidFill>
                <a:latin typeface="roboto"/>
              </a:rPr>
              <a:t>Belgium</a:t>
            </a:r>
            <a:r>
              <a:rPr lang="fr-BE" sz="1400" dirty="0">
                <a:solidFill>
                  <a:srgbClr val="919191"/>
                </a:solidFill>
                <a:latin typeface="roboto"/>
              </a:rPr>
              <a:t> :  c/o A.E.S.A, Agriconsulting Europe, Avenue de Tervuren 36, 1040 Brussels, Tel +32 2 7362277.</a:t>
            </a:r>
            <a:endParaRPr lang="fr-BE" sz="1400" b="0" i="0" dirty="0">
              <a:solidFill>
                <a:srgbClr val="919191"/>
              </a:solidFill>
              <a:effectLst/>
              <a:latin typeface="roboto"/>
            </a:endParaRPr>
          </a:p>
        </p:txBody>
      </p:sp>
      <p:sp>
        <p:nvSpPr>
          <p:cNvPr id="3" name="TextBox 2"/>
          <p:cNvSpPr txBox="1"/>
          <p:nvPr/>
        </p:nvSpPr>
        <p:spPr>
          <a:xfrm>
            <a:off x="3203848" y="2564904"/>
            <a:ext cx="3672408" cy="2308324"/>
          </a:xfrm>
          <a:prstGeom prst="rect">
            <a:avLst/>
          </a:prstGeom>
          <a:noFill/>
        </p:spPr>
        <p:txBody>
          <a:bodyPr wrap="square" rtlCol="0">
            <a:spAutoFit/>
          </a:bodyPr>
          <a:lstStyle/>
          <a:p>
            <a:r>
              <a:rPr lang="en-US" dirty="0" smtClean="0"/>
              <a:t>On </a:t>
            </a:r>
            <a:r>
              <a:rPr lang="en-US" dirty="0" err="1" smtClean="0"/>
              <a:t>ClimaSouth</a:t>
            </a:r>
            <a:r>
              <a:rPr lang="en-US" dirty="0" smtClean="0"/>
              <a:t>:</a:t>
            </a:r>
            <a:endParaRPr lang="en-US" dirty="0" smtClean="0">
              <a:hlinkClick r:id="rId3"/>
            </a:endParaRPr>
          </a:p>
          <a:p>
            <a:r>
              <a:rPr lang="en-US" dirty="0" smtClean="0">
                <a:hlinkClick r:id="rId3"/>
              </a:rPr>
              <a:t>http</a:t>
            </a:r>
            <a:r>
              <a:rPr lang="en-US" dirty="0">
                <a:hlinkClick r:id="rId3"/>
              </a:rPr>
              <a:t>://www.climasouth.eu</a:t>
            </a:r>
            <a:r>
              <a:rPr lang="en-US" dirty="0" smtClean="0">
                <a:hlinkClick r:id="rId3"/>
              </a:rPr>
              <a:t>/</a:t>
            </a:r>
            <a:endParaRPr lang="en-US" dirty="0" smtClean="0"/>
          </a:p>
          <a:p>
            <a:r>
              <a:rPr lang="en-US" dirty="0" smtClean="0"/>
              <a:t>Bernardo Sala (team leader)</a:t>
            </a:r>
          </a:p>
          <a:p>
            <a:r>
              <a:rPr lang="en-US" u="sng" dirty="0" smtClean="0">
                <a:hlinkClick r:id="rId4"/>
              </a:rPr>
              <a:t>bernardo.sala@climasouth.eu</a:t>
            </a:r>
            <a:endParaRPr lang="en-US" u="sng" dirty="0" smtClean="0"/>
          </a:p>
          <a:p>
            <a:endParaRPr lang="en-US" dirty="0" smtClean="0"/>
          </a:p>
          <a:p>
            <a:r>
              <a:rPr lang="en-US" b="1" dirty="0" smtClean="0"/>
              <a:t>Feedback:</a:t>
            </a:r>
            <a:endParaRPr lang="en-US" b="1" dirty="0"/>
          </a:p>
          <a:p>
            <a:r>
              <a:rPr lang="en-US" dirty="0" smtClean="0"/>
              <a:t>Casper van der Tak</a:t>
            </a:r>
          </a:p>
          <a:p>
            <a:r>
              <a:rPr lang="en-US" dirty="0" smtClean="0">
                <a:hlinkClick r:id="rId5"/>
              </a:rPr>
              <a:t>info@nutawa.com</a:t>
            </a:r>
            <a:r>
              <a:rPr lang="en-US" dirty="0" smtClean="0"/>
              <a:t> </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err="1" smtClean="0"/>
              <a:t>ClimaSouth</a:t>
            </a:r>
            <a:r>
              <a:rPr lang="en-US" dirty="0" smtClean="0"/>
              <a:t> Introduction</a:t>
            </a:r>
          </a:p>
          <a:p>
            <a:pPr marL="514350" indent="-514350">
              <a:buFont typeface="+mj-lt"/>
              <a:buAutoNum type="arabicPeriod"/>
            </a:pPr>
            <a:r>
              <a:rPr lang="en-US" dirty="0" smtClean="0"/>
              <a:t>Paris Agreement – key provisions</a:t>
            </a:r>
          </a:p>
          <a:p>
            <a:pPr marL="514350" indent="-514350">
              <a:buFont typeface="+mj-lt"/>
              <a:buAutoNum type="arabicPeriod"/>
            </a:pPr>
            <a:r>
              <a:rPr lang="en-US" dirty="0" smtClean="0"/>
              <a:t>Paris Agreement – market potential </a:t>
            </a:r>
          </a:p>
          <a:p>
            <a:pPr marL="514350" indent="-514350">
              <a:buFont typeface="+mj-lt"/>
              <a:buAutoNum type="arabicPeriod"/>
            </a:pPr>
            <a:r>
              <a:rPr lang="en-US" dirty="0" smtClean="0"/>
              <a:t>Paris Agreement – review mechanisms</a:t>
            </a:r>
          </a:p>
          <a:p>
            <a:pPr marL="514350" indent="-514350">
              <a:buFont typeface="+mj-lt"/>
              <a:buAutoNum type="arabicPeriod"/>
            </a:pPr>
            <a:r>
              <a:rPr lang="en-US" dirty="0" smtClean="0"/>
              <a:t>How to use UNFCCC provisions</a:t>
            </a:r>
          </a:p>
          <a:p>
            <a:endParaRPr lang="en-US" dirty="0"/>
          </a:p>
        </p:txBody>
      </p:sp>
    </p:spTree>
    <p:extLst>
      <p:ext uri="{BB962C8B-B14F-4D97-AF65-F5344CB8AC3E}">
        <p14:creationId xmlns:p14="http://schemas.microsoft.com/office/powerpoint/2010/main" val="3304844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39925" y="1038029"/>
            <a:ext cx="4041592" cy="2794605"/>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2700000" scaled="1"/>
            <a:tileRect/>
          </a:gradFill>
          <a:ln>
            <a:solidFill>
              <a:schemeClr val="accent6">
                <a:lumMod val="50000"/>
              </a:schemeClr>
            </a:solidFill>
          </a:ln>
        </p:spPr>
        <p:txBody>
          <a:bodyPr wrap="square" lIns="36571" tIns="27429" rIns="36571" bIns="27429" anchor="ctr" anchorCtr="0">
            <a:spAutoFit/>
          </a:bodyPr>
          <a:lstStyle/>
          <a:p>
            <a:r>
              <a:rPr lang="en-GB" b="1" dirty="0">
                <a:ea typeface="Verdana" panose="020B0604030504040204" pitchFamily="34" charset="0"/>
                <a:cs typeface="Verdana" panose="020B0604030504040204" pitchFamily="34" charset="0"/>
              </a:rPr>
              <a:t>Objective</a:t>
            </a:r>
            <a:r>
              <a:rPr lang="en-GB" dirty="0">
                <a:ea typeface="Verdana" panose="020B0604030504040204" pitchFamily="34" charset="0"/>
                <a:cs typeface="Verdana" panose="020B0604030504040204" pitchFamily="34" charset="0"/>
              </a:rPr>
              <a:t>: </a:t>
            </a:r>
            <a:r>
              <a:rPr lang="en-GB" sz="1600" dirty="0">
                <a:ea typeface="Verdana" panose="020B0604030504040204" pitchFamily="34" charset="0"/>
                <a:cs typeface="Verdana" panose="020B0604030504040204" pitchFamily="34" charset="0"/>
              </a:rPr>
              <a:t>To support the transition of 9 </a:t>
            </a:r>
            <a:r>
              <a:rPr lang="en-GB" sz="1600" dirty="0" smtClean="0">
                <a:ea typeface="Verdana" panose="020B0604030504040204" pitchFamily="34" charset="0"/>
                <a:cs typeface="Verdana" panose="020B0604030504040204" pitchFamily="34" charset="0"/>
              </a:rPr>
              <a:t>Mediterranean </a:t>
            </a:r>
            <a:r>
              <a:rPr lang="en-GB" sz="1600" dirty="0">
                <a:ea typeface="Verdana" panose="020B0604030504040204" pitchFamily="34" charset="0"/>
                <a:cs typeface="Verdana" panose="020B0604030504040204" pitchFamily="34" charset="0"/>
              </a:rPr>
              <a:t>Countries towards low carbon development and climate resilience, by enhancing appropriate actions through capacity development, resource mobilization and proactive climate risk </a:t>
            </a:r>
            <a:r>
              <a:rPr lang="en-GB" sz="1600" dirty="0" smtClean="0">
                <a:ea typeface="Verdana" panose="020B0604030504040204" pitchFamily="34" charset="0"/>
                <a:cs typeface="Verdana" panose="020B0604030504040204" pitchFamily="34" charset="0"/>
              </a:rPr>
              <a:t>management. </a:t>
            </a:r>
          </a:p>
          <a:p>
            <a:endParaRPr lang="en-GB" sz="1600" dirty="0">
              <a:ea typeface="Verdana" panose="020B0604030504040204" pitchFamily="34" charset="0"/>
              <a:cs typeface="Verdana" panose="020B0604030504040204" pitchFamily="34" charset="0"/>
            </a:endParaRPr>
          </a:p>
          <a:p>
            <a:r>
              <a:rPr lang="en-GB" sz="1600" dirty="0" smtClean="0">
                <a:ea typeface="Verdana" panose="020B0604030504040204" pitchFamily="34" charset="0"/>
                <a:cs typeface="Verdana" panose="020B0604030504040204" pitchFamily="34" charset="0"/>
              </a:rPr>
              <a:t>Increased focus on </a:t>
            </a:r>
            <a:r>
              <a:rPr lang="en-US" sz="1600" dirty="0">
                <a:ea typeface="Verdana" panose="020B0604030504040204" pitchFamily="34" charset="0"/>
                <a:cs typeface="Verdana" panose="020B0604030504040204" pitchFamily="34" charset="0"/>
              </a:rPr>
              <a:t>support to capacity building and development of attractive projects/programs to crowd in financial </a:t>
            </a:r>
            <a:r>
              <a:rPr lang="en-US" sz="1600" dirty="0" smtClean="0">
                <a:ea typeface="Verdana" panose="020B0604030504040204" pitchFamily="34" charset="0"/>
                <a:cs typeface="Verdana" panose="020B0604030504040204" pitchFamily="34" charset="0"/>
              </a:rPr>
              <a:t>resources.</a:t>
            </a:r>
            <a:endParaRPr lang="fr-FR" sz="1600" dirty="0">
              <a:ea typeface="Verdana" panose="020B0604030504040204" pitchFamily="34" charset="0"/>
              <a:cs typeface="Verdana" panose="020B0604030504040204" pitchFamily="34" charset="0"/>
            </a:endParaRPr>
          </a:p>
        </p:txBody>
      </p:sp>
      <p:sp>
        <p:nvSpPr>
          <p:cNvPr id="7" name="Rectangle 6"/>
          <p:cNvSpPr/>
          <p:nvPr/>
        </p:nvSpPr>
        <p:spPr>
          <a:xfrm>
            <a:off x="258213" y="3993331"/>
            <a:ext cx="4005016" cy="2728567"/>
          </a:xfrm>
          <a:prstGeom prst="rect">
            <a:avLst/>
          </a:prstGeom>
          <a:solidFill>
            <a:schemeClr val="accent6">
              <a:lumMod val="40000"/>
              <a:lumOff val="60000"/>
            </a:schemeClr>
          </a:solidFill>
        </p:spPr>
        <p:txBody>
          <a:bodyPr wrap="square">
            <a:spAutoFit/>
          </a:bodyPr>
          <a:lstStyle/>
          <a:p>
            <a:pPr algn="just">
              <a:lnSpc>
                <a:spcPct val="120000"/>
              </a:lnSpc>
            </a:pPr>
            <a:r>
              <a:rPr lang="en-GB" sz="1676" b="1" i="1" dirty="0">
                <a:latin typeface="Calibri" panose="020F0502020204030204" pitchFamily="34" charset="0"/>
                <a:ea typeface="Times New Roman" panose="02020603050405020304" pitchFamily="18" charset="0"/>
                <a:cs typeface="Times New Roman" panose="02020603050405020304" pitchFamily="18" charset="0"/>
              </a:rPr>
              <a:t>     </a:t>
            </a:r>
            <a:r>
              <a:rPr lang="en-GB" sz="1676" b="1" i="1" dirty="0" smtClean="0">
                <a:latin typeface="Calibri" panose="020F0502020204030204" pitchFamily="34" charset="0"/>
                <a:ea typeface="Times New Roman" panose="02020603050405020304" pitchFamily="18" charset="0"/>
                <a:cs typeface="Times New Roman" panose="02020603050405020304" pitchFamily="18" charset="0"/>
              </a:rPr>
              <a:t>HOW ?</a:t>
            </a:r>
            <a:endParaRPr lang="en-GB" sz="1676" b="1" i="1" dirty="0">
              <a:latin typeface="Calibri" panose="020F0502020204030204" pitchFamily="34" charset="0"/>
              <a:ea typeface="Times New Roman" panose="02020603050405020304" pitchFamily="18" charset="0"/>
              <a:cs typeface="Times New Roman" panose="02020603050405020304" pitchFamily="18" charset="0"/>
            </a:endParaRPr>
          </a:p>
          <a:p>
            <a:pPr marL="217742" indent="-217742">
              <a:lnSpc>
                <a:spcPct val="120000"/>
              </a:lnSpc>
              <a:buFont typeface="Arial" panose="020B0604020202020204" pitchFamily="34" charset="0"/>
              <a:buChar char="•"/>
            </a:pPr>
            <a:r>
              <a:rPr lang="en-GB" b="1" i="1" dirty="0">
                <a:latin typeface="Calibri" panose="020F0502020204030204" pitchFamily="34" charset="0"/>
                <a:ea typeface="Times New Roman" panose="02020603050405020304" pitchFamily="18" charset="0"/>
                <a:cs typeface="Times New Roman" panose="02020603050405020304" pitchFamily="18" charset="0"/>
              </a:rPr>
              <a:t>Thematic workshops</a:t>
            </a:r>
            <a:r>
              <a:rPr lang="en-GB" dirty="0">
                <a:latin typeface="Calibri" panose="020F0502020204030204" pitchFamily="34" charset="0"/>
                <a:ea typeface="Times New Roman" panose="02020603050405020304" pitchFamily="18" charset="0"/>
                <a:cs typeface="Times New Roman" panose="02020603050405020304" pitchFamily="18" charset="0"/>
              </a:rPr>
              <a:t> to address issues of regional character; </a:t>
            </a:r>
            <a:endParaRPr lang="fr-FR" i="1" dirty="0">
              <a:latin typeface="Calibri" panose="020F0502020204030204" pitchFamily="34" charset="0"/>
              <a:ea typeface="Times New Roman" panose="02020603050405020304" pitchFamily="18" charset="0"/>
              <a:cs typeface="Times New Roman" panose="02020603050405020304" pitchFamily="18" charset="0"/>
            </a:endParaRPr>
          </a:p>
          <a:p>
            <a:pPr marL="217742" indent="-217742">
              <a:lnSpc>
                <a:spcPct val="120000"/>
              </a:lnSpc>
              <a:buFont typeface="Arial" panose="020B0604020202020204" pitchFamily="34" charset="0"/>
              <a:buChar char="•"/>
            </a:pPr>
            <a:r>
              <a:rPr lang="en-GB" b="1" i="1" dirty="0">
                <a:latin typeface="Calibri" panose="020F0502020204030204" pitchFamily="34" charset="0"/>
                <a:ea typeface="Times New Roman" panose="02020603050405020304" pitchFamily="18" charset="0"/>
                <a:cs typeface="Times New Roman" panose="02020603050405020304" pitchFamily="18" charset="0"/>
              </a:rPr>
              <a:t>National activities</a:t>
            </a:r>
            <a:r>
              <a:rPr lang="en-GB" dirty="0">
                <a:latin typeface="Calibri" panose="020F0502020204030204" pitchFamily="34" charset="0"/>
                <a:ea typeface="Times New Roman" panose="02020603050405020304" pitchFamily="18" charset="0"/>
                <a:cs typeface="Times New Roman" panose="02020603050405020304" pitchFamily="18" charset="0"/>
              </a:rPr>
              <a:t> linked to the work programme &amp; potential replication in the region.</a:t>
            </a:r>
            <a:endParaRPr lang="fr-FR" i="1" dirty="0">
              <a:latin typeface="Calibri" panose="020F0502020204030204" pitchFamily="34" charset="0"/>
              <a:ea typeface="Times New Roman" panose="02020603050405020304" pitchFamily="18" charset="0"/>
              <a:cs typeface="Times New Roman" panose="02020603050405020304" pitchFamily="18" charset="0"/>
            </a:endParaRPr>
          </a:p>
          <a:p>
            <a:pPr marL="217742" indent="-217742">
              <a:lnSpc>
                <a:spcPct val="120000"/>
              </a:lnSpc>
              <a:buFont typeface="Arial" panose="020B0604020202020204" pitchFamily="34" charset="0"/>
              <a:buChar char="•"/>
            </a:pPr>
            <a:r>
              <a:rPr lang="en-GB" b="1" i="1" dirty="0">
                <a:latin typeface="Calibri" panose="020F0502020204030204" pitchFamily="34" charset="0"/>
                <a:ea typeface="Times New Roman" panose="02020603050405020304" pitchFamily="18" charset="0"/>
                <a:cs typeface="Times New Roman" panose="02020603050405020304" pitchFamily="18" charset="0"/>
              </a:rPr>
              <a:t>EU-South/South country dialogue</a:t>
            </a:r>
            <a:r>
              <a:rPr lang="en-GB" dirty="0">
                <a:latin typeface="Calibri" panose="020F0502020204030204" pitchFamily="34" charset="0"/>
                <a:ea typeface="Times New Roman" panose="02020603050405020304" pitchFamily="18" charset="0"/>
                <a:cs typeface="Times New Roman" panose="02020603050405020304" pitchFamily="18" charset="0"/>
              </a:rPr>
              <a:t>  website/platform</a:t>
            </a:r>
            <a:endParaRPr lang="fr-FR" i="1"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2" name="Image 1"/>
          <p:cNvPicPr>
            <a:picLocks noChangeAspect="1"/>
          </p:cNvPicPr>
          <p:nvPr/>
        </p:nvPicPr>
        <p:blipFill>
          <a:blip r:embed="rId3"/>
          <a:stretch>
            <a:fillRect/>
          </a:stretch>
        </p:blipFill>
        <p:spPr>
          <a:xfrm>
            <a:off x="4427984" y="1046168"/>
            <a:ext cx="4324350" cy="4619625"/>
          </a:xfrm>
          <a:prstGeom prst="rect">
            <a:avLst/>
          </a:prstGeom>
        </p:spPr>
      </p:pic>
      <p:sp>
        <p:nvSpPr>
          <p:cNvPr id="4" name="TextBox 3"/>
          <p:cNvSpPr txBox="1"/>
          <p:nvPr/>
        </p:nvSpPr>
        <p:spPr>
          <a:xfrm>
            <a:off x="2051720" y="260648"/>
            <a:ext cx="5400600" cy="646331"/>
          </a:xfrm>
          <a:prstGeom prst="rect">
            <a:avLst/>
          </a:prstGeom>
          <a:noFill/>
        </p:spPr>
        <p:txBody>
          <a:bodyPr wrap="square" rtlCol="0">
            <a:spAutoFit/>
          </a:bodyPr>
          <a:lstStyle/>
          <a:p>
            <a:pPr algn="ctr"/>
            <a:r>
              <a:rPr lang="en-US" sz="3600" dirty="0" err="1" smtClean="0"/>
              <a:t>ClimaSouth</a:t>
            </a:r>
            <a:r>
              <a:rPr lang="en-US" sz="3600" dirty="0" smtClean="0"/>
              <a:t> Overview</a:t>
            </a:r>
            <a:endParaRPr lang="en-US" sz="3600" dirty="0"/>
          </a:p>
        </p:txBody>
      </p:sp>
      <p:sp>
        <p:nvSpPr>
          <p:cNvPr id="5" name="Subtitle 4"/>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945922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58218"/>
          </a:xfrm>
        </p:spPr>
        <p:txBody>
          <a:bodyPr>
            <a:normAutofit fontScale="90000"/>
          </a:bodyPr>
          <a:lstStyle/>
          <a:p>
            <a:pPr algn="l"/>
            <a:r>
              <a:rPr lang="en-US" spc="-9" dirty="0">
                <a:solidFill>
                  <a:srgbClr val="C00000"/>
                </a:solidFill>
              </a:rPr>
              <a:t>ClimaSouth – </a:t>
            </a:r>
            <a:r>
              <a:rPr lang="en-US" spc="-9" dirty="0" smtClean="0">
                <a:solidFill>
                  <a:srgbClr val="C00000"/>
                </a:solidFill>
              </a:rPr>
              <a:t>Regional coverage</a:t>
            </a:r>
            <a:br>
              <a:rPr lang="en-US" spc="-9" dirty="0" smtClean="0">
                <a:solidFill>
                  <a:srgbClr val="C00000"/>
                </a:solidFill>
              </a:rPr>
            </a:br>
            <a:r>
              <a:rPr lang="en-US" sz="1800" spc="-9" dirty="0" smtClean="0"/>
              <a:t>- EU FUNDED (5M EURO)</a:t>
            </a:r>
            <a:r>
              <a:rPr lang="en-US" sz="1800" spc="-9" dirty="0"/>
              <a:t/>
            </a:r>
            <a:br>
              <a:rPr lang="en-US" sz="1800" spc="-9" dirty="0"/>
            </a:br>
            <a:r>
              <a:rPr lang="en-US" sz="1800" spc="-9" dirty="0" smtClean="0"/>
              <a:t>- 2013 – 2017</a:t>
            </a:r>
            <a:br>
              <a:rPr lang="en-US" sz="1800" spc="-9" dirty="0" smtClean="0"/>
            </a:br>
            <a:r>
              <a:rPr lang="en-US" sz="1800" spc="-9" dirty="0" smtClean="0"/>
              <a:t>- ENPI SOUTH</a:t>
            </a:r>
            <a:br>
              <a:rPr lang="en-US" sz="1800" spc="-9" dirty="0" smtClean="0"/>
            </a:br>
            <a:r>
              <a:rPr lang="en-US" sz="1800" spc="-9" dirty="0" smtClean="0"/>
              <a:t>- </a:t>
            </a:r>
            <a:r>
              <a:rPr lang="en-US" sz="1800" cap="all" spc="-9" dirty="0" smtClean="0"/>
              <a:t>No country </a:t>
            </a:r>
            <a:r>
              <a:rPr lang="en-US" sz="1800" cap="all" spc="-9" dirty="0"/>
              <a:t>alone</a:t>
            </a:r>
            <a:r>
              <a:rPr lang="en-US" sz="1800" spc="-9" dirty="0"/>
              <a:t> </a:t>
            </a:r>
            <a:r>
              <a:rPr lang="en-US" sz="1800" spc="-9" dirty="0" smtClean="0"/>
              <a:t>Documentary</a:t>
            </a:r>
            <a:r>
              <a:rPr lang="en-US" sz="1800" spc="-9" dirty="0"/>
              <a:t>: </a:t>
            </a:r>
            <a:r>
              <a:rPr lang="en-US" sz="1800" spc="-9" dirty="0">
                <a:hlinkClick r:id="rId2"/>
              </a:rPr>
              <a:t>http://</a:t>
            </a:r>
            <a:r>
              <a:rPr lang="en-US" sz="1800" spc="-9" dirty="0" smtClean="0">
                <a:hlinkClick r:id="rId2"/>
              </a:rPr>
              <a:t>www.climasouth.eu/en/node/113</a:t>
            </a:r>
            <a:r>
              <a:rPr lang="en-US" sz="1800" spc="-9" dirty="0" smtClean="0"/>
              <a:t> </a:t>
            </a:r>
            <a:endParaRPr lang="fr-BE" dirty="0"/>
          </a:p>
        </p:txBody>
      </p:sp>
      <p:pic>
        <p:nvPicPr>
          <p:cNvPr id="4" name="Espace réservé du contenu 3"/>
          <p:cNvPicPr>
            <a:picLocks noGrp="1" noChangeAspect="1"/>
          </p:cNvPicPr>
          <p:nvPr>
            <p:ph idx="1"/>
          </p:nvPr>
        </p:nvPicPr>
        <p:blipFill>
          <a:blip r:embed="rId3"/>
          <a:stretch>
            <a:fillRect/>
          </a:stretch>
        </p:blipFill>
        <p:spPr>
          <a:xfrm>
            <a:off x="899592" y="2353656"/>
            <a:ext cx="7416824" cy="3595623"/>
          </a:xfrm>
          <a:prstGeom prst="rect">
            <a:avLst/>
          </a:prstGeom>
        </p:spPr>
      </p:pic>
    </p:spTree>
    <p:extLst>
      <p:ext uri="{BB962C8B-B14F-4D97-AF65-F5344CB8AC3E}">
        <p14:creationId xmlns:p14="http://schemas.microsoft.com/office/powerpoint/2010/main" val="842919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provisions of the Paris Agreement (1)</a:t>
            </a:r>
            <a:endParaRPr lang="en-US" sz="3600" dirty="0"/>
          </a:p>
        </p:txBody>
      </p:sp>
      <p:sp>
        <p:nvSpPr>
          <p:cNvPr id="3" name="Content Placeholder 2"/>
          <p:cNvSpPr>
            <a:spLocks noGrp="1"/>
          </p:cNvSpPr>
          <p:nvPr>
            <p:ph idx="1"/>
          </p:nvPr>
        </p:nvSpPr>
        <p:spPr/>
        <p:txBody>
          <a:bodyPr>
            <a:normAutofit fontScale="77500" lnSpcReduction="20000"/>
          </a:bodyPr>
          <a:lstStyle/>
          <a:p>
            <a:r>
              <a:rPr lang="en-US" dirty="0" smtClean="0"/>
              <a:t>Article 4 (everywhere paraphrased):</a:t>
            </a:r>
          </a:p>
          <a:p>
            <a:pPr lvl="1"/>
            <a:r>
              <a:rPr lang="en-US" dirty="0" smtClean="0"/>
              <a:t>Parties </a:t>
            </a:r>
            <a:r>
              <a:rPr lang="en-US" dirty="0"/>
              <a:t>aim to reach global peaking of greenhouse gas emissions as soon as possible </a:t>
            </a:r>
            <a:r>
              <a:rPr lang="en-US" dirty="0" smtClean="0"/>
              <a:t>and </a:t>
            </a:r>
            <a:r>
              <a:rPr lang="en-US" dirty="0"/>
              <a:t>to undertake rapid reductions </a:t>
            </a:r>
            <a:r>
              <a:rPr lang="en-US" dirty="0" smtClean="0"/>
              <a:t>thereafter. </a:t>
            </a:r>
            <a:endParaRPr lang="en-US" dirty="0"/>
          </a:p>
          <a:p>
            <a:pPr lvl="1"/>
            <a:r>
              <a:rPr lang="en-US" dirty="0" smtClean="0"/>
              <a:t>Each </a:t>
            </a:r>
            <a:r>
              <a:rPr lang="en-US" dirty="0"/>
              <a:t>Party shall </a:t>
            </a:r>
            <a:r>
              <a:rPr lang="en-US" dirty="0" smtClean="0"/>
              <a:t>communicate nationally </a:t>
            </a:r>
            <a:r>
              <a:rPr lang="en-US" dirty="0"/>
              <a:t>determined contributions </a:t>
            </a:r>
            <a:r>
              <a:rPr lang="en-US" dirty="0" smtClean="0"/>
              <a:t>(NDCs). </a:t>
            </a:r>
            <a:r>
              <a:rPr lang="en-US" dirty="0"/>
              <a:t>Parties shall pursue domestic mitigation measures, with the aim of achieving the objectives of such </a:t>
            </a:r>
            <a:r>
              <a:rPr lang="en-US" dirty="0" smtClean="0"/>
              <a:t>NDCs.</a:t>
            </a:r>
          </a:p>
          <a:p>
            <a:pPr lvl="1"/>
            <a:r>
              <a:rPr lang="en-US" dirty="0" smtClean="0"/>
              <a:t>Progressively ambitious, with updates each 5 years</a:t>
            </a:r>
          </a:p>
          <a:p>
            <a:pPr lvl="1"/>
            <a:r>
              <a:rPr lang="en-US" dirty="0" smtClean="0"/>
              <a:t>Differentiated based on national circumstances, capabilities and responsibilities.</a:t>
            </a:r>
          </a:p>
          <a:p>
            <a:pPr lvl="1"/>
            <a:r>
              <a:rPr lang="en-US" dirty="0" smtClean="0"/>
              <a:t>Support </a:t>
            </a:r>
            <a:r>
              <a:rPr lang="en-US" dirty="0"/>
              <a:t>shall be provided to developing country </a:t>
            </a:r>
            <a:r>
              <a:rPr lang="en-US" dirty="0" smtClean="0"/>
              <a:t>Parties, </a:t>
            </a:r>
            <a:r>
              <a:rPr lang="en-US" dirty="0"/>
              <a:t>recognizing that enhanced support for developing country Parties will allow for higher ambition in their </a:t>
            </a:r>
            <a:r>
              <a:rPr lang="en-US" dirty="0" smtClean="0"/>
              <a:t>actions. </a:t>
            </a:r>
            <a:endParaRPr lang="en-US" dirty="0"/>
          </a:p>
        </p:txBody>
      </p:sp>
    </p:spTree>
    <p:extLst>
      <p:ext uri="{BB962C8B-B14F-4D97-AF65-F5344CB8AC3E}">
        <p14:creationId xmlns:p14="http://schemas.microsoft.com/office/powerpoint/2010/main" val="2723531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provisions of the Paris Agreement (2)</a:t>
            </a:r>
            <a:endParaRPr lang="en-US" sz="3600" dirty="0"/>
          </a:p>
        </p:txBody>
      </p:sp>
      <p:sp>
        <p:nvSpPr>
          <p:cNvPr id="3" name="Content Placeholder 2"/>
          <p:cNvSpPr>
            <a:spLocks noGrp="1"/>
          </p:cNvSpPr>
          <p:nvPr>
            <p:ph idx="1"/>
          </p:nvPr>
        </p:nvSpPr>
        <p:spPr/>
        <p:txBody>
          <a:bodyPr/>
          <a:lstStyle/>
          <a:p>
            <a:r>
              <a:rPr lang="en-US" dirty="0" smtClean="0"/>
              <a:t>Article 6:</a:t>
            </a:r>
          </a:p>
          <a:p>
            <a:pPr lvl="1"/>
            <a:r>
              <a:rPr lang="en-US" dirty="0" smtClean="0"/>
              <a:t>Allows for joint action by several parties to achieve mitigation outcomes;</a:t>
            </a:r>
          </a:p>
          <a:p>
            <a:pPr lvl="1"/>
            <a:r>
              <a:rPr lang="en-US" dirty="0" smtClean="0"/>
              <a:t>Creates other flexible mechanism to achieve the objectives of the Paris Agreement. </a:t>
            </a:r>
            <a:endParaRPr lang="en-US" dirty="0"/>
          </a:p>
        </p:txBody>
      </p:sp>
    </p:spTree>
    <p:extLst>
      <p:ext uri="{BB962C8B-B14F-4D97-AF65-F5344CB8AC3E}">
        <p14:creationId xmlns:p14="http://schemas.microsoft.com/office/powerpoint/2010/main" val="319824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provisions of the Paris Agreement (3)</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Article 9: Finance</a:t>
            </a:r>
          </a:p>
          <a:p>
            <a:pPr lvl="1"/>
            <a:r>
              <a:rPr lang="en-US" dirty="0"/>
              <a:t>Developed country Parties shall provide financial resources to assist developing country Parties with respect to both mitigation and </a:t>
            </a:r>
            <a:r>
              <a:rPr lang="en-US" dirty="0" smtClean="0"/>
              <a:t>adaptation. Other </a:t>
            </a:r>
            <a:r>
              <a:rPr lang="en-US" dirty="0"/>
              <a:t>Parties are encouraged to provide or continue to provide such support voluntarily.</a:t>
            </a:r>
          </a:p>
          <a:p>
            <a:pPr lvl="1"/>
            <a:r>
              <a:rPr lang="en-US" dirty="0" smtClean="0"/>
              <a:t>Developed </a:t>
            </a:r>
            <a:r>
              <a:rPr lang="en-US" dirty="0"/>
              <a:t>country Parties should continue to take the lead in mobilizing climate finance from a wide variety of sources, instruments and </a:t>
            </a:r>
            <a:r>
              <a:rPr lang="en-US" dirty="0" smtClean="0"/>
              <a:t>channels. </a:t>
            </a:r>
            <a:r>
              <a:rPr lang="en-US" dirty="0"/>
              <a:t>Such mobilization of climate finance should represent a progression beyond previous efforts.</a:t>
            </a:r>
          </a:p>
          <a:p>
            <a:pPr lvl="1"/>
            <a:r>
              <a:rPr lang="en-US" dirty="0" smtClean="0"/>
              <a:t>The </a:t>
            </a:r>
            <a:r>
              <a:rPr lang="en-US" dirty="0"/>
              <a:t>provision of scaled-up financial resources should aim to achieve a balance between adaptation and mitigation, taking into account country-driven strategies, and the priorities and needs of developing country </a:t>
            </a:r>
            <a:r>
              <a:rPr lang="en-US" dirty="0" smtClean="0"/>
              <a:t>Parties.</a:t>
            </a:r>
          </a:p>
          <a:p>
            <a:pPr lvl="1"/>
            <a:r>
              <a:rPr lang="en-US" dirty="0" smtClean="0"/>
              <a:t>The </a:t>
            </a:r>
            <a:r>
              <a:rPr lang="en-US" dirty="0"/>
              <a:t>Financial Mechanism of the </a:t>
            </a:r>
            <a:r>
              <a:rPr lang="en-US" dirty="0" smtClean="0"/>
              <a:t>UNFCCC, </a:t>
            </a:r>
            <a:r>
              <a:rPr lang="en-US" dirty="0"/>
              <a:t>including its operating entities, shall serve as the financial mechanism of </a:t>
            </a:r>
            <a:r>
              <a:rPr lang="en-US" dirty="0" smtClean="0"/>
              <a:t>the Paris </a:t>
            </a:r>
            <a:r>
              <a:rPr lang="en-US" dirty="0"/>
              <a:t>Agreement. </a:t>
            </a:r>
          </a:p>
        </p:txBody>
      </p:sp>
    </p:spTree>
    <p:extLst>
      <p:ext uri="{BB962C8B-B14F-4D97-AF65-F5344CB8AC3E}">
        <p14:creationId xmlns:p14="http://schemas.microsoft.com/office/powerpoint/2010/main" val="1564169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provisions of the Paris Agreement (4)</a:t>
            </a:r>
            <a:endParaRPr lang="en-US" sz="3600" dirty="0"/>
          </a:p>
        </p:txBody>
      </p:sp>
      <p:sp>
        <p:nvSpPr>
          <p:cNvPr id="3" name="Content Placeholder 2"/>
          <p:cNvSpPr>
            <a:spLocks noGrp="1"/>
          </p:cNvSpPr>
          <p:nvPr>
            <p:ph idx="1"/>
          </p:nvPr>
        </p:nvSpPr>
        <p:spPr>
          <a:xfrm>
            <a:off x="457200" y="1600200"/>
            <a:ext cx="8229600" cy="4709120"/>
          </a:xfrm>
        </p:spPr>
        <p:txBody>
          <a:bodyPr>
            <a:normAutofit fontScale="55000" lnSpcReduction="20000"/>
          </a:bodyPr>
          <a:lstStyle/>
          <a:p>
            <a:r>
              <a:rPr lang="en-US" sz="4400" dirty="0" smtClean="0"/>
              <a:t>Article 10. Technology:</a:t>
            </a:r>
          </a:p>
          <a:p>
            <a:pPr lvl="1"/>
            <a:r>
              <a:rPr lang="en-US" sz="3800" dirty="0" smtClean="0"/>
              <a:t>Parties </a:t>
            </a:r>
            <a:r>
              <a:rPr lang="en-US" sz="3800" dirty="0"/>
              <a:t>shall strengthen cooperative action on technology development and transfer.</a:t>
            </a:r>
          </a:p>
          <a:p>
            <a:pPr lvl="1"/>
            <a:r>
              <a:rPr lang="en-US" sz="3800" dirty="0" smtClean="0"/>
              <a:t>The </a:t>
            </a:r>
            <a:r>
              <a:rPr lang="en-US" sz="3800" dirty="0"/>
              <a:t>Technology Mechanism established under the </a:t>
            </a:r>
            <a:r>
              <a:rPr lang="en-US" sz="3800" dirty="0" smtClean="0"/>
              <a:t>UNFCCC </a:t>
            </a:r>
            <a:r>
              <a:rPr lang="en-US" sz="3800" dirty="0"/>
              <a:t>shall serve </a:t>
            </a:r>
            <a:r>
              <a:rPr lang="en-US" sz="3800" dirty="0" smtClean="0"/>
              <a:t>the Paris Agreement</a:t>
            </a:r>
            <a:r>
              <a:rPr lang="en-US" sz="3800" dirty="0"/>
              <a:t>.</a:t>
            </a:r>
          </a:p>
          <a:p>
            <a:pPr lvl="1"/>
            <a:r>
              <a:rPr lang="en-US" sz="3800" dirty="0" smtClean="0"/>
              <a:t>A </a:t>
            </a:r>
            <a:r>
              <a:rPr lang="en-US" sz="3800" dirty="0"/>
              <a:t>technology framework is </a:t>
            </a:r>
            <a:r>
              <a:rPr lang="en-US" sz="3800" dirty="0" smtClean="0"/>
              <a:t>established to guide the Technology Mechanism.</a:t>
            </a:r>
          </a:p>
          <a:p>
            <a:pPr lvl="1"/>
            <a:r>
              <a:rPr lang="en-US" sz="3800" dirty="0" smtClean="0"/>
              <a:t>Innovation </a:t>
            </a:r>
            <a:r>
              <a:rPr lang="en-US" sz="3800" dirty="0"/>
              <a:t>is critical for an effective, long-term global response to climate </a:t>
            </a:r>
            <a:r>
              <a:rPr lang="en-US" sz="3800" dirty="0" smtClean="0"/>
              <a:t>change. </a:t>
            </a:r>
            <a:r>
              <a:rPr lang="en-US" sz="3800" dirty="0"/>
              <a:t>Such effort shall </a:t>
            </a:r>
            <a:r>
              <a:rPr lang="en-US" sz="3800" dirty="0" smtClean="0"/>
              <a:t>be supported, </a:t>
            </a:r>
            <a:r>
              <a:rPr lang="en-US" sz="3800" dirty="0"/>
              <a:t>for collaborative approaches to research and development, and facilitating access to technology, in particular for early stages of the technology cycle, to developing country Parties.</a:t>
            </a:r>
          </a:p>
          <a:p>
            <a:pPr lvl="1"/>
            <a:r>
              <a:rPr lang="en-US" sz="3800" dirty="0" smtClean="0"/>
              <a:t>Support</a:t>
            </a:r>
            <a:r>
              <a:rPr lang="en-US" sz="3800" dirty="0"/>
              <a:t>, including financial support, shall be provided to developing country </a:t>
            </a:r>
            <a:r>
              <a:rPr lang="en-US" sz="3800" dirty="0" smtClean="0"/>
              <a:t>Parties, </a:t>
            </a:r>
            <a:r>
              <a:rPr lang="en-US" sz="3800" dirty="0"/>
              <a:t>including for strengthening cooperative action on technology development and transfer at different stages of the technology </a:t>
            </a:r>
            <a:r>
              <a:rPr lang="en-US" sz="3800" dirty="0" smtClean="0"/>
              <a:t>cycle.</a:t>
            </a:r>
          </a:p>
          <a:p>
            <a:pPr lvl="1"/>
            <a:endParaRPr lang="en-US" dirty="0"/>
          </a:p>
        </p:txBody>
      </p:sp>
    </p:spTree>
    <p:extLst>
      <p:ext uri="{BB962C8B-B14F-4D97-AF65-F5344CB8AC3E}">
        <p14:creationId xmlns:p14="http://schemas.microsoft.com/office/powerpoint/2010/main" val="206144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Key provisions of the Paris Agreement (5)</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Article 11. Capacity-building</a:t>
            </a:r>
          </a:p>
          <a:p>
            <a:pPr lvl="1"/>
            <a:r>
              <a:rPr lang="en-US" dirty="0"/>
              <a:t>Capacity-building under this Agreement should enhance the capacity and ability of developing country </a:t>
            </a:r>
            <a:r>
              <a:rPr lang="en-US" dirty="0" smtClean="0"/>
              <a:t>Parties, </a:t>
            </a:r>
            <a:r>
              <a:rPr lang="en-US" dirty="0"/>
              <a:t>to take effective climate change action, including, inter alia, to implement adaptation and mitigation actions, and should facilitate technology development, dissemination and deployment, access to climate finance, relevant aspects of education, training and public awareness, and the transparent, timely and accurate communication of information</a:t>
            </a:r>
            <a:r>
              <a:rPr lang="en-US" dirty="0" smtClean="0"/>
              <a:t>.</a:t>
            </a:r>
          </a:p>
          <a:p>
            <a:pPr lvl="1"/>
            <a:r>
              <a:rPr lang="en-US" dirty="0"/>
              <a:t>All Parties should cooperate to enhance the capacity of developing country Parties to implement this Agreement. Developed country Parties should enhance support for capacity-building actions in developing country Parties.</a:t>
            </a:r>
          </a:p>
          <a:p>
            <a:pPr lvl="1"/>
            <a:r>
              <a:rPr lang="en-US" dirty="0" smtClean="0"/>
              <a:t>All </a:t>
            </a:r>
            <a:r>
              <a:rPr lang="en-US" dirty="0"/>
              <a:t>Parties enhancing the capacity of developing country Parties to implement this Agreement, </a:t>
            </a:r>
            <a:r>
              <a:rPr lang="en-US" dirty="0" smtClean="0"/>
              <a:t>shall </a:t>
            </a:r>
            <a:r>
              <a:rPr lang="en-US" dirty="0"/>
              <a:t>regularly communicate on these actions or measures on capacity-building.</a:t>
            </a:r>
          </a:p>
        </p:txBody>
      </p:sp>
    </p:spTree>
    <p:extLst>
      <p:ext uri="{BB962C8B-B14F-4D97-AF65-F5344CB8AC3E}">
        <p14:creationId xmlns:p14="http://schemas.microsoft.com/office/powerpoint/2010/main" val="4164615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28930</TotalTime>
  <Words>1408</Words>
  <Application>Microsoft Office PowerPoint</Application>
  <PresentationFormat>On-screen Show (4:3)</PresentationFormat>
  <Paragraphs>125</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roboto</vt:lpstr>
      <vt:lpstr>Times New Roman</vt:lpstr>
      <vt:lpstr>Verdana</vt:lpstr>
      <vt:lpstr>Wingdings</vt:lpstr>
      <vt:lpstr>Tema di Office</vt:lpstr>
      <vt:lpstr>PowerPoint Presentation</vt:lpstr>
      <vt:lpstr>Table of Contents</vt:lpstr>
      <vt:lpstr>PowerPoint Presentation</vt:lpstr>
      <vt:lpstr>ClimaSouth – Regional coverage - EU FUNDED (5M EURO) - 2013 – 2017 - ENPI SOUTH - No country alone Documentary: http://www.climasouth.eu/en/node/113 </vt:lpstr>
      <vt:lpstr>Key provisions of the Paris Agreement (1)</vt:lpstr>
      <vt:lpstr>Key provisions of the Paris Agreement (2)</vt:lpstr>
      <vt:lpstr>Key provisions of the Paris Agreement (3)</vt:lpstr>
      <vt:lpstr>Key provisions of the Paris Agreement (4)</vt:lpstr>
      <vt:lpstr>Key provisions of the Paris Agreement (5)</vt:lpstr>
      <vt:lpstr>Market potential from Paris Agreement</vt:lpstr>
      <vt:lpstr>Market potential – Remarks </vt:lpstr>
      <vt:lpstr>Market potential – Cautions </vt:lpstr>
      <vt:lpstr>Review Mechanism 1</vt:lpstr>
      <vt:lpstr>Review Mechanism 2</vt:lpstr>
      <vt:lpstr>Review Mechanism 3</vt:lpstr>
      <vt:lpstr>How to use UNFCCC provisions?</vt:lpstr>
      <vt:lpstr>Potential constraints</vt:lpstr>
      <vt:lpstr>Suggestion being investigated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GHMM</dc:creator>
  <cp:lastModifiedBy>Casper Van der Tak</cp:lastModifiedBy>
  <cp:revision>280</cp:revision>
  <dcterms:created xsi:type="dcterms:W3CDTF">2012-08-16T12:50:02Z</dcterms:created>
  <dcterms:modified xsi:type="dcterms:W3CDTF">2016-06-23T20:16:50Z</dcterms:modified>
</cp:coreProperties>
</file>