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30"/>
  </p:notesMasterIdLst>
  <p:handoutMasterIdLst>
    <p:handoutMasterId r:id="rId31"/>
  </p:handoutMasterIdLst>
  <p:sldIdLst>
    <p:sldId id="398" r:id="rId4"/>
    <p:sldId id="413" r:id="rId5"/>
    <p:sldId id="414" r:id="rId6"/>
    <p:sldId id="420" r:id="rId7"/>
    <p:sldId id="418" r:id="rId8"/>
    <p:sldId id="417" r:id="rId9"/>
    <p:sldId id="425" r:id="rId10"/>
    <p:sldId id="416" r:id="rId11"/>
    <p:sldId id="391" r:id="rId12"/>
    <p:sldId id="392" r:id="rId13"/>
    <p:sldId id="411" r:id="rId14"/>
    <p:sldId id="421" r:id="rId15"/>
    <p:sldId id="396" r:id="rId16"/>
    <p:sldId id="397" r:id="rId17"/>
    <p:sldId id="424" r:id="rId18"/>
    <p:sldId id="394" r:id="rId19"/>
    <p:sldId id="432" r:id="rId20"/>
    <p:sldId id="426" r:id="rId21"/>
    <p:sldId id="390" r:id="rId22"/>
    <p:sldId id="427" r:id="rId23"/>
    <p:sldId id="423" r:id="rId24"/>
    <p:sldId id="429" r:id="rId25"/>
    <p:sldId id="412" r:id="rId26"/>
    <p:sldId id="431" r:id="rId27"/>
    <p:sldId id="408" r:id="rId28"/>
    <p:sldId id="430" r:id="rId29"/>
  </p:sldIdLst>
  <p:sldSz cx="9144000" cy="6858000" type="screen4x3"/>
  <p:notesSz cx="9944100" cy="6805613"/>
  <p:defaultTextStyle>
    <a:defPPr>
      <a:defRPr lang="en-GB"/>
    </a:defPPr>
    <a:lvl1pPr algn="l" rtl="0" fontAlgn="base">
      <a:spcBef>
        <a:spcPct val="0"/>
      </a:spcBef>
      <a:spcAft>
        <a:spcPct val="0"/>
      </a:spcAft>
      <a:defRPr sz="7600" b="1" kern="1200">
        <a:solidFill>
          <a:srgbClr val="FFD624"/>
        </a:solidFill>
        <a:latin typeface="Verdana" pitchFamily="34" charset="0"/>
        <a:ea typeface="ＭＳ Ｐゴシック" pitchFamily="34" charset="-128"/>
        <a:cs typeface="+mn-cs"/>
      </a:defRPr>
    </a:lvl1pPr>
    <a:lvl2pPr marL="457200" algn="l" rtl="0" fontAlgn="base">
      <a:spcBef>
        <a:spcPct val="0"/>
      </a:spcBef>
      <a:spcAft>
        <a:spcPct val="0"/>
      </a:spcAft>
      <a:defRPr sz="7600" b="1" kern="1200">
        <a:solidFill>
          <a:srgbClr val="FFD624"/>
        </a:solidFill>
        <a:latin typeface="Verdana" pitchFamily="34" charset="0"/>
        <a:ea typeface="ＭＳ Ｐゴシック" pitchFamily="34" charset="-128"/>
        <a:cs typeface="+mn-cs"/>
      </a:defRPr>
    </a:lvl2pPr>
    <a:lvl3pPr marL="914400" algn="l" rtl="0" fontAlgn="base">
      <a:spcBef>
        <a:spcPct val="0"/>
      </a:spcBef>
      <a:spcAft>
        <a:spcPct val="0"/>
      </a:spcAft>
      <a:defRPr sz="7600" b="1" kern="1200">
        <a:solidFill>
          <a:srgbClr val="FFD624"/>
        </a:solidFill>
        <a:latin typeface="Verdana" pitchFamily="34" charset="0"/>
        <a:ea typeface="ＭＳ Ｐゴシック" pitchFamily="34" charset="-128"/>
        <a:cs typeface="+mn-cs"/>
      </a:defRPr>
    </a:lvl3pPr>
    <a:lvl4pPr marL="1371600" algn="l" rtl="0" fontAlgn="base">
      <a:spcBef>
        <a:spcPct val="0"/>
      </a:spcBef>
      <a:spcAft>
        <a:spcPct val="0"/>
      </a:spcAft>
      <a:defRPr sz="7600" b="1" kern="1200">
        <a:solidFill>
          <a:srgbClr val="FFD624"/>
        </a:solidFill>
        <a:latin typeface="Verdana" pitchFamily="34" charset="0"/>
        <a:ea typeface="ＭＳ Ｐゴシック" pitchFamily="34" charset="-128"/>
        <a:cs typeface="+mn-cs"/>
      </a:defRPr>
    </a:lvl4pPr>
    <a:lvl5pPr marL="1828800" algn="l" rtl="0" fontAlgn="base">
      <a:spcBef>
        <a:spcPct val="0"/>
      </a:spcBef>
      <a:spcAft>
        <a:spcPct val="0"/>
      </a:spcAft>
      <a:defRPr sz="7600" b="1" kern="1200">
        <a:solidFill>
          <a:srgbClr val="FFD624"/>
        </a:solidFill>
        <a:latin typeface="Verdana" pitchFamily="34" charset="0"/>
        <a:ea typeface="ＭＳ Ｐゴシック" pitchFamily="34" charset="-128"/>
        <a:cs typeface="+mn-cs"/>
      </a:defRPr>
    </a:lvl5pPr>
    <a:lvl6pPr marL="2286000" algn="l" defTabSz="914400" rtl="0" eaLnBrk="1" latinLnBrk="0" hangingPunct="1">
      <a:defRPr sz="7600" b="1" kern="1200">
        <a:solidFill>
          <a:srgbClr val="FFD624"/>
        </a:solidFill>
        <a:latin typeface="Verdana" pitchFamily="34" charset="0"/>
        <a:ea typeface="ＭＳ Ｐゴシック" pitchFamily="34" charset="-128"/>
        <a:cs typeface="+mn-cs"/>
      </a:defRPr>
    </a:lvl6pPr>
    <a:lvl7pPr marL="2743200" algn="l" defTabSz="914400" rtl="0" eaLnBrk="1" latinLnBrk="0" hangingPunct="1">
      <a:defRPr sz="7600" b="1" kern="1200">
        <a:solidFill>
          <a:srgbClr val="FFD624"/>
        </a:solidFill>
        <a:latin typeface="Verdana" pitchFamily="34" charset="0"/>
        <a:ea typeface="ＭＳ Ｐゴシック" pitchFamily="34" charset="-128"/>
        <a:cs typeface="+mn-cs"/>
      </a:defRPr>
    </a:lvl7pPr>
    <a:lvl8pPr marL="3200400" algn="l" defTabSz="914400" rtl="0" eaLnBrk="1" latinLnBrk="0" hangingPunct="1">
      <a:defRPr sz="7600" b="1" kern="1200">
        <a:solidFill>
          <a:srgbClr val="FFD624"/>
        </a:solidFill>
        <a:latin typeface="Verdana" pitchFamily="34" charset="0"/>
        <a:ea typeface="ＭＳ Ｐゴシック" pitchFamily="34" charset="-128"/>
        <a:cs typeface="+mn-cs"/>
      </a:defRPr>
    </a:lvl8pPr>
    <a:lvl9pPr marL="3657600" algn="l" defTabSz="914400" rtl="0" eaLnBrk="1" latinLnBrk="0" hangingPunct="1">
      <a:defRPr sz="7600" b="1" kern="1200">
        <a:solidFill>
          <a:srgbClr val="FFD624"/>
        </a:solidFill>
        <a:latin typeface="Verdana"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942E"/>
    <a:srgbClr val="FFFFFF"/>
    <a:srgbClr val="003399"/>
    <a:srgbClr val="0B408F"/>
    <a:srgbClr val="F1AA1B"/>
    <a:srgbClr val="395577"/>
    <a:srgbClr val="061794"/>
    <a:srgbClr val="063294"/>
    <a:srgbClr val="0025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13" autoAdjust="0"/>
    <p:restoredTop sz="94964" autoAdjust="0"/>
  </p:normalViewPr>
  <p:slideViewPr>
    <p:cSldViewPr snapToGrid="0">
      <p:cViewPr varScale="1">
        <p:scale>
          <a:sx n="40" d="100"/>
          <a:sy n="40" d="100"/>
        </p:scale>
        <p:origin x="1182" y="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6" d="125"/>
        <a:sy n="76" d="125"/>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07E76B-323B-4804-9C0B-FA6C80F6CA56}" type="doc">
      <dgm:prSet loTypeId="urn:microsoft.com/office/officeart/2005/8/layout/radial4" loCatId="relationship" qsTypeId="urn:microsoft.com/office/officeart/2005/8/quickstyle/simple1" qsCatId="simple" csTypeId="urn:microsoft.com/office/officeart/2005/8/colors/accent5_2" csCatId="accent5" phldr="1"/>
      <dgm:spPr/>
      <dgm:t>
        <a:bodyPr/>
        <a:lstStyle/>
        <a:p>
          <a:endParaRPr lang="en-GB"/>
        </a:p>
      </dgm:t>
    </dgm:pt>
    <dgm:pt modelId="{28623A45-FE07-4A83-9EBD-FF94A07A9568}">
      <dgm:prSet phldrT="[Text]"/>
      <dgm:spPr/>
      <dgm:t>
        <a:bodyPr/>
        <a:lstStyle/>
        <a:p>
          <a:r>
            <a:rPr lang="en-US" dirty="0" smtClean="0"/>
            <a:t>2015 Agreement</a:t>
          </a:r>
          <a:endParaRPr lang="en-GB" dirty="0"/>
        </a:p>
      </dgm:t>
    </dgm:pt>
    <dgm:pt modelId="{1426AD18-37E8-4F17-B0CA-2A77B241EB11}" type="parTrans" cxnId="{C06C89A3-AC2E-4C45-A414-2F66FD4FB90B}">
      <dgm:prSet/>
      <dgm:spPr/>
      <dgm:t>
        <a:bodyPr/>
        <a:lstStyle/>
        <a:p>
          <a:endParaRPr lang="en-GB"/>
        </a:p>
      </dgm:t>
    </dgm:pt>
    <dgm:pt modelId="{6A04C61C-07F7-49A7-A02F-E06D613AA55F}" type="sibTrans" cxnId="{C06C89A3-AC2E-4C45-A414-2F66FD4FB90B}">
      <dgm:prSet/>
      <dgm:spPr/>
      <dgm:t>
        <a:bodyPr/>
        <a:lstStyle/>
        <a:p>
          <a:endParaRPr lang="en-GB"/>
        </a:p>
      </dgm:t>
    </dgm:pt>
    <dgm:pt modelId="{7AC9F087-949B-4EC8-81A7-B0D5C4E5311E}">
      <dgm:prSet phldrT="[Text]"/>
      <dgm:spPr/>
      <dgm:t>
        <a:bodyPr/>
        <a:lstStyle/>
        <a:p>
          <a:r>
            <a:rPr lang="en-US" dirty="0" smtClean="0"/>
            <a:t>INDCs (Intended nationally determined contributions)</a:t>
          </a:r>
          <a:endParaRPr lang="en-GB" dirty="0"/>
        </a:p>
      </dgm:t>
    </dgm:pt>
    <dgm:pt modelId="{F3C161C9-2899-4ED0-B779-35D6324C04C6}" type="parTrans" cxnId="{69614D75-6A22-4485-B7ED-FA05505289C1}">
      <dgm:prSet/>
      <dgm:spPr/>
      <dgm:t>
        <a:bodyPr/>
        <a:lstStyle/>
        <a:p>
          <a:endParaRPr lang="en-GB"/>
        </a:p>
      </dgm:t>
    </dgm:pt>
    <dgm:pt modelId="{F33E3975-FD6B-4033-889B-88DD72D15728}" type="sibTrans" cxnId="{69614D75-6A22-4485-B7ED-FA05505289C1}">
      <dgm:prSet/>
      <dgm:spPr/>
      <dgm:t>
        <a:bodyPr/>
        <a:lstStyle/>
        <a:p>
          <a:endParaRPr lang="en-GB"/>
        </a:p>
      </dgm:t>
    </dgm:pt>
    <dgm:pt modelId="{85633F4E-3DE7-4C9F-94D9-BA9C5CB5B381}">
      <dgm:prSet phldrT="[Text]"/>
      <dgm:spPr/>
      <dgm:t>
        <a:bodyPr/>
        <a:lstStyle/>
        <a:p>
          <a:r>
            <a:rPr lang="en-US" dirty="0" smtClean="0"/>
            <a:t>Design of the elements: mitigation, adaptation, finance, </a:t>
          </a:r>
          <a:r>
            <a:rPr lang="en-GB" dirty="0" smtClean="0"/>
            <a:t>technology development and transfer, capacity-building and transparency of action and support</a:t>
          </a:r>
          <a:endParaRPr lang="en-GB" dirty="0"/>
        </a:p>
      </dgm:t>
    </dgm:pt>
    <dgm:pt modelId="{5113CE1F-1C96-40B2-B5DF-9CEC5A284F32}" type="parTrans" cxnId="{52B4BC67-2805-42AA-B2FD-7742C64A7950}">
      <dgm:prSet/>
      <dgm:spPr/>
      <dgm:t>
        <a:bodyPr/>
        <a:lstStyle/>
        <a:p>
          <a:endParaRPr lang="en-GB"/>
        </a:p>
      </dgm:t>
    </dgm:pt>
    <dgm:pt modelId="{3CBD9A6B-C094-4ECA-93E6-08DBEE4310FE}" type="sibTrans" cxnId="{52B4BC67-2805-42AA-B2FD-7742C64A7950}">
      <dgm:prSet/>
      <dgm:spPr/>
      <dgm:t>
        <a:bodyPr/>
        <a:lstStyle/>
        <a:p>
          <a:endParaRPr lang="en-GB"/>
        </a:p>
      </dgm:t>
    </dgm:pt>
    <dgm:pt modelId="{DD4E51E1-C068-492F-837F-6109B1B3350C}">
      <dgm:prSet phldrT="[Text]"/>
      <dgm:spPr/>
      <dgm:t>
        <a:bodyPr/>
        <a:lstStyle/>
        <a:p>
          <a:r>
            <a:rPr lang="en-US" dirty="0" smtClean="0"/>
            <a:t>Pre-2020 action</a:t>
          </a:r>
          <a:endParaRPr lang="en-GB" dirty="0"/>
        </a:p>
      </dgm:t>
    </dgm:pt>
    <dgm:pt modelId="{BA8C7451-6BFB-42F9-8475-6B7E27B9C1F0}" type="parTrans" cxnId="{769DE42C-250D-45E4-8C20-14E5324F4C0A}">
      <dgm:prSet/>
      <dgm:spPr>
        <a:noFill/>
        <a:ln>
          <a:solidFill>
            <a:schemeClr val="tx1"/>
          </a:solidFill>
          <a:prstDash val="dash"/>
        </a:ln>
      </dgm:spPr>
      <dgm:t>
        <a:bodyPr/>
        <a:lstStyle/>
        <a:p>
          <a:endParaRPr lang="en-GB"/>
        </a:p>
      </dgm:t>
    </dgm:pt>
    <dgm:pt modelId="{2EA1CAD1-0ADF-4B84-9256-146F7FFB678E}" type="sibTrans" cxnId="{769DE42C-250D-45E4-8C20-14E5324F4C0A}">
      <dgm:prSet/>
      <dgm:spPr/>
      <dgm:t>
        <a:bodyPr/>
        <a:lstStyle/>
        <a:p>
          <a:endParaRPr lang="en-GB"/>
        </a:p>
      </dgm:t>
    </dgm:pt>
    <dgm:pt modelId="{571F8F62-B9BE-4226-AFAC-E64D496B0A1E}" type="pres">
      <dgm:prSet presAssocID="{9907E76B-323B-4804-9C0B-FA6C80F6CA56}" presName="cycle" presStyleCnt="0">
        <dgm:presLayoutVars>
          <dgm:chMax val="1"/>
          <dgm:dir/>
          <dgm:animLvl val="ctr"/>
          <dgm:resizeHandles val="exact"/>
        </dgm:presLayoutVars>
      </dgm:prSet>
      <dgm:spPr/>
      <dgm:t>
        <a:bodyPr/>
        <a:lstStyle/>
        <a:p>
          <a:endParaRPr lang="en-GB"/>
        </a:p>
      </dgm:t>
    </dgm:pt>
    <dgm:pt modelId="{0C940FF9-8441-49AD-B59E-496B29D5194F}" type="pres">
      <dgm:prSet presAssocID="{28623A45-FE07-4A83-9EBD-FF94A07A9568}" presName="centerShape" presStyleLbl="node0" presStyleIdx="0" presStyleCnt="1"/>
      <dgm:spPr/>
      <dgm:t>
        <a:bodyPr/>
        <a:lstStyle/>
        <a:p>
          <a:endParaRPr lang="en-GB"/>
        </a:p>
      </dgm:t>
    </dgm:pt>
    <dgm:pt modelId="{8370CFA5-32E1-460D-8E9F-A417F2AD3F50}" type="pres">
      <dgm:prSet presAssocID="{F3C161C9-2899-4ED0-B779-35D6324C04C6}" presName="parTrans" presStyleLbl="bgSibTrans2D1" presStyleIdx="0" presStyleCnt="3"/>
      <dgm:spPr/>
      <dgm:t>
        <a:bodyPr/>
        <a:lstStyle/>
        <a:p>
          <a:endParaRPr lang="en-GB"/>
        </a:p>
      </dgm:t>
    </dgm:pt>
    <dgm:pt modelId="{D6743F6D-B071-4602-8C31-35352E6501B5}" type="pres">
      <dgm:prSet presAssocID="{7AC9F087-949B-4EC8-81A7-B0D5C4E5311E}" presName="node" presStyleLbl="node1" presStyleIdx="0" presStyleCnt="3" custScaleX="129658" custScaleY="114269" custRadScaleRad="102202" custRadScaleInc="2877">
        <dgm:presLayoutVars>
          <dgm:bulletEnabled val="1"/>
        </dgm:presLayoutVars>
      </dgm:prSet>
      <dgm:spPr/>
      <dgm:t>
        <a:bodyPr/>
        <a:lstStyle/>
        <a:p>
          <a:endParaRPr lang="en-GB"/>
        </a:p>
      </dgm:t>
    </dgm:pt>
    <dgm:pt modelId="{CB0910E3-5C2E-48FD-BC77-EAFA5819280B}" type="pres">
      <dgm:prSet presAssocID="{5113CE1F-1C96-40B2-B5DF-9CEC5A284F32}" presName="parTrans" presStyleLbl="bgSibTrans2D1" presStyleIdx="1" presStyleCnt="3"/>
      <dgm:spPr/>
      <dgm:t>
        <a:bodyPr/>
        <a:lstStyle/>
        <a:p>
          <a:endParaRPr lang="en-GB"/>
        </a:p>
      </dgm:t>
    </dgm:pt>
    <dgm:pt modelId="{DD968F71-1196-4A9E-98E9-643478FE71B4}" type="pres">
      <dgm:prSet presAssocID="{85633F4E-3DE7-4C9F-94D9-BA9C5CB5B381}" presName="node" presStyleLbl="node1" presStyleIdx="1" presStyleCnt="3" custScaleX="131798" custScaleY="128507">
        <dgm:presLayoutVars>
          <dgm:bulletEnabled val="1"/>
        </dgm:presLayoutVars>
      </dgm:prSet>
      <dgm:spPr/>
      <dgm:t>
        <a:bodyPr/>
        <a:lstStyle/>
        <a:p>
          <a:endParaRPr lang="en-GB"/>
        </a:p>
      </dgm:t>
    </dgm:pt>
    <dgm:pt modelId="{583107DB-C66E-4A6C-AFD1-D98CD8D939BE}" type="pres">
      <dgm:prSet presAssocID="{BA8C7451-6BFB-42F9-8475-6B7E27B9C1F0}" presName="parTrans" presStyleLbl="bgSibTrans2D1" presStyleIdx="2" presStyleCnt="3"/>
      <dgm:spPr/>
      <dgm:t>
        <a:bodyPr/>
        <a:lstStyle/>
        <a:p>
          <a:endParaRPr lang="en-GB"/>
        </a:p>
      </dgm:t>
    </dgm:pt>
    <dgm:pt modelId="{C3410ACC-A582-4D39-9A79-21CDB531FF40}" type="pres">
      <dgm:prSet presAssocID="{DD4E51E1-C068-492F-837F-6109B1B3350C}" presName="node" presStyleLbl="node1" presStyleIdx="2" presStyleCnt="3" custScaleX="125385" custScaleY="106629" custRadScaleRad="112917" custRadScaleInc="6925">
        <dgm:presLayoutVars>
          <dgm:bulletEnabled val="1"/>
        </dgm:presLayoutVars>
      </dgm:prSet>
      <dgm:spPr/>
      <dgm:t>
        <a:bodyPr/>
        <a:lstStyle/>
        <a:p>
          <a:endParaRPr lang="en-GB"/>
        </a:p>
      </dgm:t>
    </dgm:pt>
  </dgm:ptLst>
  <dgm:cxnLst>
    <dgm:cxn modelId="{769DE42C-250D-45E4-8C20-14E5324F4C0A}" srcId="{28623A45-FE07-4A83-9EBD-FF94A07A9568}" destId="{DD4E51E1-C068-492F-837F-6109B1B3350C}" srcOrd="2" destOrd="0" parTransId="{BA8C7451-6BFB-42F9-8475-6B7E27B9C1F0}" sibTransId="{2EA1CAD1-0ADF-4B84-9256-146F7FFB678E}"/>
    <dgm:cxn modelId="{52B4BC67-2805-42AA-B2FD-7742C64A7950}" srcId="{28623A45-FE07-4A83-9EBD-FF94A07A9568}" destId="{85633F4E-3DE7-4C9F-94D9-BA9C5CB5B381}" srcOrd="1" destOrd="0" parTransId="{5113CE1F-1C96-40B2-B5DF-9CEC5A284F32}" sibTransId="{3CBD9A6B-C094-4ECA-93E6-08DBEE4310FE}"/>
    <dgm:cxn modelId="{0E3D7113-4D46-4B92-AA93-92797DF5198C}" type="presOf" srcId="{85633F4E-3DE7-4C9F-94D9-BA9C5CB5B381}" destId="{DD968F71-1196-4A9E-98E9-643478FE71B4}" srcOrd="0" destOrd="0" presId="urn:microsoft.com/office/officeart/2005/8/layout/radial4"/>
    <dgm:cxn modelId="{EB528A25-58F9-4CE4-9BCB-8C4D81C61B71}" type="presOf" srcId="{F3C161C9-2899-4ED0-B779-35D6324C04C6}" destId="{8370CFA5-32E1-460D-8E9F-A417F2AD3F50}" srcOrd="0" destOrd="0" presId="urn:microsoft.com/office/officeart/2005/8/layout/radial4"/>
    <dgm:cxn modelId="{D47AA484-C6B1-4757-AA09-554B5F9E2C82}" type="presOf" srcId="{7AC9F087-949B-4EC8-81A7-B0D5C4E5311E}" destId="{D6743F6D-B071-4602-8C31-35352E6501B5}" srcOrd="0" destOrd="0" presId="urn:microsoft.com/office/officeart/2005/8/layout/radial4"/>
    <dgm:cxn modelId="{7B542EF4-A278-484F-9F9F-68AD22C08CC1}" type="presOf" srcId="{BA8C7451-6BFB-42F9-8475-6B7E27B9C1F0}" destId="{583107DB-C66E-4A6C-AFD1-D98CD8D939BE}" srcOrd="0" destOrd="0" presId="urn:microsoft.com/office/officeart/2005/8/layout/radial4"/>
    <dgm:cxn modelId="{C26776ED-3E44-4954-AAA0-331C5E03C77F}" type="presOf" srcId="{28623A45-FE07-4A83-9EBD-FF94A07A9568}" destId="{0C940FF9-8441-49AD-B59E-496B29D5194F}" srcOrd="0" destOrd="0" presId="urn:microsoft.com/office/officeart/2005/8/layout/radial4"/>
    <dgm:cxn modelId="{69614D75-6A22-4485-B7ED-FA05505289C1}" srcId="{28623A45-FE07-4A83-9EBD-FF94A07A9568}" destId="{7AC9F087-949B-4EC8-81A7-B0D5C4E5311E}" srcOrd="0" destOrd="0" parTransId="{F3C161C9-2899-4ED0-B779-35D6324C04C6}" sibTransId="{F33E3975-FD6B-4033-889B-88DD72D15728}"/>
    <dgm:cxn modelId="{F81A148F-9DE6-4EF2-A977-2C6C899ABEBE}" type="presOf" srcId="{9907E76B-323B-4804-9C0B-FA6C80F6CA56}" destId="{571F8F62-B9BE-4226-AFAC-E64D496B0A1E}" srcOrd="0" destOrd="0" presId="urn:microsoft.com/office/officeart/2005/8/layout/radial4"/>
    <dgm:cxn modelId="{C06C89A3-AC2E-4C45-A414-2F66FD4FB90B}" srcId="{9907E76B-323B-4804-9C0B-FA6C80F6CA56}" destId="{28623A45-FE07-4A83-9EBD-FF94A07A9568}" srcOrd="0" destOrd="0" parTransId="{1426AD18-37E8-4F17-B0CA-2A77B241EB11}" sibTransId="{6A04C61C-07F7-49A7-A02F-E06D613AA55F}"/>
    <dgm:cxn modelId="{79781D1B-A6BB-4718-8D1D-E43D59509448}" type="presOf" srcId="{5113CE1F-1C96-40B2-B5DF-9CEC5A284F32}" destId="{CB0910E3-5C2E-48FD-BC77-EAFA5819280B}" srcOrd="0" destOrd="0" presId="urn:microsoft.com/office/officeart/2005/8/layout/radial4"/>
    <dgm:cxn modelId="{8ABC726A-46C8-48F7-AB34-0033B13B94AF}" type="presOf" srcId="{DD4E51E1-C068-492F-837F-6109B1B3350C}" destId="{C3410ACC-A582-4D39-9A79-21CDB531FF40}" srcOrd="0" destOrd="0" presId="urn:microsoft.com/office/officeart/2005/8/layout/radial4"/>
    <dgm:cxn modelId="{4100C3A1-D33D-4F8C-9151-E76D5563A9AA}" type="presParOf" srcId="{571F8F62-B9BE-4226-AFAC-E64D496B0A1E}" destId="{0C940FF9-8441-49AD-B59E-496B29D5194F}" srcOrd="0" destOrd="0" presId="urn:microsoft.com/office/officeart/2005/8/layout/radial4"/>
    <dgm:cxn modelId="{F90B036A-6A46-4049-85C4-EF06B5197DE3}" type="presParOf" srcId="{571F8F62-B9BE-4226-AFAC-E64D496B0A1E}" destId="{8370CFA5-32E1-460D-8E9F-A417F2AD3F50}" srcOrd="1" destOrd="0" presId="urn:microsoft.com/office/officeart/2005/8/layout/radial4"/>
    <dgm:cxn modelId="{57BADF32-AFE2-4342-A020-CF005608DBFB}" type="presParOf" srcId="{571F8F62-B9BE-4226-AFAC-E64D496B0A1E}" destId="{D6743F6D-B071-4602-8C31-35352E6501B5}" srcOrd="2" destOrd="0" presId="urn:microsoft.com/office/officeart/2005/8/layout/radial4"/>
    <dgm:cxn modelId="{F7BE2198-E17F-49A2-ACA5-AC6D089DB5B6}" type="presParOf" srcId="{571F8F62-B9BE-4226-AFAC-E64D496B0A1E}" destId="{CB0910E3-5C2E-48FD-BC77-EAFA5819280B}" srcOrd="3" destOrd="0" presId="urn:microsoft.com/office/officeart/2005/8/layout/radial4"/>
    <dgm:cxn modelId="{F8006CD4-822F-4A48-A5B7-E6A7A3B95C0E}" type="presParOf" srcId="{571F8F62-B9BE-4226-AFAC-E64D496B0A1E}" destId="{DD968F71-1196-4A9E-98E9-643478FE71B4}" srcOrd="4" destOrd="0" presId="urn:microsoft.com/office/officeart/2005/8/layout/radial4"/>
    <dgm:cxn modelId="{B4112286-A8A4-418B-8608-9D30957813CF}" type="presParOf" srcId="{571F8F62-B9BE-4226-AFAC-E64D496B0A1E}" destId="{583107DB-C66E-4A6C-AFD1-D98CD8D939BE}" srcOrd="5" destOrd="0" presId="urn:microsoft.com/office/officeart/2005/8/layout/radial4"/>
    <dgm:cxn modelId="{BE1407D9-22B6-41B5-8124-188E22C9AA2B}" type="presParOf" srcId="{571F8F62-B9BE-4226-AFAC-E64D496B0A1E}" destId="{C3410ACC-A582-4D39-9A79-21CDB531FF40}"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2E0895-4E0E-4AB0-B338-35BA3A1279A5}" type="doc">
      <dgm:prSet loTypeId="urn:microsoft.com/office/officeart/2005/8/layout/hProcess11" loCatId="process" qsTypeId="urn:microsoft.com/office/officeart/2005/8/quickstyle/simple1" qsCatId="simple" csTypeId="urn:microsoft.com/office/officeart/2005/8/colors/accent5_1" csCatId="accent5" phldr="1"/>
      <dgm:spPr/>
    </dgm:pt>
    <dgm:pt modelId="{3D22C807-9935-41CB-8ADA-03877C65D1D6}">
      <dgm:prSet phldrT="[Text]"/>
      <dgm:spPr/>
      <dgm:t>
        <a:bodyPr/>
        <a:lstStyle/>
        <a:p>
          <a:r>
            <a:rPr lang="en-US" b="1" dirty="0" smtClean="0"/>
            <a:t>Durban 2011: </a:t>
          </a:r>
          <a:r>
            <a:rPr lang="en-US" dirty="0" smtClean="0"/>
            <a:t>launch of new process</a:t>
          </a:r>
          <a:endParaRPr lang="en-GB" dirty="0"/>
        </a:p>
      </dgm:t>
    </dgm:pt>
    <dgm:pt modelId="{892C5754-838C-4A39-8EDB-648460CEDDE5}" type="parTrans" cxnId="{81FCCC4C-5159-4024-8B8E-925AE65DF15D}">
      <dgm:prSet/>
      <dgm:spPr/>
      <dgm:t>
        <a:bodyPr/>
        <a:lstStyle/>
        <a:p>
          <a:endParaRPr lang="en-GB"/>
        </a:p>
      </dgm:t>
    </dgm:pt>
    <dgm:pt modelId="{0AD2BE8C-DC83-404E-A9AD-517233B59F1F}" type="sibTrans" cxnId="{81FCCC4C-5159-4024-8B8E-925AE65DF15D}">
      <dgm:prSet/>
      <dgm:spPr/>
      <dgm:t>
        <a:bodyPr/>
        <a:lstStyle/>
        <a:p>
          <a:endParaRPr lang="en-GB"/>
        </a:p>
      </dgm:t>
    </dgm:pt>
    <dgm:pt modelId="{FF194B75-5CB5-4CEB-BEE7-F3EA45E8097F}">
      <dgm:prSet phldrT="[Text]"/>
      <dgm:spPr/>
      <dgm:t>
        <a:bodyPr/>
        <a:lstStyle/>
        <a:p>
          <a:r>
            <a:rPr lang="en-US" b="1" dirty="0" smtClean="0"/>
            <a:t>Warsaw 2013: </a:t>
          </a:r>
          <a:r>
            <a:rPr lang="en-US" dirty="0" smtClean="0"/>
            <a:t>call for intended contributions by March 2015</a:t>
          </a:r>
          <a:endParaRPr lang="en-GB" dirty="0"/>
        </a:p>
      </dgm:t>
    </dgm:pt>
    <dgm:pt modelId="{0D801233-FA5F-4517-9E24-B4635538B1BF}" type="parTrans" cxnId="{B7550C13-5215-498B-87DC-633D46D383E6}">
      <dgm:prSet/>
      <dgm:spPr/>
      <dgm:t>
        <a:bodyPr/>
        <a:lstStyle/>
        <a:p>
          <a:endParaRPr lang="en-GB"/>
        </a:p>
      </dgm:t>
    </dgm:pt>
    <dgm:pt modelId="{E572EE26-DAEF-4AAE-8547-BD4EB4A15451}" type="sibTrans" cxnId="{B7550C13-5215-498B-87DC-633D46D383E6}">
      <dgm:prSet/>
      <dgm:spPr/>
      <dgm:t>
        <a:bodyPr/>
        <a:lstStyle/>
        <a:p>
          <a:endParaRPr lang="en-GB"/>
        </a:p>
      </dgm:t>
    </dgm:pt>
    <dgm:pt modelId="{C55B4019-61FC-44E4-9C5E-0B9BDC7A3A25}">
      <dgm:prSet phldrT="[Text]"/>
      <dgm:spPr/>
      <dgm:t>
        <a:bodyPr/>
        <a:lstStyle/>
        <a:p>
          <a:r>
            <a:rPr lang="en-US" b="1" dirty="0" smtClean="0"/>
            <a:t>Paris 2015</a:t>
          </a:r>
          <a:r>
            <a:rPr lang="en-US" dirty="0" smtClean="0"/>
            <a:t>: adoption of the Agreement</a:t>
          </a:r>
          <a:endParaRPr lang="en-GB" dirty="0"/>
        </a:p>
      </dgm:t>
    </dgm:pt>
    <dgm:pt modelId="{BC0E919F-2667-4FAA-9810-CCC44F03C95D}" type="parTrans" cxnId="{9EAE39FA-2974-47EB-BC1F-2170DBD68AE6}">
      <dgm:prSet/>
      <dgm:spPr/>
      <dgm:t>
        <a:bodyPr/>
        <a:lstStyle/>
        <a:p>
          <a:endParaRPr lang="en-GB"/>
        </a:p>
      </dgm:t>
    </dgm:pt>
    <dgm:pt modelId="{C573F7A7-C12F-49A2-B6D8-AB0351F9A182}" type="sibTrans" cxnId="{9EAE39FA-2974-47EB-BC1F-2170DBD68AE6}">
      <dgm:prSet/>
      <dgm:spPr/>
      <dgm:t>
        <a:bodyPr/>
        <a:lstStyle/>
        <a:p>
          <a:endParaRPr lang="en-GB"/>
        </a:p>
      </dgm:t>
    </dgm:pt>
    <dgm:pt modelId="{63B2C9D3-8168-4075-AF35-8C163B9B5001}">
      <dgm:prSet phldrT="[Text]"/>
      <dgm:spPr/>
      <dgm:t>
        <a:bodyPr/>
        <a:lstStyle/>
        <a:p>
          <a:r>
            <a:rPr lang="en-US" b="1" dirty="0" smtClean="0"/>
            <a:t>Lima 2014: </a:t>
          </a:r>
          <a:r>
            <a:rPr lang="en-US" b="0" dirty="0" smtClean="0"/>
            <a:t>decision on elements of the 2015 Agreement</a:t>
          </a:r>
          <a:endParaRPr lang="en-GB" b="1" dirty="0"/>
        </a:p>
      </dgm:t>
    </dgm:pt>
    <dgm:pt modelId="{D3B65606-14E5-42B2-8542-BC147910630F}" type="parTrans" cxnId="{8A19C098-3C40-494B-BC63-F788D1E687B7}">
      <dgm:prSet/>
      <dgm:spPr/>
      <dgm:t>
        <a:bodyPr/>
        <a:lstStyle/>
        <a:p>
          <a:endParaRPr lang="en-GB"/>
        </a:p>
      </dgm:t>
    </dgm:pt>
    <dgm:pt modelId="{6C3FD334-60DC-4958-A670-A7A7B1BA339B}" type="sibTrans" cxnId="{8A19C098-3C40-494B-BC63-F788D1E687B7}">
      <dgm:prSet/>
      <dgm:spPr/>
      <dgm:t>
        <a:bodyPr/>
        <a:lstStyle/>
        <a:p>
          <a:endParaRPr lang="en-GB"/>
        </a:p>
      </dgm:t>
    </dgm:pt>
    <dgm:pt modelId="{A4E472EF-0DC4-419B-9AA2-60E4F62DD7FF}" type="pres">
      <dgm:prSet presAssocID="{EC2E0895-4E0E-4AB0-B338-35BA3A1279A5}" presName="Name0" presStyleCnt="0">
        <dgm:presLayoutVars>
          <dgm:dir/>
          <dgm:resizeHandles val="exact"/>
        </dgm:presLayoutVars>
      </dgm:prSet>
      <dgm:spPr/>
    </dgm:pt>
    <dgm:pt modelId="{D44BD736-D81E-412E-BCE4-F98CD9691EC6}" type="pres">
      <dgm:prSet presAssocID="{EC2E0895-4E0E-4AB0-B338-35BA3A1279A5}" presName="arrow" presStyleLbl="bgShp" presStyleIdx="0" presStyleCnt="1" custScaleX="91279"/>
      <dgm:spPr/>
    </dgm:pt>
    <dgm:pt modelId="{3F3F905C-A14F-4DD8-877C-E6E7474DED28}" type="pres">
      <dgm:prSet presAssocID="{EC2E0895-4E0E-4AB0-B338-35BA3A1279A5}" presName="points" presStyleCnt="0"/>
      <dgm:spPr/>
    </dgm:pt>
    <dgm:pt modelId="{B600E4FD-20F1-4C82-BE58-78C8B8C3D4BB}" type="pres">
      <dgm:prSet presAssocID="{3D22C807-9935-41CB-8ADA-03877C65D1D6}" presName="compositeA" presStyleCnt="0"/>
      <dgm:spPr/>
    </dgm:pt>
    <dgm:pt modelId="{10092A47-A5DB-4314-B907-0D1291B9DA49}" type="pres">
      <dgm:prSet presAssocID="{3D22C807-9935-41CB-8ADA-03877C65D1D6}" presName="textA" presStyleLbl="revTx" presStyleIdx="0" presStyleCnt="4">
        <dgm:presLayoutVars>
          <dgm:bulletEnabled val="1"/>
        </dgm:presLayoutVars>
      </dgm:prSet>
      <dgm:spPr/>
      <dgm:t>
        <a:bodyPr/>
        <a:lstStyle/>
        <a:p>
          <a:endParaRPr lang="en-GB"/>
        </a:p>
      </dgm:t>
    </dgm:pt>
    <dgm:pt modelId="{39BAC4F9-A366-45D7-A498-6A0A9028B6A4}" type="pres">
      <dgm:prSet presAssocID="{3D22C807-9935-41CB-8ADA-03877C65D1D6}" presName="circleA" presStyleLbl="node1" presStyleIdx="0" presStyleCnt="4"/>
      <dgm:spPr/>
    </dgm:pt>
    <dgm:pt modelId="{076EDCDE-CB26-4BAC-AB21-888308DCDC7D}" type="pres">
      <dgm:prSet presAssocID="{3D22C807-9935-41CB-8ADA-03877C65D1D6}" presName="spaceA" presStyleCnt="0"/>
      <dgm:spPr/>
    </dgm:pt>
    <dgm:pt modelId="{0A062420-E24A-4AA8-BADE-06DCC55A5962}" type="pres">
      <dgm:prSet presAssocID="{0AD2BE8C-DC83-404E-A9AD-517233B59F1F}" presName="space" presStyleCnt="0"/>
      <dgm:spPr/>
    </dgm:pt>
    <dgm:pt modelId="{7E922CD4-5C1B-431B-B4DA-97E1F189B7A1}" type="pres">
      <dgm:prSet presAssocID="{FF194B75-5CB5-4CEB-BEE7-F3EA45E8097F}" presName="compositeB" presStyleCnt="0"/>
      <dgm:spPr/>
    </dgm:pt>
    <dgm:pt modelId="{6BE015BD-DA3F-4254-87F7-B01752FDCEF7}" type="pres">
      <dgm:prSet presAssocID="{FF194B75-5CB5-4CEB-BEE7-F3EA45E8097F}" presName="textB" presStyleLbl="revTx" presStyleIdx="1" presStyleCnt="4">
        <dgm:presLayoutVars>
          <dgm:bulletEnabled val="1"/>
        </dgm:presLayoutVars>
      </dgm:prSet>
      <dgm:spPr/>
      <dgm:t>
        <a:bodyPr/>
        <a:lstStyle/>
        <a:p>
          <a:endParaRPr lang="en-GB"/>
        </a:p>
      </dgm:t>
    </dgm:pt>
    <dgm:pt modelId="{7FC38A85-0FB3-4EDF-8967-D35EDBCD3506}" type="pres">
      <dgm:prSet presAssocID="{FF194B75-5CB5-4CEB-BEE7-F3EA45E8097F}" presName="circleB" presStyleLbl="node1" presStyleIdx="1" presStyleCnt="4"/>
      <dgm:spPr/>
    </dgm:pt>
    <dgm:pt modelId="{B0621F8B-4DF5-4646-A6CB-EA6FCCA78E52}" type="pres">
      <dgm:prSet presAssocID="{FF194B75-5CB5-4CEB-BEE7-F3EA45E8097F}" presName="spaceB" presStyleCnt="0"/>
      <dgm:spPr/>
    </dgm:pt>
    <dgm:pt modelId="{F4957ABF-F4D7-42E2-BDBD-5DDA10A1B029}" type="pres">
      <dgm:prSet presAssocID="{E572EE26-DAEF-4AAE-8547-BD4EB4A15451}" presName="space" presStyleCnt="0"/>
      <dgm:spPr/>
    </dgm:pt>
    <dgm:pt modelId="{454536AB-91DF-42E8-B229-B3D585A13F4A}" type="pres">
      <dgm:prSet presAssocID="{63B2C9D3-8168-4075-AF35-8C163B9B5001}" presName="compositeA" presStyleCnt="0"/>
      <dgm:spPr/>
    </dgm:pt>
    <dgm:pt modelId="{F0DDC182-A9E1-4018-B15D-CA9FD2A1EAF0}" type="pres">
      <dgm:prSet presAssocID="{63B2C9D3-8168-4075-AF35-8C163B9B5001}" presName="textA" presStyleLbl="revTx" presStyleIdx="2" presStyleCnt="4">
        <dgm:presLayoutVars>
          <dgm:bulletEnabled val="1"/>
        </dgm:presLayoutVars>
      </dgm:prSet>
      <dgm:spPr/>
      <dgm:t>
        <a:bodyPr/>
        <a:lstStyle/>
        <a:p>
          <a:endParaRPr lang="en-GB"/>
        </a:p>
      </dgm:t>
    </dgm:pt>
    <dgm:pt modelId="{A444B4B6-AC29-4F70-8D65-CCFDEAF00826}" type="pres">
      <dgm:prSet presAssocID="{63B2C9D3-8168-4075-AF35-8C163B9B5001}" presName="circleA" presStyleLbl="node1" presStyleIdx="2" presStyleCnt="4"/>
      <dgm:spPr/>
    </dgm:pt>
    <dgm:pt modelId="{83A01523-9AA5-4885-8CCA-F4D7A9E9F418}" type="pres">
      <dgm:prSet presAssocID="{63B2C9D3-8168-4075-AF35-8C163B9B5001}" presName="spaceA" presStyleCnt="0"/>
      <dgm:spPr/>
    </dgm:pt>
    <dgm:pt modelId="{3947E4F5-DC31-459B-A38E-CA429D76CFF7}" type="pres">
      <dgm:prSet presAssocID="{6C3FD334-60DC-4958-A670-A7A7B1BA339B}" presName="space" presStyleCnt="0"/>
      <dgm:spPr/>
    </dgm:pt>
    <dgm:pt modelId="{E4E64940-E2AF-4282-993A-91243D414605}" type="pres">
      <dgm:prSet presAssocID="{C55B4019-61FC-44E4-9C5E-0B9BDC7A3A25}" presName="compositeB" presStyleCnt="0"/>
      <dgm:spPr/>
    </dgm:pt>
    <dgm:pt modelId="{A7853CEA-7577-406A-90D0-C797B2F0E4F7}" type="pres">
      <dgm:prSet presAssocID="{C55B4019-61FC-44E4-9C5E-0B9BDC7A3A25}" presName="textB" presStyleLbl="revTx" presStyleIdx="3" presStyleCnt="4" custLinFactNeighborY="16393">
        <dgm:presLayoutVars>
          <dgm:bulletEnabled val="1"/>
        </dgm:presLayoutVars>
      </dgm:prSet>
      <dgm:spPr/>
      <dgm:t>
        <a:bodyPr/>
        <a:lstStyle/>
        <a:p>
          <a:endParaRPr lang="en-GB"/>
        </a:p>
      </dgm:t>
    </dgm:pt>
    <dgm:pt modelId="{CEEBC44D-F90F-48B7-AC29-E5CB3F3ABAF8}" type="pres">
      <dgm:prSet presAssocID="{C55B4019-61FC-44E4-9C5E-0B9BDC7A3A25}" presName="circleB" presStyleLbl="node1" presStyleIdx="3" presStyleCnt="4"/>
      <dgm:spPr/>
    </dgm:pt>
    <dgm:pt modelId="{9006044F-6C28-4569-8031-E62F31A2EA2D}" type="pres">
      <dgm:prSet presAssocID="{C55B4019-61FC-44E4-9C5E-0B9BDC7A3A25}" presName="spaceB" presStyleCnt="0"/>
      <dgm:spPr/>
    </dgm:pt>
  </dgm:ptLst>
  <dgm:cxnLst>
    <dgm:cxn modelId="{B0647778-1593-4A09-8FD3-62479AE54EB9}" type="presOf" srcId="{EC2E0895-4E0E-4AB0-B338-35BA3A1279A5}" destId="{A4E472EF-0DC4-419B-9AA2-60E4F62DD7FF}" srcOrd="0" destOrd="0" presId="urn:microsoft.com/office/officeart/2005/8/layout/hProcess11"/>
    <dgm:cxn modelId="{B7550C13-5215-498B-87DC-633D46D383E6}" srcId="{EC2E0895-4E0E-4AB0-B338-35BA3A1279A5}" destId="{FF194B75-5CB5-4CEB-BEE7-F3EA45E8097F}" srcOrd="1" destOrd="0" parTransId="{0D801233-FA5F-4517-9E24-B4635538B1BF}" sibTransId="{E572EE26-DAEF-4AAE-8547-BD4EB4A15451}"/>
    <dgm:cxn modelId="{42DA15B0-1D08-4486-A105-228DF5DF6A44}" type="presOf" srcId="{C55B4019-61FC-44E4-9C5E-0B9BDC7A3A25}" destId="{A7853CEA-7577-406A-90D0-C797B2F0E4F7}" srcOrd="0" destOrd="0" presId="urn:microsoft.com/office/officeart/2005/8/layout/hProcess11"/>
    <dgm:cxn modelId="{866D101D-9C2D-430F-B119-154B64487FE0}" type="presOf" srcId="{FF194B75-5CB5-4CEB-BEE7-F3EA45E8097F}" destId="{6BE015BD-DA3F-4254-87F7-B01752FDCEF7}" srcOrd="0" destOrd="0" presId="urn:microsoft.com/office/officeart/2005/8/layout/hProcess11"/>
    <dgm:cxn modelId="{8A19C098-3C40-494B-BC63-F788D1E687B7}" srcId="{EC2E0895-4E0E-4AB0-B338-35BA3A1279A5}" destId="{63B2C9D3-8168-4075-AF35-8C163B9B5001}" srcOrd="2" destOrd="0" parTransId="{D3B65606-14E5-42B2-8542-BC147910630F}" sibTransId="{6C3FD334-60DC-4958-A670-A7A7B1BA339B}"/>
    <dgm:cxn modelId="{80DF7EBB-9C1A-47C3-8C25-7A68E1DF90A7}" type="presOf" srcId="{3D22C807-9935-41CB-8ADA-03877C65D1D6}" destId="{10092A47-A5DB-4314-B907-0D1291B9DA49}" srcOrd="0" destOrd="0" presId="urn:microsoft.com/office/officeart/2005/8/layout/hProcess11"/>
    <dgm:cxn modelId="{FD67F79D-61EC-48C5-AFEA-97C45C890A4F}" type="presOf" srcId="{63B2C9D3-8168-4075-AF35-8C163B9B5001}" destId="{F0DDC182-A9E1-4018-B15D-CA9FD2A1EAF0}" srcOrd="0" destOrd="0" presId="urn:microsoft.com/office/officeart/2005/8/layout/hProcess11"/>
    <dgm:cxn modelId="{81FCCC4C-5159-4024-8B8E-925AE65DF15D}" srcId="{EC2E0895-4E0E-4AB0-B338-35BA3A1279A5}" destId="{3D22C807-9935-41CB-8ADA-03877C65D1D6}" srcOrd="0" destOrd="0" parTransId="{892C5754-838C-4A39-8EDB-648460CEDDE5}" sibTransId="{0AD2BE8C-DC83-404E-A9AD-517233B59F1F}"/>
    <dgm:cxn modelId="{9EAE39FA-2974-47EB-BC1F-2170DBD68AE6}" srcId="{EC2E0895-4E0E-4AB0-B338-35BA3A1279A5}" destId="{C55B4019-61FC-44E4-9C5E-0B9BDC7A3A25}" srcOrd="3" destOrd="0" parTransId="{BC0E919F-2667-4FAA-9810-CCC44F03C95D}" sibTransId="{C573F7A7-C12F-49A2-B6D8-AB0351F9A182}"/>
    <dgm:cxn modelId="{C98DF195-E3A2-46E4-A4A7-075ECAF093FD}" type="presParOf" srcId="{A4E472EF-0DC4-419B-9AA2-60E4F62DD7FF}" destId="{D44BD736-D81E-412E-BCE4-F98CD9691EC6}" srcOrd="0" destOrd="0" presId="urn:microsoft.com/office/officeart/2005/8/layout/hProcess11"/>
    <dgm:cxn modelId="{6DDE1FC2-F063-443D-B165-F84FFFAB2BB0}" type="presParOf" srcId="{A4E472EF-0DC4-419B-9AA2-60E4F62DD7FF}" destId="{3F3F905C-A14F-4DD8-877C-E6E7474DED28}" srcOrd="1" destOrd="0" presId="urn:microsoft.com/office/officeart/2005/8/layout/hProcess11"/>
    <dgm:cxn modelId="{624F8CBD-B85A-423C-A234-5C03DC7B3095}" type="presParOf" srcId="{3F3F905C-A14F-4DD8-877C-E6E7474DED28}" destId="{B600E4FD-20F1-4C82-BE58-78C8B8C3D4BB}" srcOrd="0" destOrd="0" presId="urn:microsoft.com/office/officeart/2005/8/layout/hProcess11"/>
    <dgm:cxn modelId="{35F4F603-5230-4882-BE38-A7B92D20D2BF}" type="presParOf" srcId="{B600E4FD-20F1-4C82-BE58-78C8B8C3D4BB}" destId="{10092A47-A5DB-4314-B907-0D1291B9DA49}" srcOrd="0" destOrd="0" presId="urn:microsoft.com/office/officeart/2005/8/layout/hProcess11"/>
    <dgm:cxn modelId="{5A1F4E7C-6CED-4208-9866-2AF6A8B1A9DB}" type="presParOf" srcId="{B600E4FD-20F1-4C82-BE58-78C8B8C3D4BB}" destId="{39BAC4F9-A366-45D7-A498-6A0A9028B6A4}" srcOrd="1" destOrd="0" presId="urn:microsoft.com/office/officeart/2005/8/layout/hProcess11"/>
    <dgm:cxn modelId="{B7D0AEE6-272C-492F-8657-638B103F6ACF}" type="presParOf" srcId="{B600E4FD-20F1-4C82-BE58-78C8B8C3D4BB}" destId="{076EDCDE-CB26-4BAC-AB21-888308DCDC7D}" srcOrd="2" destOrd="0" presId="urn:microsoft.com/office/officeart/2005/8/layout/hProcess11"/>
    <dgm:cxn modelId="{2248FCB8-398E-4BB5-AD24-4C61B632D754}" type="presParOf" srcId="{3F3F905C-A14F-4DD8-877C-E6E7474DED28}" destId="{0A062420-E24A-4AA8-BADE-06DCC55A5962}" srcOrd="1" destOrd="0" presId="urn:microsoft.com/office/officeart/2005/8/layout/hProcess11"/>
    <dgm:cxn modelId="{C137CEC4-1B1B-4BF0-B682-D15D496777CE}" type="presParOf" srcId="{3F3F905C-A14F-4DD8-877C-E6E7474DED28}" destId="{7E922CD4-5C1B-431B-B4DA-97E1F189B7A1}" srcOrd="2" destOrd="0" presId="urn:microsoft.com/office/officeart/2005/8/layout/hProcess11"/>
    <dgm:cxn modelId="{CBCA893C-0770-4059-BF84-3E6394EF0FBA}" type="presParOf" srcId="{7E922CD4-5C1B-431B-B4DA-97E1F189B7A1}" destId="{6BE015BD-DA3F-4254-87F7-B01752FDCEF7}" srcOrd="0" destOrd="0" presId="urn:microsoft.com/office/officeart/2005/8/layout/hProcess11"/>
    <dgm:cxn modelId="{623956C5-A6A8-4984-B1F8-4DA012919F37}" type="presParOf" srcId="{7E922CD4-5C1B-431B-B4DA-97E1F189B7A1}" destId="{7FC38A85-0FB3-4EDF-8967-D35EDBCD3506}" srcOrd="1" destOrd="0" presId="urn:microsoft.com/office/officeart/2005/8/layout/hProcess11"/>
    <dgm:cxn modelId="{2DD7B802-D380-42B1-857A-19D3127130C8}" type="presParOf" srcId="{7E922CD4-5C1B-431B-B4DA-97E1F189B7A1}" destId="{B0621F8B-4DF5-4646-A6CB-EA6FCCA78E52}" srcOrd="2" destOrd="0" presId="urn:microsoft.com/office/officeart/2005/8/layout/hProcess11"/>
    <dgm:cxn modelId="{9CD5F782-84DA-43FE-9711-B6D0CA448E13}" type="presParOf" srcId="{3F3F905C-A14F-4DD8-877C-E6E7474DED28}" destId="{F4957ABF-F4D7-42E2-BDBD-5DDA10A1B029}" srcOrd="3" destOrd="0" presId="urn:microsoft.com/office/officeart/2005/8/layout/hProcess11"/>
    <dgm:cxn modelId="{7084F41E-44D3-4AB2-BCDB-CCDAEF64D00D}" type="presParOf" srcId="{3F3F905C-A14F-4DD8-877C-E6E7474DED28}" destId="{454536AB-91DF-42E8-B229-B3D585A13F4A}" srcOrd="4" destOrd="0" presId="urn:microsoft.com/office/officeart/2005/8/layout/hProcess11"/>
    <dgm:cxn modelId="{BFCF85F5-BBB3-41EE-8CA9-8033AB21B82F}" type="presParOf" srcId="{454536AB-91DF-42E8-B229-B3D585A13F4A}" destId="{F0DDC182-A9E1-4018-B15D-CA9FD2A1EAF0}" srcOrd="0" destOrd="0" presId="urn:microsoft.com/office/officeart/2005/8/layout/hProcess11"/>
    <dgm:cxn modelId="{68102EAC-257F-4607-B78B-7DFBBB520B1F}" type="presParOf" srcId="{454536AB-91DF-42E8-B229-B3D585A13F4A}" destId="{A444B4B6-AC29-4F70-8D65-CCFDEAF00826}" srcOrd="1" destOrd="0" presId="urn:microsoft.com/office/officeart/2005/8/layout/hProcess11"/>
    <dgm:cxn modelId="{E95122D1-FDFE-4C2B-9F35-35889E370C8A}" type="presParOf" srcId="{454536AB-91DF-42E8-B229-B3D585A13F4A}" destId="{83A01523-9AA5-4885-8CCA-F4D7A9E9F418}" srcOrd="2" destOrd="0" presId="urn:microsoft.com/office/officeart/2005/8/layout/hProcess11"/>
    <dgm:cxn modelId="{38B3AB1F-AC7B-4B35-AC04-BF45A01CFECF}" type="presParOf" srcId="{3F3F905C-A14F-4DD8-877C-E6E7474DED28}" destId="{3947E4F5-DC31-459B-A38E-CA429D76CFF7}" srcOrd="5" destOrd="0" presId="urn:microsoft.com/office/officeart/2005/8/layout/hProcess11"/>
    <dgm:cxn modelId="{E8E0F72C-E25E-4224-9E42-79508DC84B58}" type="presParOf" srcId="{3F3F905C-A14F-4DD8-877C-E6E7474DED28}" destId="{E4E64940-E2AF-4282-993A-91243D414605}" srcOrd="6" destOrd="0" presId="urn:microsoft.com/office/officeart/2005/8/layout/hProcess11"/>
    <dgm:cxn modelId="{4F79E340-BC5E-467F-B915-141E123E9C11}" type="presParOf" srcId="{E4E64940-E2AF-4282-993A-91243D414605}" destId="{A7853CEA-7577-406A-90D0-C797B2F0E4F7}" srcOrd="0" destOrd="0" presId="urn:microsoft.com/office/officeart/2005/8/layout/hProcess11"/>
    <dgm:cxn modelId="{B8BE0B2C-1D0A-467A-94B8-67211A02E73F}" type="presParOf" srcId="{E4E64940-E2AF-4282-993A-91243D414605}" destId="{CEEBC44D-F90F-48B7-AC29-E5CB3F3ABAF8}" srcOrd="1" destOrd="0" presId="urn:microsoft.com/office/officeart/2005/8/layout/hProcess11"/>
    <dgm:cxn modelId="{E489DE25-BFFF-45F4-BE96-23B0504885D6}" type="presParOf" srcId="{E4E64940-E2AF-4282-993A-91243D414605}" destId="{9006044F-6C28-4569-8031-E62F31A2EA2D}" srcOrd="2" destOrd="0" presId="urn:microsoft.com/office/officeart/2005/8/layout/hProcess1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DBCEA7-68C5-4753-8F7E-9733D14D83D6}" type="doc">
      <dgm:prSet loTypeId="urn:microsoft.com/office/officeart/2005/8/layout/lProcess2" loCatId="list" qsTypeId="urn:microsoft.com/office/officeart/2005/8/quickstyle/simple1" qsCatId="simple" csTypeId="urn:microsoft.com/office/officeart/2005/8/colors/accent4_1" csCatId="accent4" phldr="1"/>
      <dgm:spPr/>
      <dgm:t>
        <a:bodyPr/>
        <a:lstStyle/>
        <a:p>
          <a:endParaRPr lang="en-GB"/>
        </a:p>
      </dgm:t>
    </dgm:pt>
    <dgm:pt modelId="{F1A68F5E-0A31-4565-AA45-37D1F9F72B48}">
      <dgm:prSet phldrT="[Text]"/>
      <dgm:spPr/>
      <dgm:t>
        <a:bodyPr/>
        <a:lstStyle/>
        <a:p>
          <a:r>
            <a:rPr lang="en-US" dirty="0" smtClean="0"/>
            <a:t>Intended nationally determined </a:t>
          </a:r>
          <a:br>
            <a:rPr lang="en-US" dirty="0" smtClean="0"/>
          </a:br>
          <a:r>
            <a:rPr lang="en-US" dirty="0" smtClean="0"/>
            <a:t>contributions (INDCs):</a:t>
          </a:r>
        </a:p>
        <a:p>
          <a:r>
            <a:rPr lang="en-US" b="1" i="1" dirty="0" smtClean="0"/>
            <a:t>Will Parties be ready </a:t>
          </a:r>
          <a:br>
            <a:rPr lang="en-US" b="1" i="1" dirty="0" smtClean="0"/>
          </a:br>
          <a:r>
            <a:rPr lang="en-US" b="1" i="1" dirty="0" smtClean="0"/>
            <a:t>by Q1 2015? What will contributions look like?</a:t>
          </a:r>
        </a:p>
      </dgm:t>
    </dgm:pt>
    <dgm:pt modelId="{32D3C357-602A-43AF-8870-4D6AE898C3B6}" type="parTrans" cxnId="{45E4298C-E170-4581-9180-CB142572E969}">
      <dgm:prSet/>
      <dgm:spPr/>
      <dgm:t>
        <a:bodyPr/>
        <a:lstStyle/>
        <a:p>
          <a:endParaRPr lang="en-GB"/>
        </a:p>
      </dgm:t>
    </dgm:pt>
    <dgm:pt modelId="{53D4CF38-C536-4D3C-869A-B11D4905A20E}" type="sibTrans" cxnId="{45E4298C-E170-4581-9180-CB142572E969}">
      <dgm:prSet/>
      <dgm:spPr/>
      <dgm:t>
        <a:bodyPr/>
        <a:lstStyle/>
        <a:p>
          <a:endParaRPr lang="en-GB"/>
        </a:p>
      </dgm:t>
    </dgm:pt>
    <dgm:pt modelId="{61D4884F-7875-422B-BD5C-9BAB062CEF5F}">
      <dgm:prSet phldrT="[Text]"/>
      <dgm:spPr/>
      <dgm:t>
        <a:bodyPr/>
        <a:lstStyle/>
        <a:p>
          <a:r>
            <a:rPr lang="en-US" dirty="0" smtClean="0"/>
            <a:t>Elements of </a:t>
          </a:r>
          <a:br>
            <a:rPr lang="en-US" dirty="0" smtClean="0"/>
          </a:br>
          <a:r>
            <a:rPr lang="en-US" dirty="0" smtClean="0"/>
            <a:t>the 2015 Agreement:</a:t>
          </a:r>
        </a:p>
        <a:p>
          <a:r>
            <a:rPr lang="en-US" b="1" i="1" dirty="0" smtClean="0"/>
            <a:t>How will the agreement address mitigation, adaptation, finance, technology, capacity-building, transparency?</a:t>
          </a:r>
          <a:endParaRPr lang="en-GB" b="1" i="1" dirty="0"/>
        </a:p>
      </dgm:t>
    </dgm:pt>
    <dgm:pt modelId="{07E3B0F7-368A-4D10-A0F1-D9E451A5F3D3}" type="parTrans" cxnId="{0460285D-F70D-4B25-AE09-A66B04E149F0}">
      <dgm:prSet/>
      <dgm:spPr/>
      <dgm:t>
        <a:bodyPr/>
        <a:lstStyle/>
        <a:p>
          <a:endParaRPr lang="en-GB"/>
        </a:p>
      </dgm:t>
    </dgm:pt>
    <dgm:pt modelId="{7833A947-582C-42C3-9B77-FF979CF2BCC7}" type="sibTrans" cxnId="{0460285D-F70D-4B25-AE09-A66B04E149F0}">
      <dgm:prSet/>
      <dgm:spPr/>
      <dgm:t>
        <a:bodyPr/>
        <a:lstStyle/>
        <a:p>
          <a:endParaRPr lang="en-GB"/>
        </a:p>
      </dgm:t>
    </dgm:pt>
    <dgm:pt modelId="{AC49012F-49AC-4D34-8F7F-CAF34A0E1387}">
      <dgm:prSet phldrT="[Text]"/>
      <dgm:spPr/>
      <dgm:t>
        <a:bodyPr/>
        <a:lstStyle/>
        <a:p>
          <a:r>
            <a:rPr lang="en-US" dirty="0" smtClean="0"/>
            <a:t/>
          </a:r>
          <a:br>
            <a:rPr lang="en-US" dirty="0" smtClean="0"/>
          </a:br>
          <a:r>
            <a:rPr lang="en-US" dirty="0" smtClean="0"/>
            <a:t>Pre-2020 climate action:</a:t>
          </a:r>
          <a:endParaRPr lang="en-US" b="1" dirty="0" smtClean="0"/>
        </a:p>
        <a:p>
          <a:r>
            <a:rPr lang="en-US" b="1" i="1" dirty="0" smtClean="0"/>
            <a:t>Can we close the </a:t>
          </a:r>
          <a:br>
            <a:rPr lang="en-US" b="1" i="1" dirty="0" smtClean="0"/>
          </a:br>
          <a:r>
            <a:rPr lang="en-US" b="1" i="1" dirty="0" smtClean="0"/>
            <a:t>"ambition gap"?</a:t>
          </a:r>
        </a:p>
      </dgm:t>
    </dgm:pt>
    <dgm:pt modelId="{21FB19FE-B6CF-4206-A8A3-67FED33B64EA}" type="parTrans" cxnId="{1435FAD1-B7C2-4EDE-96C2-C742C0E03470}">
      <dgm:prSet/>
      <dgm:spPr/>
      <dgm:t>
        <a:bodyPr/>
        <a:lstStyle/>
        <a:p>
          <a:endParaRPr lang="en-GB"/>
        </a:p>
      </dgm:t>
    </dgm:pt>
    <dgm:pt modelId="{E81D2A89-0FD9-483C-A120-5EF28FDF83A8}" type="sibTrans" cxnId="{1435FAD1-B7C2-4EDE-96C2-C742C0E03470}">
      <dgm:prSet/>
      <dgm:spPr/>
      <dgm:t>
        <a:bodyPr/>
        <a:lstStyle/>
        <a:p>
          <a:endParaRPr lang="en-GB"/>
        </a:p>
      </dgm:t>
    </dgm:pt>
    <dgm:pt modelId="{0801C053-9686-48AE-9BF6-7A2A6D63ACEA}">
      <dgm:prSet/>
      <dgm:spPr/>
      <dgm:t>
        <a:bodyPr/>
        <a:lstStyle/>
        <a:p>
          <a:r>
            <a:rPr lang="en-IE" b="1" dirty="0" smtClean="0"/>
            <a:t>EU, US, China </a:t>
          </a:r>
          <a:r>
            <a:rPr lang="en-IE" dirty="0" smtClean="0"/>
            <a:t>clear frontrunners.</a:t>
          </a:r>
          <a:br>
            <a:rPr lang="en-IE" dirty="0" smtClean="0"/>
          </a:br>
          <a:r>
            <a:rPr lang="en-IE" dirty="0" smtClean="0"/>
            <a:t>Other major economies preparing; international support available</a:t>
          </a:r>
          <a:endParaRPr lang="en-GB" dirty="0"/>
        </a:p>
      </dgm:t>
    </dgm:pt>
    <dgm:pt modelId="{A1AF74D0-9766-4561-8D16-532E8642C90D}" type="parTrans" cxnId="{FEFDE3EC-1811-439A-9AD1-065C8B31D42F}">
      <dgm:prSet/>
      <dgm:spPr/>
      <dgm:t>
        <a:bodyPr/>
        <a:lstStyle/>
        <a:p>
          <a:endParaRPr lang="en-GB"/>
        </a:p>
      </dgm:t>
    </dgm:pt>
    <dgm:pt modelId="{23513B6D-0175-490D-9DD6-CBC3EFE91EDE}" type="sibTrans" cxnId="{FEFDE3EC-1811-439A-9AD1-065C8B31D42F}">
      <dgm:prSet/>
      <dgm:spPr/>
      <dgm:t>
        <a:bodyPr/>
        <a:lstStyle/>
        <a:p>
          <a:endParaRPr lang="en-GB"/>
        </a:p>
      </dgm:t>
    </dgm:pt>
    <dgm:pt modelId="{B2AAA8F8-BDF8-4FF4-8D8B-8EE08860C90F}">
      <dgm:prSet/>
      <dgm:spPr/>
      <dgm:t>
        <a:bodyPr/>
        <a:lstStyle/>
        <a:p>
          <a:r>
            <a:rPr lang="en-IE" dirty="0" smtClean="0"/>
            <a:t>Consensus that </a:t>
          </a:r>
          <a:r>
            <a:rPr lang="en-IE" b="1" dirty="0" smtClean="0"/>
            <a:t>all must contribute emission reductions</a:t>
          </a:r>
          <a:r>
            <a:rPr lang="en-IE" dirty="0" smtClean="0"/>
            <a:t>; discussions on adaptation and finance ongoing</a:t>
          </a:r>
        </a:p>
      </dgm:t>
    </dgm:pt>
    <dgm:pt modelId="{D50D6B8B-7C70-4FD0-85E1-0381C7081ABF}" type="parTrans" cxnId="{6056638E-C5A8-4814-876B-528B7175E87E}">
      <dgm:prSet/>
      <dgm:spPr/>
      <dgm:t>
        <a:bodyPr/>
        <a:lstStyle/>
        <a:p>
          <a:endParaRPr lang="en-GB"/>
        </a:p>
      </dgm:t>
    </dgm:pt>
    <dgm:pt modelId="{CF908B8D-6B3A-4164-A5AC-B86CBA6B847F}" type="sibTrans" cxnId="{6056638E-C5A8-4814-876B-528B7175E87E}">
      <dgm:prSet/>
      <dgm:spPr/>
      <dgm:t>
        <a:bodyPr/>
        <a:lstStyle/>
        <a:p>
          <a:endParaRPr lang="en-GB"/>
        </a:p>
      </dgm:t>
    </dgm:pt>
    <dgm:pt modelId="{9E15C854-147A-42E9-B949-6ED8F25EC925}">
      <dgm:prSet/>
      <dgm:spPr/>
      <dgm:t>
        <a:bodyPr/>
        <a:lstStyle/>
        <a:p>
          <a:r>
            <a:rPr lang="en-US" b="0" dirty="0" smtClean="0"/>
            <a:t>Emerging consensus on </a:t>
          </a:r>
          <a:r>
            <a:rPr lang="en-US" b="1" dirty="0" smtClean="0"/>
            <a:t>ambitious mitigation commitments </a:t>
          </a:r>
          <a:r>
            <a:rPr lang="en-US" b="0" dirty="0" smtClean="0"/>
            <a:t>from the outset, on a mechanism to continue increasing ambition</a:t>
          </a:r>
          <a:endParaRPr lang="en-GB" b="0" dirty="0"/>
        </a:p>
      </dgm:t>
    </dgm:pt>
    <dgm:pt modelId="{F5E54645-325D-40D3-9DE3-63B543897DA7}" type="parTrans" cxnId="{F56D8CB1-8CD9-4CFD-94DC-5D2A7917FBA6}">
      <dgm:prSet/>
      <dgm:spPr/>
      <dgm:t>
        <a:bodyPr/>
        <a:lstStyle/>
        <a:p>
          <a:endParaRPr lang="en-GB"/>
        </a:p>
      </dgm:t>
    </dgm:pt>
    <dgm:pt modelId="{041091B7-0329-4F0B-86C2-3561FAF542C5}" type="sibTrans" cxnId="{F56D8CB1-8CD9-4CFD-94DC-5D2A7917FBA6}">
      <dgm:prSet/>
      <dgm:spPr/>
      <dgm:t>
        <a:bodyPr/>
        <a:lstStyle/>
        <a:p>
          <a:endParaRPr lang="en-GB"/>
        </a:p>
      </dgm:t>
    </dgm:pt>
    <dgm:pt modelId="{B8E50256-3B63-4418-901D-1AD658537838}">
      <dgm:prSet/>
      <dgm:spPr/>
      <dgm:t>
        <a:bodyPr/>
        <a:lstStyle/>
        <a:p>
          <a:r>
            <a:rPr lang="en-US" dirty="0" smtClean="0"/>
            <a:t>Multi-stakeholder exchanges on </a:t>
          </a:r>
          <a:r>
            <a:rPr lang="en-US" b="1" dirty="0" smtClean="0"/>
            <a:t>land use </a:t>
          </a:r>
          <a:r>
            <a:rPr lang="en-US" dirty="0" smtClean="0"/>
            <a:t>and </a:t>
          </a:r>
          <a:r>
            <a:rPr lang="en-US" b="1" dirty="0" smtClean="0"/>
            <a:t>urban environment </a:t>
          </a:r>
          <a:r>
            <a:rPr lang="en-US" dirty="0" smtClean="0"/>
            <a:t>following up on energy efficiency and </a:t>
          </a:r>
          <a:r>
            <a:rPr lang="en-US" dirty="0" err="1" smtClean="0"/>
            <a:t>renewables</a:t>
          </a:r>
          <a:r>
            <a:rPr lang="en-US" dirty="0" smtClean="0"/>
            <a:t> in March</a:t>
          </a:r>
          <a:endParaRPr lang="en-GB" dirty="0"/>
        </a:p>
      </dgm:t>
    </dgm:pt>
    <dgm:pt modelId="{D463D144-092E-496A-83FE-51DFDCD61E3B}" type="parTrans" cxnId="{FF48238F-E5CD-4CBE-87A3-DFEA22F0C6BF}">
      <dgm:prSet/>
      <dgm:spPr/>
      <dgm:t>
        <a:bodyPr/>
        <a:lstStyle/>
        <a:p>
          <a:endParaRPr lang="en-GB"/>
        </a:p>
      </dgm:t>
    </dgm:pt>
    <dgm:pt modelId="{0CF4DE24-381D-4B7A-8E38-6220B3799324}" type="sibTrans" cxnId="{FF48238F-E5CD-4CBE-87A3-DFEA22F0C6BF}">
      <dgm:prSet/>
      <dgm:spPr/>
      <dgm:t>
        <a:bodyPr/>
        <a:lstStyle/>
        <a:p>
          <a:endParaRPr lang="en-GB"/>
        </a:p>
      </dgm:t>
    </dgm:pt>
    <dgm:pt modelId="{E483C63A-409A-425A-B572-387BC7F93F2A}">
      <dgm:prSet/>
      <dgm:spPr/>
      <dgm:t>
        <a:bodyPr/>
        <a:lstStyle/>
        <a:p>
          <a:r>
            <a:rPr lang="en-US" b="1" dirty="0" smtClean="0"/>
            <a:t>Way forward</a:t>
          </a:r>
          <a:r>
            <a:rPr lang="en-US" dirty="0" smtClean="0"/>
            <a:t>: expand current technical work to new areas?</a:t>
          </a:r>
          <a:endParaRPr lang="en-GB" dirty="0"/>
        </a:p>
      </dgm:t>
    </dgm:pt>
    <dgm:pt modelId="{ACBB1CFD-0796-41D5-92C4-B6A83D69FAD9}" type="parTrans" cxnId="{BB7F7036-887E-4AED-AB73-A9645FFC6CE4}">
      <dgm:prSet/>
      <dgm:spPr/>
      <dgm:t>
        <a:bodyPr/>
        <a:lstStyle/>
        <a:p>
          <a:endParaRPr lang="en-GB"/>
        </a:p>
      </dgm:t>
    </dgm:pt>
    <dgm:pt modelId="{52373D95-A34E-4A96-8514-C12AE232D4D5}" type="sibTrans" cxnId="{BB7F7036-887E-4AED-AB73-A9645FFC6CE4}">
      <dgm:prSet/>
      <dgm:spPr/>
      <dgm:t>
        <a:bodyPr/>
        <a:lstStyle/>
        <a:p>
          <a:endParaRPr lang="en-GB"/>
        </a:p>
      </dgm:t>
    </dgm:pt>
    <dgm:pt modelId="{03AD0FCD-7B67-4E1C-8AB4-F8D2120FCB8F}">
      <dgm:prSet/>
      <dgm:spPr/>
      <dgm:t>
        <a:bodyPr/>
        <a:lstStyle/>
        <a:p>
          <a:r>
            <a:rPr lang="en-US" b="1" dirty="0" smtClean="0"/>
            <a:t>Challenges</a:t>
          </a:r>
          <a:r>
            <a:rPr lang="en-US" b="0" dirty="0" smtClean="0"/>
            <a:t>: adaptation, finance, rules base – and negotiating process</a:t>
          </a:r>
          <a:endParaRPr lang="en-GB" b="0" dirty="0"/>
        </a:p>
      </dgm:t>
    </dgm:pt>
    <dgm:pt modelId="{9C4D615F-6707-445B-AB10-76185F96521C}" type="parTrans" cxnId="{31DD4B4A-F1D7-41CB-86C6-9B01B92AE8F5}">
      <dgm:prSet/>
      <dgm:spPr/>
      <dgm:t>
        <a:bodyPr/>
        <a:lstStyle/>
        <a:p>
          <a:endParaRPr lang="en-GB"/>
        </a:p>
      </dgm:t>
    </dgm:pt>
    <dgm:pt modelId="{26758B32-E5BD-4258-B4DC-F6A1ABB18AB0}" type="sibTrans" cxnId="{31DD4B4A-F1D7-41CB-86C6-9B01B92AE8F5}">
      <dgm:prSet/>
      <dgm:spPr/>
      <dgm:t>
        <a:bodyPr/>
        <a:lstStyle/>
        <a:p>
          <a:endParaRPr lang="en-GB"/>
        </a:p>
      </dgm:t>
    </dgm:pt>
    <dgm:pt modelId="{53791107-D201-4F98-AB9A-BCB292636F66}">
      <dgm:prSet/>
      <dgm:spPr/>
      <dgm:t>
        <a:bodyPr/>
        <a:lstStyle/>
        <a:p>
          <a:r>
            <a:rPr lang="en-US" dirty="0" smtClean="0"/>
            <a:t>Implementation agenda:</a:t>
          </a:r>
        </a:p>
        <a:p>
          <a:r>
            <a:rPr lang="en-US" b="1" dirty="0" smtClean="0"/>
            <a:t>Follow-up to previously taken decisions – </a:t>
          </a:r>
          <a:r>
            <a:rPr lang="en-US" dirty="0" smtClean="0"/>
            <a:t>also relevant to the development and implementation of the 2015 Agreement</a:t>
          </a:r>
          <a:endParaRPr lang="en-GB" dirty="0"/>
        </a:p>
      </dgm:t>
    </dgm:pt>
    <dgm:pt modelId="{F6C4DFA5-8B69-478E-9994-2ABEE1309F04}" type="parTrans" cxnId="{4AB311DB-D90B-4EA1-A1ED-BCBE72B0B9A7}">
      <dgm:prSet/>
      <dgm:spPr/>
      <dgm:t>
        <a:bodyPr/>
        <a:lstStyle/>
        <a:p>
          <a:endParaRPr lang="en-GB"/>
        </a:p>
      </dgm:t>
    </dgm:pt>
    <dgm:pt modelId="{2E42D09E-45BC-4043-B58A-80EBFDF2BA4D}" type="sibTrans" cxnId="{4AB311DB-D90B-4EA1-A1ED-BCBE72B0B9A7}">
      <dgm:prSet/>
      <dgm:spPr/>
      <dgm:t>
        <a:bodyPr/>
        <a:lstStyle/>
        <a:p>
          <a:endParaRPr lang="en-GB"/>
        </a:p>
      </dgm:t>
    </dgm:pt>
    <dgm:pt modelId="{E931A0A6-E590-4FA4-B7FD-C9A0928977B2}">
      <dgm:prSet/>
      <dgm:spPr/>
      <dgm:t>
        <a:bodyPr/>
        <a:lstStyle/>
        <a:p>
          <a:r>
            <a:rPr lang="en-US" b="1" dirty="0" smtClean="0"/>
            <a:t>Steady progress </a:t>
          </a:r>
          <a:r>
            <a:rPr lang="en-US" dirty="0" smtClean="0"/>
            <a:t>on technology, agriculture…</a:t>
          </a:r>
          <a:endParaRPr lang="en-GB" dirty="0"/>
        </a:p>
      </dgm:t>
    </dgm:pt>
    <dgm:pt modelId="{92A96D3C-B40E-4181-9DBC-8E65402BFFA4}" type="parTrans" cxnId="{29C5B5C1-7511-406A-9F67-13D22E0552EA}">
      <dgm:prSet/>
      <dgm:spPr/>
      <dgm:t>
        <a:bodyPr/>
        <a:lstStyle/>
        <a:p>
          <a:endParaRPr lang="en-GB"/>
        </a:p>
      </dgm:t>
    </dgm:pt>
    <dgm:pt modelId="{224C0C32-040C-4C4A-9374-AB1617CC4599}" type="sibTrans" cxnId="{29C5B5C1-7511-406A-9F67-13D22E0552EA}">
      <dgm:prSet/>
      <dgm:spPr/>
      <dgm:t>
        <a:bodyPr/>
        <a:lstStyle/>
        <a:p>
          <a:endParaRPr lang="en-GB"/>
        </a:p>
      </dgm:t>
    </dgm:pt>
    <dgm:pt modelId="{31ABDF69-5CE6-489D-9C4E-C115189AAD8D}">
      <dgm:prSet/>
      <dgm:spPr/>
      <dgm:t>
        <a:bodyPr/>
        <a:lstStyle/>
        <a:p>
          <a:r>
            <a:rPr lang="en-US" dirty="0" smtClean="0"/>
            <a:t>Concern as </a:t>
          </a:r>
          <a:r>
            <a:rPr lang="en-US" b="1" dirty="0" smtClean="0"/>
            <a:t>Kyoto Protocol accounting rules </a:t>
          </a:r>
          <a:r>
            <a:rPr lang="en-US" dirty="0" smtClean="0"/>
            <a:t>for second commitment period not </a:t>
          </a:r>
          <a:r>
            <a:rPr lang="en-US" dirty="0" err="1" smtClean="0"/>
            <a:t>finalised</a:t>
          </a:r>
          <a:endParaRPr lang="en-GB" dirty="0"/>
        </a:p>
      </dgm:t>
    </dgm:pt>
    <dgm:pt modelId="{23D0B515-0EF4-41DF-8B62-E4ADC7B9D6F3}" type="parTrans" cxnId="{E39786AA-5746-466E-825B-C7A109B4ACD6}">
      <dgm:prSet/>
      <dgm:spPr/>
      <dgm:t>
        <a:bodyPr/>
        <a:lstStyle/>
        <a:p>
          <a:endParaRPr lang="en-GB"/>
        </a:p>
      </dgm:t>
    </dgm:pt>
    <dgm:pt modelId="{75BCCE1A-0B66-47D7-92B6-64024B4A0838}" type="sibTrans" cxnId="{E39786AA-5746-466E-825B-C7A109B4ACD6}">
      <dgm:prSet/>
      <dgm:spPr/>
      <dgm:t>
        <a:bodyPr/>
        <a:lstStyle/>
        <a:p>
          <a:endParaRPr lang="en-GB"/>
        </a:p>
      </dgm:t>
    </dgm:pt>
    <dgm:pt modelId="{4829159B-0051-4FA6-B743-DE165C3ABB21}">
      <dgm:prSet/>
      <dgm:spPr/>
      <dgm:t>
        <a:bodyPr/>
        <a:lstStyle/>
        <a:p>
          <a:r>
            <a:rPr lang="en-IE" dirty="0" smtClean="0"/>
            <a:t>Consensus that </a:t>
          </a:r>
          <a:r>
            <a:rPr lang="en-IE" b="1" dirty="0" smtClean="0"/>
            <a:t>upfront information requirements </a:t>
          </a:r>
          <a:r>
            <a:rPr lang="en-IE" dirty="0" smtClean="0"/>
            <a:t>must be agreed in Lima; wide agreement on an assessment phase</a:t>
          </a:r>
        </a:p>
      </dgm:t>
    </dgm:pt>
    <dgm:pt modelId="{799A08C0-1A50-44AF-A968-257E144B3FA1}" type="parTrans" cxnId="{8FCEF3B3-559F-4E9A-A93F-0A169AA4D927}">
      <dgm:prSet/>
      <dgm:spPr/>
      <dgm:t>
        <a:bodyPr/>
        <a:lstStyle/>
        <a:p>
          <a:endParaRPr lang="en-GB"/>
        </a:p>
      </dgm:t>
    </dgm:pt>
    <dgm:pt modelId="{F0AFC8B9-36F3-46EE-95DF-DC191E95932F}" type="sibTrans" cxnId="{8FCEF3B3-559F-4E9A-A93F-0A169AA4D927}">
      <dgm:prSet/>
      <dgm:spPr/>
      <dgm:t>
        <a:bodyPr/>
        <a:lstStyle/>
        <a:p>
          <a:endParaRPr lang="en-GB"/>
        </a:p>
      </dgm:t>
    </dgm:pt>
    <dgm:pt modelId="{AD6B1467-6A99-4FB9-90AA-AB7D45A57FFE}">
      <dgm:prSet/>
      <dgm:spPr/>
      <dgm:t>
        <a:bodyPr/>
        <a:lstStyle/>
        <a:p>
          <a:r>
            <a:rPr lang="en-US" b="1" dirty="0" smtClean="0"/>
            <a:t>Elements</a:t>
          </a:r>
          <a:r>
            <a:rPr lang="en-US" b="0" dirty="0" smtClean="0"/>
            <a:t> to be </a:t>
          </a:r>
          <a:br>
            <a:rPr lang="en-US" b="0" dirty="0" smtClean="0"/>
          </a:br>
          <a:r>
            <a:rPr lang="en-US" b="0" dirty="0" smtClean="0"/>
            <a:t>decided in Lima</a:t>
          </a:r>
          <a:endParaRPr lang="en-GB" b="0" dirty="0"/>
        </a:p>
      </dgm:t>
    </dgm:pt>
    <dgm:pt modelId="{A0F23716-8F24-4DB0-BDF3-0D488139A016}" type="parTrans" cxnId="{84FE98C3-CD9A-4914-9A59-188D943DEB0B}">
      <dgm:prSet/>
      <dgm:spPr/>
      <dgm:t>
        <a:bodyPr/>
        <a:lstStyle/>
        <a:p>
          <a:endParaRPr lang="en-GB"/>
        </a:p>
      </dgm:t>
    </dgm:pt>
    <dgm:pt modelId="{28820734-58F9-477B-9F8E-D8988E18F407}" type="sibTrans" cxnId="{84FE98C3-CD9A-4914-9A59-188D943DEB0B}">
      <dgm:prSet/>
      <dgm:spPr/>
      <dgm:t>
        <a:bodyPr/>
        <a:lstStyle/>
        <a:p>
          <a:endParaRPr lang="en-GB"/>
        </a:p>
      </dgm:t>
    </dgm:pt>
    <dgm:pt modelId="{F48BA041-82BD-415D-AFD0-7B3D50D24BD2}">
      <dgm:prSet/>
      <dgm:spPr/>
      <dgm:t>
        <a:bodyPr/>
        <a:lstStyle/>
        <a:p>
          <a:r>
            <a:rPr lang="en-US" b="1" dirty="0" smtClean="0"/>
            <a:t>Little progress </a:t>
          </a:r>
          <a:r>
            <a:rPr lang="en-US" dirty="0" smtClean="0"/>
            <a:t>on: reform of Clean Development Mechanism, Executive Committee of Loss and Damage Mechanism</a:t>
          </a:r>
          <a:endParaRPr lang="en-GB" dirty="0"/>
        </a:p>
      </dgm:t>
    </dgm:pt>
    <dgm:pt modelId="{3027A3C5-7105-4F83-ABD9-175D715B33C1}" type="parTrans" cxnId="{1A6D73E8-DE77-49DD-A55D-C43B3207B9C3}">
      <dgm:prSet/>
      <dgm:spPr/>
      <dgm:t>
        <a:bodyPr/>
        <a:lstStyle/>
        <a:p>
          <a:endParaRPr lang="en-GB"/>
        </a:p>
      </dgm:t>
    </dgm:pt>
    <dgm:pt modelId="{10B23121-E763-4493-925E-F9EC675C0923}" type="sibTrans" cxnId="{1A6D73E8-DE77-49DD-A55D-C43B3207B9C3}">
      <dgm:prSet/>
      <dgm:spPr/>
      <dgm:t>
        <a:bodyPr/>
        <a:lstStyle/>
        <a:p>
          <a:endParaRPr lang="en-GB"/>
        </a:p>
      </dgm:t>
    </dgm:pt>
    <dgm:pt modelId="{65F8E548-CBDD-41A1-80B0-8162EB1177BB}" type="pres">
      <dgm:prSet presAssocID="{D3DBCEA7-68C5-4753-8F7E-9733D14D83D6}" presName="theList" presStyleCnt="0">
        <dgm:presLayoutVars>
          <dgm:dir/>
          <dgm:animLvl val="lvl"/>
          <dgm:resizeHandles val="exact"/>
        </dgm:presLayoutVars>
      </dgm:prSet>
      <dgm:spPr/>
      <dgm:t>
        <a:bodyPr/>
        <a:lstStyle/>
        <a:p>
          <a:endParaRPr lang="en-GB"/>
        </a:p>
      </dgm:t>
    </dgm:pt>
    <dgm:pt modelId="{8B2BD602-4824-4A8A-A488-B0659D272B48}" type="pres">
      <dgm:prSet presAssocID="{F1A68F5E-0A31-4565-AA45-37D1F9F72B48}" presName="compNode" presStyleCnt="0"/>
      <dgm:spPr/>
      <dgm:t>
        <a:bodyPr/>
        <a:lstStyle/>
        <a:p>
          <a:endParaRPr lang="en-GB"/>
        </a:p>
      </dgm:t>
    </dgm:pt>
    <dgm:pt modelId="{B69B38ED-DCCC-45E0-B715-AD1ECFCB1A7F}" type="pres">
      <dgm:prSet presAssocID="{F1A68F5E-0A31-4565-AA45-37D1F9F72B48}" presName="aNode" presStyleLbl="bgShp" presStyleIdx="0" presStyleCnt="4"/>
      <dgm:spPr/>
      <dgm:t>
        <a:bodyPr/>
        <a:lstStyle/>
        <a:p>
          <a:endParaRPr lang="en-GB"/>
        </a:p>
      </dgm:t>
    </dgm:pt>
    <dgm:pt modelId="{53505D36-58EA-44C3-B43F-5100D2747355}" type="pres">
      <dgm:prSet presAssocID="{F1A68F5E-0A31-4565-AA45-37D1F9F72B48}" presName="textNode" presStyleLbl="bgShp" presStyleIdx="0" presStyleCnt="4"/>
      <dgm:spPr/>
      <dgm:t>
        <a:bodyPr/>
        <a:lstStyle/>
        <a:p>
          <a:endParaRPr lang="en-GB"/>
        </a:p>
      </dgm:t>
    </dgm:pt>
    <dgm:pt modelId="{A28738FB-DAD2-4226-B6B9-C98FA7E15491}" type="pres">
      <dgm:prSet presAssocID="{F1A68F5E-0A31-4565-AA45-37D1F9F72B48}" presName="compChildNode" presStyleCnt="0"/>
      <dgm:spPr/>
      <dgm:t>
        <a:bodyPr/>
        <a:lstStyle/>
        <a:p>
          <a:endParaRPr lang="en-GB"/>
        </a:p>
      </dgm:t>
    </dgm:pt>
    <dgm:pt modelId="{A45A9DEF-48CF-4CD4-8E82-D11BA9732A57}" type="pres">
      <dgm:prSet presAssocID="{F1A68F5E-0A31-4565-AA45-37D1F9F72B48}" presName="theInnerList" presStyleCnt="0"/>
      <dgm:spPr/>
      <dgm:t>
        <a:bodyPr/>
        <a:lstStyle/>
        <a:p>
          <a:endParaRPr lang="en-GB"/>
        </a:p>
      </dgm:t>
    </dgm:pt>
    <dgm:pt modelId="{DA673C64-49CE-4689-AC16-EF41EF335D44}" type="pres">
      <dgm:prSet presAssocID="{0801C053-9686-48AE-9BF6-7A2A6D63ACEA}" presName="childNode" presStyleLbl="node1" presStyleIdx="0" presStyleCnt="11">
        <dgm:presLayoutVars>
          <dgm:bulletEnabled val="1"/>
        </dgm:presLayoutVars>
      </dgm:prSet>
      <dgm:spPr/>
      <dgm:t>
        <a:bodyPr/>
        <a:lstStyle/>
        <a:p>
          <a:endParaRPr lang="en-GB"/>
        </a:p>
      </dgm:t>
    </dgm:pt>
    <dgm:pt modelId="{DE4416ED-334A-47FA-A092-34825296C7DB}" type="pres">
      <dgm:prSet presAssocID="{0801C053-9686-48AE-9BF6-7A2A6D63ACEA}" presName="aSpace2" presStyleCnt="0"/>
      <dgm:spPr/>
      <dgm:t>
        <a:bodyPr/>
        <a:lstStyle/>
        <a:p>
          <a:endParaRPr lang="en-GB"/>
        </a:p>
      </dgm:t>
    </dgm:pt>
    <dgm:pt modelId="{550DF38A-3ADE-43CA-B18E-D182F612FCC0}" type="pres">
      <dgm:prSet presAssocID="{B2AAA8F8-BDF8-4FF4-8D8B-8EE08860C90F}" presName="childNode" presStyleLbl="node1" presStyleIdx="1" presStyleCnt="11">
        <dgm:presLayoutVars>
          <dgm:bulletEnabled val="1"/>
        </dgm:presLayoutVars>
      </dgm:prSet>
      <dgm:spPr/>
      <dgm:t>
        <a:bodyPr/>
        <a:lstStyle/>
        <a:p>
          <a:endParaRPr lang="en-GB"/>
        </a:p>
      </dgm:t>
    </dgm:pt>
    <dgm:pt modelId="{145B65A1-E4C8-4E36-9FB4-4C6CE7345603}" type="pres">
      <dgm:prSet presAssocID="{B2AAA8F8-BDF8-4FF4-8D8B-8EE08860C90F}" presName="aSpace2" presStyleCnt="0"/>
      <dgm:spPr/>
    </dgm:pt>
    <dgm:pt modelId="{D5499C59-85B1-4A45-A6CB-7AB47DFD7D0C}" type="pres">
      <dgm:prSet presAssocID="{4829159B-0051-4FA6-B743-DE165C3ABB21}" presName="childNode" presStyleLbl="node1" presStyleIdx="2" presStyleCnt="11">
        <dgm:presLayoutVars>
          <dgm:bulletEnabled val="1"/>
        </dgm:presLayoutVars>
      </dgm:prSet>
      <dgm:spPr/>
      <dgm:t>
        <a:bodyPr/>
        <a:lstStyle/>
        <a:p>
          <a:endParaRPr lang="en-GB"/>
        </a:p>
      </dgm:t>
    </dgm:pt>
    <dgm:pt modelId="{78A707F2-8C52-4F49-A594-A1A095510C04}" type="pres">
      <dgm:prSet presAssocID="{F1A68F5E-0A31-4565-AA45-37D1F9F72B48}" presName="aSpace" presStyleCnt="0"/>
      <dgm:spPr/>
      <dgm:t>
        <a:bodyPr/>
        <a:lstStyle/>
        <a:p>
          <a:endParaRPr lang="en-GB"/>
        </a:p>
      </dgm:t>
    </dgm:pt>
    <dgm:pt modelId="{7AA7443F-BEB9-42F0-A653-DE1D38213F61}" type="pres">
      <dgm:prSet presAssocID="{61D4884F-7875-422B-BD5C-9BAB062CEF5F}" presName="compNode" presStyleCnt="0"/>
      <dgm:spPr/>
      <dgm:t>
        <a:bodyPr/>
        <a:lstStyle/>
        <a:p>
          <a:endParaRPr lang="en-GB"/>
        </a:p>
      </dgm:t>
    </dgm:pt>
    <dgm:pt modelId="{968119E0-2286-4E4E-917B-193E2061DA6D}" type="pres">
      <dgm:prSet presAssocID="{61D4884F-7875-422B-BD5C-9BAB062CEF5F}" presName="aNode" presStyleLbl="bgShp" presStyleIdx="1" presStyleCnt="4"/>
      <dgm:spPr/>
      <dgm:t>
        <a:bodyPr/>
        <a:lstStyle/>
        <a:p>
          <a:endParaRPr lang="en-GB"/>
        </a:p>
      </dgm:t>
    </dgm:pt>
    <dgm:pt modelId="{2274DFD5-E471-4D2B-8488-733A9EA3C6AF}" type="pres">
      <dgm:prSet presAssocID="{61D4884F-7875-422B-BD5C-9BAB062CEF5F}" presName="textNode" presStyleLbl="bgShp" presStyleIdx="1" presStyleCnt="4"/>
      <dgm:spPr/>
      <dgm:t>
        <a:bodyPr/>
        <a:lstStyle/>
        <a:p>
          <a:endParaRPr lang="en-GB"/>
        </a:p>
      </dgm:t>
    </dgm:pt>
    <dgm:pt modelId="{A1349A7B-1344-491A-B550-A57A2A96E44D}" type="pres">
      <dgm:prSet presAssocID="{61D4884F-7875-422B-BD5C-9BAB062CEF5F}" presName="compChildNode" presStyleCnt="0"/>
      <dgm:spPr/>
      <dgm:t>
        <a:bodyPr/>
        <a:lstStyle/>
        <a:p>
          <a:endParaRPr lang="en-GB"/>
        </a:p>
      </dgm:t>
    </dgm:pt>
    <dgm:pt modelId="{77FFE502-8665-43D2-B5DC-13C0B2BC78C6}" type="pres">
      <dgm:prSet presAssocID="{61D4884F-7875-422B-BD5C-9BAB062CEF5F}" presName="theInnerList" presStyleCnt="0"/>
      <dgm:spPr/>
      <dgm:t>
        <a:bodyPr/>
        <a:lstStyle/>
        <a:p>
          <a:endParaRPr lang="en-GB"/>
        </a:p>
      </dgm:t>
    </dgm:pt>
    <dgm:pt modelId="{C00E4603-B457-48F5-9068-C2B884C8D49F}" type="pres">
      <dgm:prSet presAssocID="{AD6B1467-6A99-4FB9-90AA-AB7D45A57FFE}" presName="childNode" presStyleLbl="node1" presStyleIdx="3" presStyleCnt="11">
        <dgm:presLayoutVars>
          <dgm:bulletEnabled val="1"/>
        </dgm:presLayoutVars>
      </dgm:prSet>
      <dgm:spPr/>
      <dgm:t>
        <a:bodyPr/>
        <a:lstStyle/>
        <a:p>
          <a:endParaRPr lang="en-GB"/>
        </a:p>
      </dgm:t>
    </dgm:pt>
    <dgm:pt modelId="{AAA3D137-88B9-4C7B-AEA5-279802B31249}" type="pres">
      <dgm:prSet presAssocID="{AD6B1467-6A99-4FB9-90AA-AB7D45A57FFE}" presName="aSpace2" presStyleCnt="0"/>
      <dgm:spPr/>
    </dgm:pt>
    <dgm:pt modelId="{0E6E7550-4BB2-4D95-A9F8-7873A1A9755E}" type="pres">
      <dgm:prSet presAssocID="{9E15C854-147A-42E9-B949-6ED8F25EC925}" presName="childNode" presStyleLbl="node1" presStyleIdx="4" presStyleCnt="11">
        <dgm:presLayoutVars>
          <dgm:bulletEnabled val="1"/>
        </dgm:presLayoutVars>
      </dgm:prSet>
      <dgm:spPr/>
      <dgm:t>
        <a:bodyPr/>
        <a:lstStyle/>
        <a:p>
          <a:endParaRPr lang="en-GB"/>
        </a:p>
      </dgm:t>
    </dgm:pt>
    <dgm:pt modelId="{E4528233-7732-44F5-BAE2-415773409ACB}" type="pres">
      <dgm:prSet presAssocID="{9E15C854-147A-42E9-B949-6ED8F25EC925}" presName="aSpace2" presStyleCnt="0"/>
      <dgm:spPr/>
      <dgm:t>
        <a:bodyPr/>
        <a:lstStyle/>
        <a:p>
          <a:endParaRPr lang="en-GB"/>
        </a:p>
      </dgm:t>
    </dgm:pt>
    <dgm:pt modelId="{137097E8-0CAD-4597-AFFD-9FA6A4E0564C}" type="pres">
      <dgm:prSet presAssocID="{03AD0FCD-7B67-4E1C-8AB4-F8D2120FCB8F}" presName="childNode" presStyleLbl="node1" presStyleIdx="5" presStyleCnt="11">
        <dgm:presLayoutVars>
          <dgm:bulletEnabled val="1"/>
        </dgm:presLayoutVars>
      </dgm:prSet>
      <dgm:spPr/>
      <dgm:t>
        <a:bodyPr/>
        <a:lstStyle/>
        <a:p>
          <a:endParaRPr lang="en-GB"/>
        </a:p>
      </dgm:t>
    </dgm:pt>
    <dgm:pt modelId="{5124C25D-A1FD-4C97-90E6-21B0D6274907}" type="pres">
      <dgm:prSet presAssocID="{61D4884F-7875-422B-BD5C-9BAB062CEF5F}" presName="aSpace" presStyleCnt="0"/>
      <dgm:spPr/>
      <dgm:t>
        <a:bodyPr/>
        <a:lstStyle/>
        <a:p>
          <a:endParaRPr lang="en-GB"/>
        </a:p>
      </dgm:t>
    </dgm:pt>
    <dgm:pt modelId="{45C3577D-F455-448A-A40B-6F16CB8E70F8}" type="pres">
      <dgm:prSet presAssocID="{AC49012F-49AC-4D34-8F7F-CAF34A0E1387}" presName="compNode" presStyleCnt="0"/>
      <dgm:spPr/>
      <dgm:t>
        <a:bodyPr/>
        <a:lstStyle/>
        <a:p>
          <a:endParaRPr lang="en-GB"/>
        </a:p>
      </dgm:t>
    </dgm:pt>
    <dgm:pt modelId="{25BBA771-8A4A-4E2C-B241-C504258FBFF3}" type="pres">
      <dgm:prSet presAssocID="{AC49012F-49AC-4D34-8F7F-CAF34A0E1387}" presName="aNode" presStyleLbl="bgShp" presStyleIdx="2" presStyleCnt="4"/>
      <dgm:spPr/>
      <dgm:t>
        <a:bodyPr/>
        <a:lstStyle/>
        <a:p>
          <a:endParaRPr lang="en-GB"/>
        </a:p>
      </dgm:t>
    </dgm:pt>
    <dgm:pt modelId="{F91EAA28-7EBB-42DE-90D2-CB1BD8705DAC}" type="pres">
      <dgm:prSet presAssocID="{AC49012F-49AC-4D34-8F7F-CAF34A0E1387}" presName="textNode" presStyleLbl="bgShp" presStyleIdx="2" presStyleCnt="4"/>
      <dgm:spPr/>
      <dgm:t>
        <a:bodyPr/>
        <a:lstStyle/>
        <a:p>
          <a:endParaRPr lang="en-GB"/>
        </a:p>
      </dgm:t>
    </dgm:pt>
    <dgm:pt modelId="{EBC68E93-1FA2-4202-A56A-35061CF30CFB}" type="pres">
      <dgm:prSet presAssocID="{AC49012F-49AC-4D34-8F7F-CAF34A0E1387}" presName="compChildNode" presStyleCnt="0"/>
      <dgm:spPr/>
      <dgm:t>
        <a:bodyPr/>
        <a:lstStyle/>
        <a:p>
          <a:endParaRPr lang="en-GB"/>
        </a:p>
      </dgm:t>
    </dgm:pt>
    <dgm:pt modelId="{50A647DB-10D4-46EA-B960-596E40F89CDC}" type="pres">
      <dgm:prSet presAssocID="{AC49012F-49AC-4D34-8F7F-CAF34A0E1387}" presName="theInnerList" presStyleCnt="0"/>
      <dgm:spPr/>
      <dgm:t>
        <a:bodyPr/>
        <a:lstStyle/>
        <a:p>
          <a:endParaRPr lang="en-GB"/>
        </a:p>
      </dgm:t>
    </dgm:pt>
    <dgm:pt modelId="{F66CCF3D-270B-4A93-B9EB-209EDAE60D55}" type="pres">
      <dgm:prSet presAssocID="{B8E50256-3B63-4418-901D-1AD658537838}" presName="childNode" presStyleLbl="node1" presStyleIdx="6" presStyleCnt="11">
        <dgm:presLayoutVars>
          <dgm:bulletEnabled val="1"/>
        </dgm:presLayoutVars>
      </dgm:prSet>
      <dgm:spPr/>
      <dgm:t>
        <a:bodyPr/>
        <a:lstStyle/>
        <a:p>
          <a:endParaRPr lang="en-GB"/>
        </a:p>
      </dgm:t>
    </dgm:pt>
    <dgm:pt modelId="{E9F52A23-E7BA-4922-B7FE-BF58D650512A}" type="pres">
      <dgm:prSet presAssocID="{B8E50256-3B63-4418-901D-1AD658537838}" presName="aSpace2" presStyleCnt="0"/>
      <dgm:spPr/>
      <dgm:t>
        <a:bodyPr/>
        <a:lstStyle/>
        <a:p>
          <a:endParaRPr lang="en-GB"/>
        </a:p>
      </dgm:t>
    </dgm:pt>
    <dgm:pt modelId="{D80EFCC4-235A-440D-9E95-031961C69578}" type="pres">
      <dgm:prSet presAssocID="{E483C63A-409A-425A-B572-387BC7F93F2A}" presName="childNode" presStyleLbl="node1" presStyleIdx="7" presStyleCnt="11">
        <dgm:presLayoutVars>
          <dgm:bulletEnabled val="1"/>
        </dgm:presLayoutVars>
      </dgm:prSet>
      <dgm:spPr/>
      <dgm:t>
        <a:bodyPr/>
        <a:lstStyle/>
        <a:p>
          <a:endParaRPr lang="en-GB"/>
        </a:p>
      </dgm:t>
    </dgm:pt>
    <dgm:pt modelId="{A2EFBA90-0036-4A2C-BD0C-5698D024FCFF}" type="pres">
      <dgm:prSet presAssocID="{AC49012F-49AC-4D34-8F7F-CAF34A0E1387}" presName="aSpace" presStyleCnt="0"/>
      <dgm:spPr/>
    </dgm:pt>
    <dgm:pt modelId="{570ABD4A-F31C-4D85-B288-F46F8BC50266}" type="pres">
      <dgm:prSet presAssocID="{53791107-D201-4F98-AB9A-BCB292636F66}" presName="compNode" presStyleCnt="0"/>
      <dgm:spPr/>
    </dgm:pt>
    <dgm:pt modelId="{ACDE3D23-99E9-4941-9F1A-15C6651B02AC}" type="pres">
      <dgm:prSet presAssocID="{53791107-D201-4F98-AB9A-BCB292636F66}" presName="aNode" presStyleLbl="bgShp" presStyleIdx="3" presStyleCnt="4"/>
      <dgm:spPr/>
      <dgm:t>
        <a:bodyPr/>
        <a:lstStyle/>
        <a:p>
          <a:endParaRPr lang="en-GB"/>
        </a:p>
      </dgm:t>
    </dgm:pt>
    <dgm:pt modelId="{ECC6FB35-088D-4812-AC1D-3DC1587BAD0B}" type="pres">
      <dgm:prSet presAssocID="{53791107-D201-4F98-AB9A-BCB292636F66}" presName="textNode" presStyleLbl="bgShp" presStyleIdx="3" presStyleCnt="4"/>
      <dgm:spPr/>
      <dgm:t>
        <a:bodyPr/>
        <a:lstStyle/>
        <a:p>
          <a:endParaRPr lang="en-GB"/>
        </a:p>
      </dgm:t>
    </dgm:pt>
    <dgm:pt modelId="{3ECD2B02-8664-43B2-B9DA-FE366DBE1E9C}" type="pres">
      <dgm:prSet presAssocID="{53791107-D201-4F98-AB9A-BCB292636F66}" presName="compChildNode" presStyleCnt="0"/>
      <dgm:spPr/>
    </dgm:pt>
    <dgm:pt modelId="{0680149B-9C1C-48DE-B9C7-2F585B937E30}" type="pres">
      <dgm:prSet presAssocID="{53791107-D201-4F98-AB9A-BCB292636F66}" presName="theInnerList" presStyleCnt="0"/>
      <dgm:spPr/>
    </dgm:pt>
    <dgm:pt modelId="{4733C67B-0FD6-4E80-BF1F-66AE00213CAE}" type="pres">
      <dgm:prSet presAssocID="{E931A0A6-E590-4FA4-B7FD-C9A0928977B2}" presName="childNode" presStyleLbl="node1" presStyleIdx="8" presStyleCnt="11">
        <dgm:presLayoutVars>
          <dgm:bulletEnabled val="1"/>
        </dgm:presLayoutVars>
      </dgm:prSet>
      <dgm:spPr/>
      <dgm:t>
        <a:bodyPr/>
        <a:lstStyle/>
        <a:p>
          <a:endParaRPr lang="en-GB"/>
        </a:p>
      </dgm:t>
    </dgm:pt>
    <dgm:pt modelId="{B1EED813-A7DB-4AB1-8D9D-66FE689FF500}" type="pres">
      <dgm:prSet presAssocID="{E931A0A6-E590-4FA4-B7FD-C9A0928977B2}" presName="aSpace2" presStyleCnt="0"/>
      <dgm:spPr/>
    </dgm:pt>
    <dgm:pt modelId="{BF3C429A-7BED-4EFE-B88D-851FCA29593F}" type="pres">
      <dgm:prSet presAssocID="{F48BA041-82BD-415D-AFD0-7B3D50D24BD2}" presName="childNode" presStyleLbl="node1" presStyleIdx="9" presStyleCnt="11">
        <dgm:presLayoutVars>
          <dgm:bulletEnabled val="1"/>
        </dgm:presLayoutVars>
      </dgm:prSet>
      <dgm:spPr/>
      <dgm:t>
        <a:bodyPr/>
        <a:lstStyle/>
        <a:p>
          <a:endParaRPr lang="en-GB"/>
        </a:p>
      </dgm:t>
    </dgm:pt>
    <dgm:pt modelId="{AF46256F-F7AE-43AF-A82E-939928742FA4}" type="pres">
      <dgm:prSet presAssocID="{F48BA041-82BD-415D-AFD0-7B3D50D24BD2}" presName="aSpace2" presStyleCnt="0"/>
      <dgm:spPr/>
    </dgm:pt>
    <dgm:pt modelId="{8E593BD9-90CE-4DFB-907A-5D60DCA660EC}" type="pres">
      <dgm:prSet presAssocID="{31ABDF69-5CE6-489D-9C4E-C115189AAD8D}" presName="childNode" presStyleLbl="node1" presStyleIdx="10" presStyleCnt="11">
        <dgm:presLayoutVars>
          <dgm:bulletEnabled val="1"/>
        </dgm:presLayoutVars>
      </dgm:prSet>
      <dgm:spPr/>
      <dgm:t>
        <a:bodyPr/>
        <a:lstStyle/>
        <a:p>
          <a:endParaRPr lang="en-GB"/>
        </a:p>
      </dgm:t>
    </dgm:pt>
  </dgm:ptLst>
  <dgm:cxnLst>
    <dgm:cxn modelId="{35859B4E-143C-4076-9AEE-E2B63D1A8065}" type="presOf" srcId="{F48BA041-82BD-415D-AFD0-7B3D50D24BD2}" destId="{BF3C429A-7BED-4EFE-B88D-851FCA29593F}" srcOrd="0" destOrd="0" presId="urn:microsoft.com/office/officeart/2005/8/layout/lProcess2"/>
    <dgm:cxn modelId="{826F993E-DA40-4AF7-B8FE-FE46FE864CB2}" type="presOf" srcId="{B8E50256-3B63-4418-901D-1AD658537838}" destId="{F66CCF3D-270B-4A93-B9EB-209EDAE60D55}" srcOrd="0" destOrd="0" presId="urn:microsoft.com/office/officeart/2005/8/layout/lProcess2"/>
    <dgm:cxn modelId="{1435FAD1-B7C2-4EDE-96C2-C742C0E03470}" srcId="{D3DBCEA7-68C5-4753-8F7E-9733D14D83D6}" destId="{AC49012F-49AC-4D34-8F7F-CAF34A0E1387}" srcOrd="2" destOrd="0" parTransId="{21FB19FE-B6CF-4206-A8A3-67FED33B64EA}" sibTransId="{E81D2A89-0FD9-483C-A120-5EF28FDF83A8}"/>
    <dgm:cxn modelId="{BB7F7036-887E-4AED-AB73-A9645FFC6CE4}" srcId="{AC49012F-49AC-4D34-8F7F-CAF34A0E1387}" destId="{E483C63A-409A-425A-B572-387BC7F93F2A}" srcOrd="1" destOrd="0" parTransId="{ACBB1CFD-0796-41D5-92C4-B6A83D69FAD9}" sibTransId="{52373D95-A34E-4A96-8514-C12AE232D4D5}"/>
    <dgm:cxn modelId="{170792D0-427F-4CD5-A048-489AEFEB6466}" type="presOf" srcId="{03AD0FCD-7B67-4E1C-8AB4-F8D2120FCB8F}" destId="{137097E8-0CAD-4597-AFFD-9FA6A4E0564C}" srcOrd="0" destOrd="0" presId="urn:microsoft.com/office/officeart/2005/8/layout/lProcess2"/>
    <dgm:cxn modelId="{4AB311DB-D90B-4EA1-A1ED-BCBE72B0B9A7}" srcId="{D3DBCEA7-68C5-4753-8F7E-9733D14D83D6}" destId="{53791107-D201-4F98-AB9A-BCB292636F66}" srcOrd="3" destOrd="0" parTransId="{F6C4DFA5-8B69-478E-9994-2ABEE1309F04}" sibTransId="{2E42D09E-45BC-4043-B58A-80EBFDF2BA4D}"/>
    <dgm:cxn modelId="{419CE1FA-2640-40B2-B50B-6C25497562DE}" type="presOf" srcId="{61D4884F-7875-422B-BD5C-9BAB062CEF5F}" destId="{2274DFD5-E471-4D2B-8488-733A9EA3C6AF}" srcOrd="1" destOrd="0" presId="urn:microsoft.com/office/officeart/2005/8/layout/lProcess2"/>
    <dgm:cxn modelId="{84FE98C3-CD9A-4914-9A59-188D943DEB0B}" srcId="{61D4884F-7875-422B-BD5C-9BAB062CEF5F}" destId="{AD6B1467-6A99-4FB9-90AA-AB7D45A57FFE}" srcOrd="0" destOrd="0" parTransId="{A0F23716-8F24-4DB0-BDF3-0D488139A016}" sibTransId="{28820734-58F9-477B-9F8E-D8988E18F407}"/>
    <dgm:cxn modelId="{EC5CBB08-577A-471B-8491-BDC186A3AE25}" type="presOf" srcId="{D3DBCEA7-68C5-4753-8F7E-9733D14D83D6}" destId="{65F8E548-CBDD-41A1-80B0-8162EB1177BB}" srcOrd="0" destOrd="0" presId="urn:microsoft.com/office/officeart/2005/8/layout/lProcess2"/>
    <dgm:cxn modelId="{501E3A71-191D-4F04-8FA2-08A92D1676E5}" type="presOf" srcId="{AC49012F-49AC-4D34-8F7F-CAF34A0E1387}" destId="{F91EAA28-7EBB-42DE-90D2-CB1BD8705DAC}" srcOrd="1" destOrd="0" presId="urn:microsoft.com/office/officeart/2005/8/layout/lProcess2"/>
    <dgm:cxn modelId="{094BAF9C-511E-45A3-B986-01856CCDA22F}" type="presOf" srcId="{0801C053-9686-48AE-9BF6-7A2A6D63ACEA}" destId="{DA673C64-49CE-4689-AC16-EF41EF335D44}" srcOrd="0" destOrd="0" presId="urn:microsoft.com/office/officeart/2005/8/layout/lProcess2"/>
    <dgm:cxn modelId="{F56D8CB1-8CD9-4CFD-94DC-5D2A7917FBA6}" srcId="{61D4884F-7875-422B-BD5C-9BAB062CEF5F}" destId="{9E15C854-147A-42E9-B949-6ED8F25EC925}" srcOrd="1" destOrd="0" parTransId="{F5E54645-325D-40D3-9DE3-63B543897DA7}" sibTransId="{041091B7-0329-4F0B-86C2-3561FAF542C5}"/>
    <dgm:cxn modelId="{1622461F-5E5F-4C2E-AE8B-D2897F6BB4EC}" type="presOf" srcId="{E483C63A-409A-425A-B572-387BC7F93F2A}" destId="{D80EFCC4-235A-440D-9E95-031961C69578}" srcOrd="0" destOrd="0" presId="urn:microsoft.com/office/officeart/2005/8/layout/lProcess2"/>
    <dgm:cxn modelId="{B97B47AE-FF2B-49F3-AB81-7CA8A234102C}" type="presOf" srcId="{AC49012F-49AC-4D34-8F7F-CAF34A0E1387}" destId="{25BBA771-8A4A-4E2C-B241-C504258FBFF3}" srcOrd="0" destOrd="0" presId="urn:microsoft.com/office/officeart/2005/8/layout/lProcess2"/>
    <dgm:cxn modelId="{13015E7C-9ADB-4836-B6A9-EE2A4243426B}" type="presOf" srcId="{4829159B-0051-4FA6-B743-DE165C3ABB21}" destId="{D5499C59-85B1-4A45-A6CB-7AB47DFD7D0C}" srcOrd="0" destOrd="0" presId="urn:microsoft.com/office/officeart/2005/8/layout/lProcess2"/>
    <dgm:cxn modelId="{29C5B5C1-7511-406A-9F67-13D22E0552EA}" srcId="{53791107-D201-4F98-AB9A-BCB292636F66}" destId="{E931A0A6-E590-4FA4-B7FD-C9A0928977B2}" srcOrd="0" destOrd="0" parTransId="{92A96D3C-B40E-4181-9DBC-8E65402BFFA4}" sibTransId="{224C0C32-040C-4C4A-9374-AB1617CC4599}"/>
    <dgm:cxn modelId="{6056638E-C5A8-4814-876B-528B7175E87E}" srcId="{F1A68F5E-0A31-4565-AA45-37D1F9F72B48}" destId="{B2AAA8F8-BDF8-4FF4-8D8B-8EE08860C90F}" srcOrd="1" destOrd="0" parTransId="{D50D6B8B-7C70-4FD0-85E1-0381C7081ABF}" sibTransId="{CF908B8D-6B3A-4164-A5AC-B86CBA6B847F}"/>
    <dgm:cxn modelId="{FA38C579-896B-4916-9290-56FFCCD4203F}" type="presOf" srcId="{F1A68F5E-0A31-4565-AA45-37D1F9F72B48}" destId="{B69B38ED-DCCC-45E0-B715-AD1ECFCB1A7F}" srcOrd="0" destOrd="0" presId="urn:microsoft.com/office/officeart/2005/8/layout/lProcess2"/>
    <dgm:cxn modelId="{5FAF3E70-1F2B-4A5E-ABD8-9CDFD44A5838}" type="presOf" srcId="{B2AAA8F8-BDF8-4FF4-8D8B-8EE08860C90F}" destId="{550DF38A-3ADE-43CA-B18E-D182F612FCC0}" srcOrd="0" destOrd="0" presId="urn:microsoft.com/office/officeart/2005/8/layout/lProcess2"/>
    <dgm:cxn modelId="{081A30BD-CDA4-418C-9EAE-22A8DC4E7627}" type="presOf" srcId="{61D4884F-7875-422B-BD5C-9BAB062CEF5F}" destId="{968119E0-2286-4E4E-917B-193E2061DA6D}" srcOrd="0" destOrd="0" presId="urn:microsoft.com/office/officeart/2005/8/layout/lProcess2"/>
    <dgm:cxn modelId="{45E4298C-E170-4581-9180-CB142572E969}" srcId="{D3DBCEA7-68C5-4753-8F7E-9733D14D83D6}" destId="{F1A68F5E-0A31-4565-AA45-37D1F9F72B48}" srcOrd="0" destOrd="0" parTransId="{32D3C357-602A-43AF-8870-4D6AE898C3B6}" sibTransId="{53D4CF38-C536-4D3C-869A-B11D4905A20E}"/>
    <dgm:cxn modelId="{9BC30009-D5CD-47F3-BFC8-545C579FA41F}" type="presOf" srcId="{53791107-D201-4F98-AB9A-BCB292636F66}" destId="{ECC6FB35-088D-4812-AC1D-3DC1587BAD0B}" srcOrd="1" destOrd="0" presId="urn:microsoft.com/office/officeart/2005/8/layout/lProcess2"/>
    <dgm:cxn modelId="{64EF8E41-42D1-4A54-8AA6-36C9827205DC}" type="presOf" srcId="{53791107-D201-4F98-AB9A-BCB292636F66}" destId="{ACDE3D23-99E9-4941-9F1A-15C6651B02AC}" srcOrd="0" destOrd="0" presId="urn:microsoft.com/office/officeart/2005/8/layout/lProcess2"/>
    <dgm:cxn modelId="{31DD4B4A-F1D7-41CB-86C6-9B01B92AE8F5}" srcId="{61D4884F-7875-422B-BD5C-9BAB062CEF5F}" destId="{03AD0FCD-7B67-4E1C-8AB4-F8D2120FCB8F}" srcOrd="2" destOrd="0" parTransId="{9C4D615F-6707-445B-AB10-76185F96521C}" sibTransId="{26758B32-E5BD-4258-B4DC-F6A1ABB18AB0}"/>
    <dgm:cxn modelId="{09C6CBE0-99F6-4CBA-AB01-11606E0546B8}" type="presOf" srcId="{AD6B1467-6A99-4FB9-90AA-AB7D45A57FFE}" destId="{C00E4603-B457-48F5-9068-C2B884C8D49F}" srcOrd="0" destOrd="0" presId="urn:microsoft.com/office/officeart/2005/8/layout/lProcess2"/>
    <dgm:cxn modelId="{FEFDE3EC-1811-439A-9AD1-065C8B31D42F}" srcId="{F1A68F5E-0A31-4565-AA45-37D1F9F72B48}" destId="{0801C053-9686-48AE-9BF6-7A2A6D63ACEA}" srcOrd="0" destOrd="0" parTransId="{A1AF74D0-9766-4561-8D16-532E8642C90D}" sibTransId="{23513B6D-0175-490D-9DD6-CBC3EFE91EDE}"/>
    <dgm:cxn modelId="{0460285D-F70D-4B25-AE09-A66B04E149F0}" srcId="{D3DBCEA7-68C5-4753-8F7E-9733D14D83D6}" destId="{61D4884F-7875-422B-BD5C-9BAB062CEF5F}" srcOrd="1" destOrd="0" parTransId="{07E3B0F7-368A-4D10-A0F1-D9E451A5F3D3}" sibTransId="{7833A947-582C-42C3-9B77-FF979CF2BCC7}"/>
    <dgm:cxn modelId="{C6DE0AB3-D7B4-46E5-B399-9B51E4C854D7}" type="presOf" srcId="{31ABDF69-5CE6-489D-9C4E-C115189AAD8D}" destId="{8E593BD9-90CE-4DFB-907A-5D60DCA660EC}" srcOrd="0" destOrd="0" presId="urn:microsoft.com/office/officeart/2005/8/layout/lProcess2"/>
    <dgm:cxn modelId="{E39786AA-5746-466E-825B-C7A109B4ACD6}" srcId="{53791107-D201-4F98-AB9A-BCB292636F66}" destId="{31ABDF69-5CE6-489D-9C4E-C115189AAD8D}" srcOrd="2" destOrd="0" parTransId="{23D0B515-0EF4-41DF-8B62-E4ADC7B9D6F3}" sibTransId="{75BCCE1A-0B66-47D7-92B6-64024B4A0838}"/>
    <dgm:cxn modelId="{FF48238F-E5CD-4CBE-87A3-DFEA22F0C6BF}" srcId="{AC49012F-49AC-4D34-8F7F-CAF34A0E1387}" destId="{B8E50256-3B63-4418-901D-1AD658537838}" srcOrd="0" destOrd="0" parTransId="{D463D144-092E-496A-83FE-51DFDCD61E3B}" sibTransId="{0CF4DE24-381D-4B7A-8E38-6220B3799324}"/>
    <dgm:cxn modelId="{8FCEF3B3-559F-4E9A-A93F-0A169AA4D927}" srcId="{F1A68F5E-0A31-4565-AA45-37D1F9F72B48}" destId="{4829159B-0051-4FA6-B743-DE165C3ABB21}" srcOrd="2" destOrd="0" parTransId="{799A08C0-1A50-44AF-A968-257E144B3FA1}" sibTransId="{F0AFC8B9-36F3-46EE-95DF-DC191E95932F}"/>
    <dgm:cxn modelId="{1A6D73E8-DE77-49DD-A55D-C43B3207B9C3}" srcId="{53791107-D201-4F98-AB9A-BCB292636F66}" destId="{F48BA041-82BD-415D-AFD0-7B3D50D24BD2}" srcOrd="1" destOrd="0" parTransId="{3027A3C5-7105-4F83-ABD9-175D715B33C1}" sibTransId="{10B23121-E763-4493-925E-F9EC675C0923}"/>
    <dgm:cxn modelId="{42E6E512-E093-413D-A4F6-90F22F945E8E}" type="presOf" srcId="{E931A0A6-E590-4FA4-B7FD-C9A0928977B2}" destId="{4733C67B-0FD6-4E80-BF1F-66AE00213CAE}" srcOrd="0" destOrd="0" presId="urn:microsoft.com/office/officeart/2005/8/layout/lProcess2"/>
    <dgm:cxn modelId="{94777DEE-F904-4286-A7F7-6F604271CCE2}" type="presOf" srcId="{9E15C854-147A-42E9-B949-6ED8F25EC925}" destId="{0E6E7550-4BB2-4D95-A9F8-7873A1A9755E}" srcOrd="0" destOrd="0" presId="urn:microsoft.com/office/officeart/2005/8/layout/lProcess2"/>
    <dgm:cxn modelId="{9C43309A-E30B-4F8A-9C92-0EB7EA23D6C6}" type="presOf" srcId="{F1A68F5E-0A31-4565-AA45-37D1F9F72B48}" destId="{53505D36-58EA-44C3-B43F-5100D2747355}" srcOrd="1" destOrd="0" presId="urn:microsoft.com/office/officeart/2005/8/layout/lProcess2"/>
    <dgm:cxn modelId="{D818ABB3-57C9-4601-9A21-281CD49CCEAE}" type="presParOf" srcId="{65F8E548-CBDD-41A1-80B0-8162EB1177BB}" destId="{8B2BD602-4824-4A8A-A488-B0659D272B48}" srcOrd="0" destOrd="0" presId="urn:microsoft.com/office/officeart/2005/8/layout/lProcess2"/>
    <dgm:cxn modelId="{A1BCEA32-EFBC-4487-86AC-19C8CFFF63AF}" type="presParOf" srcId="{8B2BD602-4824-4A8A-A488-B0659D272B48}" destId="{B69B38ED-DCCC-45E0-B715-AD1ECFCB1A7F}" srcOrd="0" destOrd="0" presId="urn:microsoft.com/office/officeart/2005/8/layout/lProcess2"/>
    <dgm:cxn modelId="{036772C9-EAD5-4E47-8D5D-D61446AF5C70}" type="presParOf" srcId="{8B2BD602-4824-4A8A-A488-B0659D272B48}" destId="{53505D36-58EA-44C3-B43F-5100D2747355}" srcOrd="1" destOrd="0" presId="urn:microsoft.com/office/officeart/2005/8/layout/lProcess2"/>
    <dgm:cxn modelId="{D50A6B57-7625-4B13-846B-2FFDD7E20E99}" type="presParOf" srcId="{8B2BD602-4824-4A8A-A488-B0659D272B48}" destId="{A28738FB-DAD2-4226-B6B9-C98FA7E15491}" srcOrd="2" destOrd="0" presId="urn:microsoft.com/office/officeart/2005/8/layout/lProcess2"/>
    <dgm:cxn modelId="{E5AD56FB-E45E-4E32-9D40-E5962B0EE375}" type="presParOf" srcId="{A28738FB-DAD2-4226-B6B9-C98FA7E15491}" destId="{A45A9DEF-48CF-4CD4-8E82-D11BA9732A57}" srcOrd="0" destOrd="0" presId="urn:microsoft.com/office/officeart/2005/8/layout/lProcess2"/>
    <dgm:cxn modelId="{BBAED562-BA5E-4DA5-88AC-E581F30FF862}" type="presParOf" srcId="{A45A9DEF-48CF-4CD4-8E82-D11BA9732A57}" destId="{DA673C64-49CE-4689-AC16-EF41EF335D44}" srcOrd="0" destOrd="0" presId="urn:microsoft.com/office/officeart/2005/8/layout/lProcess2"/>
    <dgm:cxn modelId="{86717D05-53D5-47E4-A2F6-8D897E7C3F88}" type="presParOf" srcId="{A45A9DEF-48CF-4CD4-8E82-D11BA9732A57}" destId="{DE4416ED-334A-47FA-A092-34825296C7DB}" srcOrd="1" destOrd="0" presId="urn:microsoft.com/office/officeart/2005/8/layout/lProcess2"/>
    <dgm:cxn modelId="{92F86E2D-188C-4B92-90A3-A085199962E1}" type="presParOf" srcId="{A45A9DEF-48CF-4CD4-8E82-D11BA9732A57}" destId="{550DF38A-3ADE-43CA-B18E-D182F612FCC0}" srcOrd="2" destOrd="0" presId="urn:microsoft.com/office/officeart/2005/8/layout/lProcess2"/>
    <dgm:cxn modelId="{87A0754B-90BB-4FBC-AF8B-DD24290A19A2}" type="presParOf" srcId="{A45A9DEF-48CF-4CD4-8E82-D11BA9732A57}" destId="{145B65A1-E4C8-4E36-9FB4-4C6CE7345603}" srcOrd="3" destOrd="0" presId="urn:microsoft.com/office/officeart/2005/8/layout/lProcess2"/>
    <dgm:cxn modelId="{7E5B5F0D-2907-4841-B7CE-7FCA7E7A91E5}" type="presParOf" srcId="{A45A9DEF-48CF-4CD4-8E82-D11BA9732A57}" destId="{D5499C59-85B1-4A45-A6CB-7AB47DFD7D0C}" srcOrd="4" destOrd="0" presId="urn:microsoft.com/office/officeart/2005/8/layout/lProcess2"/>
    <dgm:cxn modelId="{9F14D397-79B9-46BD-BC03-6F61144A575F}" type="presParOf" srcId="{65F8E548-CBDD-41A1-80B0-8162EB1177BB}" destId="{78A707F2-8C52-4F49-A594-A1A095510C04}" srcOrd="1" destOrd="0" presId="urn:microsoft.com/office/officeart/2005/8/layout/lProcess2"/>
    <dgm:cxn modelId="{52FA843F-42CA-4835-8DB1-3978799D2A29}" type="presParOf" srcId="{65F8E548-CBDD-41A1-80B0-8162EB1177BB}" destId="{7AA7443F-BEB9-42F0-A653-DE1D38213F61}" srcOrd="2" destOrd="0" presId="urn:microsoft.com/office/officeart/2005/8/layout/lProcess2"/>
    <dgm:cxn modelId="{44110670-BD69-4FC2-9B94-C2852A800AE2}" type="presParOf" srcId="{7AA7443F-BEB9-42F0-A653-DE1D38213F61}" destId="{968119E0-2286-4E4E-917B-193E2061DA6D}" srcOrd="0" destOrd="0" presId="urn:microsoft.com/office/officeart/2005/8/layout/lProcess2"/>
    <dgm:cxn modelId="{0634A055-5226-471D-BE76-057A01DFA9AC}" type="presParOf" srcId="{7AA7443F-BEB9-42F0-A653-DE1D38213F61}" destId="{2274DFD5-E471-4D2B-8488-733A9EA3C6AF}" srcOrd="1" destOrd="0" presId="urn:microsoft.com/office/officeart/2005/8/layout/lProcess2"/>
    <dgm:cxn modelId="{EE11186B-56DF-4DBC-A8BD-17805DAC42B1}" type="presParOf" srcId="{7AA7443F-BEB9-42F0-A653-DE1D38213F61}" destId="{A1349A7B-1344-491A-B550-A57A2A96E44D}" srcOrd="2" destOrd="0" presId="urn:microsoft.com/office/officeart/2005/8/layout/lProcess2"/>
    <dgm:cxn modelId="{AC026ACA-30E9-4A1F-A360-016A52114AD8}" type="presParOf" srcId="{A1349A7B-1344-491A-B550-A57A2A96E44D}" destId="{77FFE502-8665-43D2-B5DC-13C0B2BC78C6}" srcOrd="0" destOrd="0" presId="urn:microsoft.com/office/officeart/2005/8/layout/lProcess2"/>
    <dgm:cxn modelId="{1A4096A5-7FBA-42A3-8195-3C6DF6D95B2A}" type="presParOf" srcId="{77FFE502-8665-43D2-B5DC-13C0B2BC78C6}" destId="{C00E4603-B457-48F5-9068-C2B884C8D49F}" srcOrd="0" destOrd="0" presId="urn:microsoft.com/office/officeart/2005/8/layout/lProcess2"/>
    <dgm:cxn modelId="{258169B7-0823-4E97-9A55-D511D8CACAAE}" type="presParOf" srcId="{77FFE502-8665-43D2-B5DC-13C0B2BC78C6}" destId="{AAA3D137-88B9-4C7B-AEA5-279802B31249}" srcOrd="1" destOrd="0" presId="urn:microsoft.com/office/officeart/2005/8/layout/lProcess2"/>
    <dgm:cxn modelId="{9C60BC31-D2D4-4750-A18C-B2E4647CAD16}" type="presParOf" srcId="{77FFE502-8665-43D2-B5DC-13C0B2BC78C6}" destId="{0E6E7550-4BB2-4D95-A9F8-7873A1A9755E}" srcOrd="2" destOrd="0" presId="urn:microsoft.com/office/officeart/2005/8/layout/lProcess2"/>
    <dgm:cxn modelId="{E5210D91-9656-4EEA-88FE-1F59F8F7AFA1}" type="presParOf" srcId="{77FFE502-8665-43D2-B5DC-13C0B2BC78C6}" destId="{E4528233-7732-44F5-BAE2-415773409ACB}" srcOrd="3" destOrd="0" presId="urn:microsoft.com/office/officeart/2005/8/layout/lProcess2"/>
    <dgm:cxn modelId="{99FE4E7F-7D2F-4C5B-AF26-06365BEDA493}" type="presParOf" srcId="{77FFE502-8665-43D2-B5DC-13C0B2BC78C6}" destId="{137097E8-0CAD-4597-AFFD-9FA6A4E0564C}" srcOrd="4" destOrd="0" presId="urn:microsoft.com/office/officeart/2005/8/layout/lProcess2"/>
    <dgm:cxn modelId="{D674A197-A199-47AC-AB12-123B3683BD29}" type="presParOf" srcId="{65F8E548-CBDD-41A1-80B0-8162EB1177BB}" destId="{5124C25D-A1FD-4C97-90E6-21B0D6274907}" srcOrd="3" destOrd="0" presId="urn:microsoft.com/office/officeart/2005/8/layout/lProcess2"/>
    <dgm:cxn modelId="{2F5FA11E-ABBF-491E-AF48-7E880297419C}" type="presParOf" srcId="{65F8E548-CBDD-41A1-80B0-8162EB1177BB}" destId="{45C3577D-F455-448A-A40B-6F16CB8E70F8}" srcOrd="4" destOrd="0" presId="urn:microsoft.com/office/officeart/2005/8/layout/lProcess2"/>
    <dgm:cxn modelId="{E53BA3B6-8EA1-45BA-9900-5079886FC2F0}" type="presParOf" srcId="{45C3577D-F455-448A-A40B-6F16CB8E70F8}" destId="{25BBA771-8A4A-4E2C-B241-C504258FBFF3}" srcOrd="0" destOrd="0" presId="urn:microsoft.com/office/officeart/2005/8/layout/lProcess2"/>
    <dgm:cxn modelId="{700BD844-0539-4086-ADD5-DA0346465ED1}" type="presParOf" srcId="{45C3577D-F455-448A-A40B-6F16CB8E70F8}" destId="{F91EAA28-7EBB-42DE-90D2-CB1BD8705DAC}" srcOrd="1" destOrd="0" presId="urn:microsoft.com/office/officeart/2005/8/layout/lProcess2"/>
    <dgm:cxn modelId="{B60D28A3-BA4F-44F1-B157-65C42C3382B2}" type="presParOf" srcId="{45C3577D-F455-448A-A40B-6F16CB8E70F8}" destId="{EBC68E93-1FA2-4202-A56A-35061CF30CFB}" srcOrd="2" destOrd="0" presId="urn:microsoft.com/office/officeart/2005/8/layout/lProcess2"/>
    <dgm:cxn modelId="{716525C5-7294-445C-8E2F-194D7A41E64C}" type="presParOf" srcId="{EBC68E93-1FA2-4202-A56A-35061CF30CFB}" destId="{50A647DB-10D4-46EA-B960-596E40F89CDC}" srcOrd="0" destOrd="0" presId="urn:microsoft.com/office/officeart/2005/8/layout/lProcess2"/>
    <dgm:cxn modelId="{5AD7F403-C141-4986-B2A4-F767841E73E4}" type="presParOf" srcId="{50A647DB-10D4-46EA-B960-596E40F89CDC}" destId="{F66CCF3D-270B-4A93-B9EB-209EDAE60D55}" srcOrd="0" destOrd="0" presId="urn:microsoft.com/office/officeart/2005/8/layout/lProcess2"/>
    <dgm:cxn modelId="{33DF8D61-13D2-4580-B28C-E63E4060D96B}" type="presParOf" srcId="{50A647DB-10D4-46EA-B960-596E40F89CDC}" destId="{E9F52A23-E7BA-4922-B7FE-BF58D650512A}" srcOrd="1" destOrd="0" presId="urn:microsoft.com/office/officeart/2005/8/layout/lProcess2"/>
    <dgm:cxn modelId="{2A13CE1E-CD2E-4A90-A301-5802EE0E6D9B}" type="presParOf" srcId="{50A647DB-10D4-46EA-B960-596E40F89CDC}" destId="{D80EFCC4-235A-440D-9E95-031961C69578}" srcOrd="2" destOrd="0" presId="urn:microsoft.com/office/officeart/2005/8/layout/lProcess2"/>
    <dgm:cxn modelId="{C1EA3570-9D21-4503-95BB-007BF45C17CF}" type="presParOf" srcId="{65F8E548-CBDD-41A1-80B0-8162EB1177BB}" destId="{A2EFBA90-0036-4A2C-BD0C-5698D024FCFF}" srcOrd="5" destOrd="0" presId="urn:microsoft.com/office/officeart/2005/8/layout/lProcess2"/>
    <dgm:cxn modelId="{2635A593-2258-487E-AB9F-C33C4148A264}" type="presParOf" srcId="{65F8E548-CBDD-41A1-80B0-8162EB1177BB}" destId="{570ABD4A-F31C-4D85-B288-F46F8BC50266}" srcOrd="6" destOrd="0" presId="urn:microsoft.com/office/officeart/2005/8/layout/lProcess2"/>
    <dgm:cxn modelId="{42D4E7C6-240F-4F14-8BF0-C3CF39B0C9A4}" type="presParOf" srcId="{570ABD4A-F31C-4D85-B288-F46F8BC50266}" destId="{ACDE3D23-99E9-4941-9F1A-15C6651B02AC}" srcOrd="0" destOrd="0" presId="urn:microsoft.com/office/officeart/2005/8/layout/lProcess2"/>
    <dgm:cxn modelId="{7D0802FC-82E7-4F2C-B9DF-D713B6A5C95B}" type="presParOf" srcId="{570ABD4A-F31C-4D85-B288-F46F8BC50266}" destId="{ECC6FB35-088D-4812-AC1D-3DC1587BAD0B}" srcOrd="1" destOrd="0" presId="urn:microsoft.com/office/officeart/2005/8/layout/lProcess2"/>
    <dgm:cxn modelId="{EB2228A8-8495-488C-A11F-26602FC31870}" type="presParOf" srcId="{570ABD4A-F31C-4D85-B288-F46F8BC50266}" destId="{3ECD2B02-8664-43B2-B9DA-FE366DBE1E9C}" srcOrd="2" destOrd="0" presId="urn:microsoft.com/office/officeart/2005/8/layout/lProcess2"/>
    <dgm:cxn modelId="{CC38B391-C95C-4F03-8782-5753EA894E7E}" type="presParOf" srcId="{3ECD2B02-8664-43B2-B9DA-FE366DBE1E9C}" destId="{0680149B-9C1C-48DE-B9C7-2F585B937E30}" srcOrd="0" destOrd="0" presId="urn:microsoft.com/office/officeart/2005/8/layout/lProcess2"/>
    <dgm:cxn modelId="{0FED26AF-BFB6-4662-A4E7-D1D447BCC6AB}" type="presParOf" srcId="{0680149B-9C1C-48DE-B9C7-2F585B937E30}" destId="{4733C67B-0FD6-4E80-BF1F-66AE00213CAE}" srcOrd="0" destOrd="0" presId="urn:microsoft.com/office/officeart/2005/8/layout/lProcess2"/>
    <dgm:cxn modelId="{5DD60B1E-50E0-4396-A170-BE63C59C10B7}" type="presParOf" srcId="{0680149B-9C1C-48DE-B9C7-2F585B937E30}" destId="{B1EED813-A7DB-4AB1-8D9D-66FE689FF500}" srcOrd="1" destOrd="0" presId="urn:microsoft.com/office/officeart/2005/8/layout/lProcess2"/>
    <dgm:cxn modelId="{99AD4A7C-AB9E-4816-8BF5-BD9066AD6870}" type="presParOf" srcId="{0680149B-9C1C-48DE-B9C7-2F585B937E30}" destId="{BF3C429A-7BED-4EFE-B88D-851FCA29593F}" srcOrd="2" destOrd="0" presId="urn:microsoft.com/office/officeart/2005/8/layout/lProcess2"/>
    <dgm:cxn modelId="{61B96F4E-E881-448B-80B7-B4ABAE397429}" type="presParOf" srcId="{0680149B-9C1C-48DE-B9C7-2F585B937E30}" destId="{AF46256F-F7AE-43AF-A82E-939928742FA4}" srcOrd="3" destOrd="0" presId="urn:microsoft.com/office/officeart/2005/8/layout/lProcess2"/>
    <dgm:cxn modelId="{93930936-7C93-4B30-B753-72AEC514B86C}" type="presParOf" srcId="{0680149B-9C1C-48DE-B9C7-2F585B937E30}" destId="{8E593BD9-90CE-4DFB-907A-5D60DCA660EC}"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940FF9-8441-49AD-B59E-496B29D5194F}">
      <dsp:nvSpPr>
        <dsp:cNvPr id="0" name=""/>
        <dsp:cNvSpPr/>
      </dsp:nvSpPr>
      <dsp:spPr>
        <a:xfrm>
          <a:off x="1276459" y="2013100"/>
          <a:ext cx="1166455" cy="1166455"/>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2015 Agreement</a:t>
          </a:r>
          <a:endParaRPr lang="en-GB" sz="1100" kern="1200" dirty="0"/>
        </a:p>
      </dsp:txBody>
      <dsp:txXfrm>
        <a:off x="1447282" y="2183923"/>
        <a:ext cx="824809" cy="824809"/>
      </dsp:txXfrm>
    </dsp:sp>
    <dsp:sp modelId="{8370CFA5-32E1-460D-8E9F-A417F2AD3F50}">
      <dsp:nvSpPr>
        <dsp:cNvPr id="0" name=""/>
        <dsp:cNvSpPr/>
      </dsp:nvSpPr>
      <dsp:spPr>
        <a:xfrm rot="13003572">
          <a:off x="471196" y="1756833"/>
          <a:ext cx="972169" cy="332439"/>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6743F6D-B071-4602-8C31-35352E6501B5}">
      <dsp:nvSpPr>
        <dsp:cNvPr id="0" name=""/>
        <dsp:cNvSpPr/>
      </dsp:nvSpPr>
      <dsp:spPr>
        <a:xfrm>
          <a:off x="-150708" y="1125877"/>
          <a:ext cx="1436782" cy="1013001"/>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n-US" sz="800" kern="1200" dirty="0" smtClean="0"/>
            <a:t>INDCs (Intended nationally determined contributions)</a:t>
          </a:r>
          <a:endParaRPr lang="en-GB" sz="800" kern="1200" dirty="0"/>
        </a:p>
      </dsp:txBody>
      <dsp:txXfrm>
        <a:off x="-121038" y="1155547"/>
        <a:ext cx="1377442" cy="953661"/>
      </dsp:txXfrm>
    </dsp:sp>
    <dsp:sp modelId="{CB0910E3-5C2E-48FD-BC77-EAFA5819280B}">
      <dsp:nvSpPr>
        <dsp:cNvPr id="0" name=""/>
        <dsp:cNvSpPr/>
      </dsp:nvSpPr>
      <dsp:spPr>
        <a:xfrm rot="16200000">
          <a:off x="1390013" y="1322534"/>
          <a:ext cx="939349" cy="332439"/>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968F71-1196-4A9E-98E9-643478FE71B4}">
      <dsp:nvSpPr>
        <dsp:cNvPr id="0" name=""/>
        <dsp:cNvSpPr/>
      </dsp:nvSpPr>
      <dsp:spPr>
        <a:xfrm>
          <a:off x="1129439" y="449469"/>
          <a:ext cx="1460496" cy="1139222"/>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n-US" sz="800" kern="1200" dirty="0" smtClean="0"/>
            <a:t>Design of the elements: mitigation, adaptation, finance, </a:t>
          </a:r>
          <a:r>
            <a:rPr lang="en-GB" sz="800" kern="1200" dirty="0" smtClean="0"/>
            <a:t>technology development and transfer, capacity-building and transparency of action and support</a:t>
          </a:r>
          <a:endParaRPr lang="en-GB" sz="800" kern="1200" dirty="0"/>
        </a:p>
      </dsp:txBody>
      <dsp:txXfrm>
        <a:off x="1162806" y="482836"/>
        <a:ext cx="1393762" cy="1072488"/>
      </dsp:txXfrm>
    </dsp:sp>
    <dsp:sp modelId="{583107DB-C66E-4A6C-AFD1-D98CD8D939BE}">
      <dsp:nvSpPr>
        <dsp:cNvPr id="0" name=""/>
        <dsp:cNvSpPr/>
      </dsp:nvSpPr>
      <dsp:spPr>
        <a:xfrm rot="19484928">
          <a:off x="2294286" y="1789375"/>
          <a:ext cx="943953" cy="332439"/>
        </a:xfrm>
        <a:prstGeom prst="leftArrow">
          <a:avLst>
            <a:gd name="adj1" fmla="val 60000"/>
            <a:gd name="adj2" fmla="val 50000"/>
          </a:avLst>
        </a:prstGeom>
        <a:noFill/>
        <a:ln>
          <a:solidFill>
            <a:schemeClr val="tx1"/>
          </a:solidFill>
          <a:prstDash val="dash"/>
        </a:ln>
        <a:effectLst/>
      </dsp:spPr>
      <dsp:style>
        <a:lnRef idx="0">
          <a:scrgbClr r="0" g="0" b="0"/>
        </a:lnRef>
        <a:fillRef idx="1">
          <a:scrgbClr r="0" g="0" b="0"/>
        </a:fillRef>
        <a:effectRef idx="0">
          <a:scrgbClr r="0" g="0" b="0"/>
        </a:effectRef>
        <a:fontRef idx="minor">
          <a:schemeClr val="lt1"/>
        </a:fontRef>
      </dsp:style>
    </dsp:sp>
    <dsp:sp modelId="{C3410ACC-A582-4D39-9A79-21CDB531FF40}">
      <dsp:nvSpPr>
        <dsp:cNvPr id="0" name=""/>
        <dsp:cNvSpPr/>
      </dsp:nvSpPr>
      <dsp:spPr>
        <a:xfrm>
          <a:off x="2456977" y="1210552"/>
          <a:ext cx="1389431" cy="945272"/>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n-US" sz="800" kern="1200" dirty="0" smtClean="0"/>
            <a:t>Pre-2020 action</a:t>
          </a:r>
          <a:endParaRPr lang="en-GB" sz="800" kern="1200" dirty="0"/>
        </a:p>
      </dsp:txBody>
      <dsp:txXfrm>
        <a:off x="2484663" y="1238238"/>
        <a:ext cx="1334059" cy="8899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4BD736-D81E-412E-BCE4-F98CD9691EC6}">
      <dsp:nvSpPr>
        <dsp:cNvPr id="0" name=""/>
        <dsp:cNvSpPr/>
      </dsp:nvSpPr>
      <dsp:spPr>
        <a:xfrm>
          <a:off x="284768" y="1162050"/>
          <a:ext cx="3987796" cy="1549400"/>
        </a:xfrm>
        <a:prstGeom prst="notched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092A47-A5DB-4314-B907-0D1291B9DA49}">
      <dsp:nvSpPr>
        <dsp:cNvPr id="0" name=""/>
        <dsp:cNvSpPr/>
      </dsp:nvSpPr>
      <dsp:spPr>
        <a:xfrm>
          <a:off x="96234" y="0"/>
          <a:ext cx="946502" cy="154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lvl="0" algn="ctr" defTabSz="400050">
            <a:lnSpc>
              <a:spcPct val="90000"/>
            </a:lnSpc>
            <a:spcBef>
              <a:spcPct val="0"/>
            </a:spcBef>
            <a:spcAft>
              <a:spcPct val="35000"/>
            </a:spcAft>
          </a:pPr>
          <a:r>
            <a:rPr lang="en-US" sz="900" b="1" kern="1200" dirty="0" smtClean="0"/>
            <a:t>Durban 2011: </a:t>
          </a:r>
          <a:r>
            <a:rPr lang="en-US" sz="900" kern="1200" dirty="0" smtClean="0"/>
            <a:t>launch of new process</a:t>
          </a:r>
          <a:endParaRPr lang="en-GB" sz="900" kern="1200" dirty="0"/>
        </a:p>
      </dsp:txBody>
      <dsp:txXfrm>
        <a:off x="96234" y="0"/>
        <a:ext cx="946502" cy="1549400"/>
      </dsp:txXfrm>
    </dsp:sp>
    <dsp:sp modelId="{39BAC4F9-A366-45D7-A498-6A0A9028B6A4}">
      <dsp:nvSpPr>
        <dsp:cNvPr id="0" name=""/>
        <dsp:cNvSpPr/>
      </dsp:nvSpPr>
      <dsp:spPr>
        <a:xfrm>
          <a:off x="375810" y="1743075"/>
          <a:ext cx="387350" cy="387350"/>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E015BD-DA3F-4254-87F7-B01752FDCEF7}">
      <dsp:nvSpPr>
        <dsp:cNvPr id="0" name=""/>
        <dsp:cNvSpPr/>
      </dsp:nvSpPr>
      <dsp:spPr>
        <a:xfrm>
          <a:off x="1090062" y="2324100"/>
          <a:ext cx="946502" cy="154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lvl="0" algn="ctr" defTabSz="400050">
            <a:lnSpc>
              <a:spcPct val="90000"/>
            </a:lnSpc>
            <a:spcBef>
              <a:spcPct val="0"/>
            </a:spcBef>
            <a:spcAft>
              <a:spcPct val="35000"/>
            </a:spcAft>
          </a:pPr>
          <a:r>
            <a:rPr lang="en-US" sz="900" b="1" kern="1200" dirty="0" smtClean="0"/>
            <a:t>Warsaw 2013: </a:t>
          </a:r>
          <a:r>
            <a:rPr lang="en-US" sz="900" kern="1200" dirty="0" smtClean="0"/>
            <a:t>call for intended contributions by March 2015</a:t>
          </a:r>
          <a:endParaRPr lang="en-GB" sz="900" kern="1200" dirty="0"/>
        </a:p>
      </dsp:txBody>
      <dsp:txXfrm>
        <a:off x="1090062" y="2324100"/>
        <a:ext cx="946502" cy="1549400"/>
      </dsp:txXfrm>
    </dsp:sp>
    <dsp:sp modelId="{7FC38A85-0FB3-4EDF-8967-D35EDBCD3506}">
      <dsp:nvSpPr>
        <dsp:cNvPr id="0" name=""/>
        <dsp:cNvSpPr/>
      </dsp:nvSpPr>
      <dsp:spPr>
        <a:xfrm>
          <a:off x="1369638" y="1743075"/>
          <a:ext cx="387350" cy="387350"/>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DDC182-A9E1-4018-B15D-CA9FD2A1EAF0}">
      <dsp:nvSpPr>
        <dsp:cNvPr id="0" name=""/>
        <dsp:cNvSpPr/>
      </dsp:nvSpPr>
      <dsp:spPr>
        <a:xfrm>
          <a:off x="2083889" y="0"/>
          <a:ext cx="946502" cy="154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lvl="0" algn="ctr" defTabSz="400050">
            <a:lnSpc>
              <a:spcPct val="90000"/>
            </a:lnSpc>
            <a:spcBef>
              <a:spcPct val="0"/>
            </a:spcBef>
            <a:spcAft>
              <a:spcPct val="35000"/>
            </a:spcAft>
          </a:pPr>
          <a:r>
            <a:rPr lang="en-US" sz="900" b="1" kern="1200" dirty="0" smtClean="0"/>
            <a:t>Lima 2014: </a:t>
          </a:r>
          <a:r>
            <a:rPr lang="en-US" sz="900" b="0" kern="1200" dirty="0" smtClean="0"/>
            <a:t>decision on elements of the 2015 Agreement</a:t>
          </a:r>
          <a:endParaRPr lang="en-GB" sz="900" b="1" kern="1200" dirty="0"/>
        </a:p>
      </dsp:txBody>
      <dsp:txXfrm>
        <a:off x="2083889" y="0"/>
        <a:ext cx="946502" cy="1549400"/>
      </dsp:txXfrm>
    </dsp:sp>
    <dsp:sp modelId="{A444B4B6-AC29-4F70-8D65-CCFDEAF00826}">
      <dsp:nvSpPr>
        <dsp:cNvPr id="0" name=""/>
        <dsp:cNvSpPr/>
      </dsp:nvSpPr>
      <dsp:spPr>
        <a:xfrm>
          <a:off x="2363465" y="1743075"/>
          <a:ext cx="387350" cy="387350"/>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853CEA-7577-406A-90D0-C797B2F0E4F7}">
      <dsp:nvSpPr>
        <dsp:cNvPr id="0" name=""/>
        <dsp:cNvSpPr/>
      </dsp:nvSpPr>
      <dsp:spPr>
        <a:xfrm>
          <a:off x="3077716" y="2324100"/>
          <a:ext cx="946502" cy="154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lvl="0" algn="ctr" defTabSz="400050">
            <a:lnSpc>
              <a:spcPct val="90000"/>
            </a:lnSpc>
            <a:spcBef>
              <a:spcPct val="0"/>
            </a:spcBef>
            <a:spcAft>
              <a:spcPct val="35000"/>
            </a:spcAft>
          </a:pPr>
          <a:r>
            <a:rPr lang="en-US" sz="900" b="1" kern="1200" dirty="0" smtClean="0"/>
            <a:t>Paris 2015</a:t>
          </a:r>
          <a:r>
            <a:rPr lang="en-US" sz="900" kern="1200" dirty="0" smtClean="0"/>
            <a:t>: adoption of the Agreement</a:t>
          </a:r>
          <a:endParaRPr lang="en-GB" sz="900" kern="1200" dirty="0"/>
        </a:p>
      </dsp:txBody>
      <dsp:txXfrm>
        <a:off x="3077716" y="2324100"/>
        <a:ext cx="946502" cy="1549400"/>
      </dsp:txXfrm>
    </dsp:sp>
    <dsp:sp modelId="{CEEBC44D-F90F-48B7-AC29-E5CB3F3ABAF8}">
      <dsp:nvSpPr>
        <dsp:cNvPr id="0" name=""/>
        <dsp:cNvSpPr/>
      </dsp:nvSpPr>
      <dsp:spPr>
        <a:xfrm>
          <a:off x="3357292" y="1743075"/>
          <a:ext cx="387350" cy="387350"/>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9B38ED-DCCC-45E0-B715-AD1ECFCB1A7F}">
      <dsp:nvSpPr>
        <dsp:cNvPr id="0" name=""/>
        <dsp:cNvSpPr/>
      </dsp:nvSpPr>
      <dsp:spPr>
        <a:xfrm>
          <a:off x="1984" y="0"/>
          <a:ext cx="1946895" cy="3529013"/>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Intended nationally determined </a:t>
          </a:r>
          <a:br>
            <a:rPr lang="en-US" sz="900" kern="1200" dirty="0" smtClean="0"/>
          </a:br>
          <a:r>
            <a:rPr lang="en-US" sz="900" kern="1200" dirty="0" smtClean="0"/>
            <a:t>contributions (INDCs):</a:t>
          </a:r>
        </a:p>
        <a:p>
          <a:pPr lvl="0" algn="ctr" defTabSz="400050">
            <a:lnSpc>
              <a:spcPct val="90000"/>
            </a:lnSpc>
            <a:spcBef>
              <a:spcPct val="0"/>
            </a:spcBef>
            <a:spcAft>
              <a:spcPct val="35000"/>
            </a:spcAft>
          </a:pPr>
          <a:r>
            <a:rPr lang="en-US" sz="900" b="1" i="1" kern="1200" dirty="0" smtClean="0"/>
            <a:t>Will Parties be ready </a:t>
          </a:r>
          <a:br>
            <a:rPr lang="en-US" sz="900" b="1" i="1" kern="1200" dirty="0" smtClean="0"/>
          </a:br>
          <a:r>
            <a:rPr lang="en-US" sz="900" b="1" i="1" kern="1200" dirty="0" smtClean="0"/>
            <a:t>by Q1 2015? What will contributions look like?</a:t>
          </a:r>
        </a:p>
      </dsp:txBody>
      <dsp:txXfrm>
        <a:off x="1984" y="0"/>
        <a:ext cx="1946895" cy="1058703"/>
      </dsp:txXfrm>
    </dsp:sp>
    <dsp:sp modelId="{DA673C64-49CE-4689-AC16-EF41EF335D44}">
      <dsp:nvSpPr>
        <dsp:cNvPr id="0" name=""/>
        <dsp:cNvSpPr/>
      </dsp:nvSpPr>
      <dsp:spPr>
        <a:xfrm>
          <a:off x="196673" y="1059005"/>
          <a:ext cx="1557516" cy="693309"/>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IE" sz="800" b="1" kern="1200" dirty="0" smtClean="0"/>
            <a:t>EU, US, China </a:t>
          </a:r>
          <a:r>
            <a:rPr lang="en-IE" sz="800" kern="1200" dirty="0" smtClean="0"/>
            <a:t>clear frontrunners.</a:t>
          </a:r>
          <a:br>
            <a:rPr lang="en-IE" sz="800" kern="1200" dirty="0" smtClean="0"/>
          </a:br>
          <a:r>
            <a:rPr lang="en-IE" sz="800" kern="1200" dirty="0" smtClean="0"/>
            <a:t>Other major economies preparing; international support available</a:t>
          </a:r>
          <a:endParaRPr lang="en-GB" sz="800" kern="1200" dirty="0"/>
        </a:p>
      </dsp:txBody>
      <dsp:txXfrm>
        <a:off x="216979" y="1079311"/>
        <a:ext cx="1516904" cy="652697"/>
      </dsp:txXfrm>
    </dsp:sp>
    <dsp:sp modelId="{550DF38A-3ADE-43CA-B18E-D182F612FCC0}">
      <dsp:nvSpPr>
        <dsp:cNvPr id="0" name=""/>
        <dsp:cNvSpPr/>
      </dsp:nvSpPr>
      <dsp:spPr>
        <a:xfrm>
          <a:off x="196673" y="1858978"/>
          <a:ext cx="1557516" cy="693309"/>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IE" sz="800" kern="1200" dirty="0" smtClean="0"/>
            <a:t>Consensus that </a:t>
          </a:r>
          <a:r>
            <a:rPr lang="en-IE" sz="800" b="1" kern="1200" dirty="0" smtClean="0"/>
            <a:t>all must contribute emission reductions</a:t>
          </a:r>
          <a:r>
            <a:rPr lang="en-IE" sz="800" kern="1200" dirty="0" smtClean="0"/>
            <a:t>; discussions on adaptation and finance ongoing</a:t>
          </a:r>
        </a:p>
      </dsp:txBody>
      <dsp:txXfrm>
        <a:off x="216979" y="1879284"/>
        <a:ext cx="1516904" cy="652697"/>
      </dsp:txXfrm>
    </dsp:sp>
    <dsp:sp modelId="{D5499C59-85B1-4A45-A6CB-7AB47DFD7D0C}">
      <dsp:nvSpPr>
        <dsp:cNvPr id="0" name=""/>
        <dsp:cNvSpPr/>
      </dsp:nvSpPr>
      <dsp:spPr>
        <a:xfrm>
          <a:off x="196673" y="2658951"/>
          <a:ext cx="1557516" cy="693309"/>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IE" sz="800" kern="1200" dirty="0" smtClean="0"/>
            <a:t>Consensus that </a:t>
          </a:r>
          <a:r>
            <a:rPr lang="en-IE" sz="800" b="1" kern="1200" dirty="0" smtClean="0"/>
            <a:t>upfront information requirements </a:t>
          </a:r>
          <a:r>
            <a:rPr lang="en-IE" sz="800" kern="1200" dirty="0" smtClean="0"/>
            <a:t>must be agreed in Lima; wide agreement on an assessment phase</a:t>
          </a:r>
        </a:p>
      </dsp:txBody>
      <dsp:txXfrm>
        <a:off x="216979" y="2679257"/>
        <a:ext cx="1516904" cy="652697"/>
      </dsp:txXfrm>
    </dsp:sp>
    <dsp:sp modelId="{968119E0-2286-4E4E-917B-193E2061DA6D}">
      <dsp:nvSpPr>
        <dsp:cNvPr id="0" name=""/>
        <dsp:cNvSpPr/>
      </dsp:nvSpPr>
      <dsp:spPr>
        <a:xfrm>
          <a:off x="2094896" y="0"/>
          <a:ext cx="1946895" cy="3529013"/>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Elements of </a:t>
          </a:r>
          <a:br>
            <a:rPr lang="en-US" sz="900" kern="1200" dirty="0" smtClean="0"/>
          </a:br>
          <a:r>
            <a:rPr lang="en-US" sz="900" kern="1200" dirty="0" smtClean="0"/>
            <a:t>the 2015 Agreement:</a:t>
          </a:r>
        </a:p>
        <a:p>
          <a:pPr lvl="0" algn="ctr" defTabSz="400050">
            <a:lnSpc>
              <a:spcPct val="90000"/>
            </a:lnSpc>
            <a:spcBef>
              <a:spcPct val="0"/>
            </a:spcBef>
            <a:spcAft>
              <a:spcPct val="35000"/>
            </a:spcAft>
          </a:pPr>
          <a:r>
            <a:rPr lang="en-US" sz="900" b="1" i="1" kern="1200" dirty="0" smtClean="0"/>
            <a:t>How will the agreement address mitigation, adaptation, finance, technology, capacity-building, transparency?</a:t>
          </a:r>
          <a:endParaRPr lang="en-GB" sz="900" b="1" i="1" kern="1200" dirty="0"/>
        </a:p>
      </dsp:txBody>
      <dsp:txXfrm>
        <a:off x="2094896" y="0"/>
        <a:ext cx="1946895" cy="1058703"/>
      </dsp:txXfrm>
    </dsp:sp>
    <dsp:sp modelId="{C00E4603-B457-48F5-9068-C2B884C8D49F}">
      <dsp:nvSpPr>
        <dsp:cNvPr id="0" name=""/>
        <dsp:cNvSpPr/>
      </dsp:nvSpPr>
      <dsp:spPr>
        <a:xfrm>
          <a:off x="2289585" y="1059005"/>
          <a:ext cx="1557516" cy="693309"/>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US" sz="800" b="1" kern="1200" dirty="0" smtClean="0"/>
            <a:t>Elements</a:t>
          </a:r>
          <a:r>
            <a:rPr lang="en-US" sz="800" b="0" kern="1200" dirty="0" smtClean="0"/>
            <a:t> to be </a:t>
          </a:r>
          <a:br>
            <a:rPr lang="en-US" sz="800" b="0" kern="1200" dirty="0" smtClean="0"/>
          </a:br>
          <a:r>
            <a:rPr lang="en-US" sz="800" b="0" kern="1200" dirty="0" smtClean="0"/>
            <a:t>decided in Lima</a:t>
          </a:r>
          <a:endParaRPr lang="en-GB" sz="800" b="0" kern="1200" dirty="0"/>
        </a:p>
      </dsp:txBody>
      <dsp:txXfrm>
        <a:off x="2309891" y="1079311"/>
        <a:ext cx="1516904" cy="652697"/>
      </dsp:txXfrm>
    </dsp:sp>
    <dsp:sp modelId="{0E6E7550-4BB2-4D95-A9F8-7873A1A9755E}">
      <dsp:nvSpPr>
        <dsp:cNvPr id="0" name=""/>
        <dsp:cNvSpPr/>
      </dsp:nvSpPr>
      <dsp:spPr>
        <a:xfrm>
          <a:off x="2289585" y="1858978"/>
          <a:ext cx="1557516" cy="693309"/>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US" sz="800" b="0" kern="1200" dirty="0" smtClean="0"/>
            <a:t>Emerging consensus on </a:t>
          </a:r>
          <a:r>
            <a:rPr lang="en-US" sz="800" b="1" kern="1200" dirty="0" smtClean="0"/>
            <a:t>ambitious mitigation commitments </a:t>
          </a:r>
          <a:r>
            <a:rPr lang="en-US" sz="800" b="0" kern="1200" dirty="0" smtClean="0"/>
            <a:t>from the outset, on a mechanism to continue increasing ambition</a:t>
          </a:r>
          <a:endParaRPr lang="en-GB" sz="800" b="0" kern="1200" dirty="0"/>
        </a:p>
      </dsp:txBody>
      <dsp:txXfrm>
        <a:off x="2309891" y="1879284"/>
        <a:ext cx="1516904" cy="652697"/>
      </dsp:txXfrm>
    </dsp:sp>
    <dsp:sp modelId="{137097E8-0CAD-4597-AFFD-9FA6A4E0564C}">
      <dsp:nvSpPr>
        <dsp:cNvPr id="0" name=""/>
        <dsp:cNvSpPr/>
      </dsp:nvSpPr>
      <dsp:spPr>
        <a:xfrm>
          <a:off x="2289585" y="2658951"/>
          <a:ext cx="1557516" cy="693309"/>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US" sz="800" b="1" kern="1200" dirty="0" smtClean="0"/>
            <a:t>Challenges</a:t>
          </a:r>
          <a:r>
            <a:rPr lang="en-US" sz="800" b="0" kern="1200" dirty="0" smtClean="0"/>
            <a:t>: adaptation, finance, rules base – and negotiating process</a:t>
          </a:r>
          <a:endParaRPr lang="en-GB" sz="800" b="0" kern="1200" dirty="0"/>
        </a:p>
      </dsp:txBody>
      <dsp:txXfrm>
        <a:off x="2309891" y="2679257"/>
        <a:ext cx="1516904" cy="652697"/>
      </dsp:txXfrm>
    </dsp:sp>
    <dsp:sp modelId="{25BBA771-8A4A-4E2C-B241-C504258FBFF3}">
      <dsp:nvSpPr>
        <dsp:cNvPr id="0" name=""/>
        <dsp:cNvSpPr/>
      </dsp:nvSpPr>
      <dsp:spPr>
        <a:xfrm>
          <a:off x="4187808" y="0"/>
          <a:ext cx="1946895" cy="3529013"/>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
          </a:r>
          <a:br>
            <a:rPr lang="en-US" sz="900" kern="1200" dirty="0" smtClean="0"/>
          </a:br>
          <a:r>
            <a:rPr lang="en-US" sz="900" kern="1200" dirty="0" smtClean="0"/>
            <a:t>Pre-2020 climate action:</a:t>
          </a:r>
          <a:endParaRPr lang="en-US" sz="900" b="1" kern="1200" dirty="0" smtClean="0"/>
        </a:p>
        <a:p>
          <a:pPr lvl="0" algn="ctr" defTabSz="400050">
            <a:lnSpc>
              <a:spcPct val="90000"/>
            </a:lnSpc>
            <a:spcBef>
              <a:spcPct val="0"/>
            </a:spcBef>
            <a:spcAft>
              <a:spcPct val="35000"/>
            </a:spcAft>
          </a:pPr>
          <a:r>
            <a:rPr lang="en-US" sz="900" b="1" i="1" kern="1200" dirty="0" smtClean="0"/>
            <a:t>Can we close the </a:t>
          </a:r>
          <a:br>
            <a:rPr lang="en-US" sz="900" b="1" i="1" kern="1200" dirty="0" smtClean="0"/>
          </a:br>
          <a:r>
            <a:rPr lang="en-US" sz="900" b="1" i="1" kern="1200" dirty="0" smtClean="0"/>
            <a:t>"ambition gap"?</a:t>
          </a:r>
        </a:p>
      </dsp:txBody>
      <dsp:txXfrm>
        <a:off x="4187808" y="0"/>
        <a:ext cx="1946895" cy="1058703"/>
      </dsp:txXfrm>
    </dsp:sp>
    <dsp:sp modelId="{F66CCF3D-270B-4A93-B9EB-209EDAE60D55}">
      <dsp:nvSpPr>
        <dsp:cNvPr id="0" name=""/>
        <dsp:cNvSpPr/>
      </dsp:nvSpPr>
      <dsp:spPr>
        <a:xfrm>
          <a:off x="4382498" y="1059737"/>
          <a:ext cx="1557516" cy="1064045"/>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US" sz="800" kern="1200" dirty="0" smtClean="0"/>
            <a:t>Multi-stakeholder exchanges on </a:t>
          </a:r>
          <a:r>
            <a:rPr lang="en-US" sz="800" b="1" kern="1200" dirty="0" smtClean="0"/>
            <a:t>land use </a:t>
          </a:r>
          <a:r>
            <a:rPr lang="en-US" sz="800" kern="1200" dirty="0" smtClean="0"/>
            <a:t>and </a:t>
          </a:r>
          <a:r>
            <a:rPr lang="en-US" sz="800" b="1" kern="1200" dirty="0" smtClean="0"/>
            <a:t>urban environment </a:t>
          </a:r>
          <a:r>
            <a:rPr lang="en-US" sz="800" kern="1200" dirty="0" smtClean="0"/>
            <a:t>following up on energy efficiency and </a:t>
          </a:r>
          <a:r>
            <a:rPr lang="en-US" sz="800" kern="1200" dirty="0" err="1" smtClean="0"/>
            <a:t>renewables</a:t>
          </a:r>
          <a:r>
            <a:rPr lang="en-US" sz="800" kern="1200" dirty="0" smtClean="0"/>
            <a:t> in March</a:t>
          </a:r>
          <a:endParaRPr lang="en-GB" sz="800" kern="1200" dirty="0"/>
        </a:p>
      </dsp:txBody>
      <dsp:txXfrm>
        <a:off x="4413663" y="1090902"/>
        <a:ext cx="1495186" cy="1001715"/>
      </dsp:txXfrm>
    </dsp:sp>
    <dsp:sp modelId="{D80EFCC4-235A-440D-9E95-031961C69578}">
      <dsp:nvSpPr>
        <dsp:cNvPr id="0" name=""/>
        <dsp:cNvSpPr/>
      </dsp:nvSpPr>
      <dsp:spPr>
        <a:xfrm>
          <a:off x="4382498" y="2287482"/>
          <a:ext cx="1557516" cy="1064045"/>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US" sz="800" b="1" kern="1200" dirty="0" smtClean="0"/>
            <a:t>Way forward</a:t>
          </a:r>
          <a:r>
            <a:rPr lang="en-US" sz="800" kern="1200" dirty="0" smtClean="0"/>
            <a:t>: expand current technical work to new areas?</a:t>
          </a:r>
          <a:endParaRPr lang="en-GB" sz="800" kern="1200" dirty="0"/>
        </a:p>
      </dsp:txBody>
      <dsp:txXfrm>
        <a:off x="4413663" y="2318647"/>
        <a:ext cx="1495186" cy="1001715"/>
      </dsp:txXfrm>
    </dsp:sp>
    <dsp:sp modelId="{ACDE3D23-99E9-4941-9F1A-15C6651B02AC}">
      <dsp:nvSpPr>
        <dsp:cNvPr id="0" name=""/>
        <dsp:cNvSpPr/>
      </dsp:nvSpPr>
      <dsp:spPr>
        <a:xfrm>
          <a:off x="6280720" y="0"/>
          <a:ext cx="1946895" cy="3529013"/>
        </a:xfrm>
        <a:prstGeom prst="roundRect">
          <a:avLst>
            <a:gd name="adj" fmla="val 1000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Implementation agenda:</a:t>
          </a:r>
        </a:p>
        <a:p>
          <a:pPr lvl="0" algn="ctr" defTabSz="400050">
            <a:lnSpc>
              <a:spcPct val="90000"/>
            </a:lnSpc>
            <a:spcBef>
              <a:spcPct val="0"/>
            </a:spcBef>
            <a:spcAft>
              <a:spcPct val="35000"/>
            </a:spcAft>
          </a:pPr>
          <a:r>
            <a:rPr lang="en-US" sz="900" b="1" kern="1200" dirty="0" smtClean="0"/>
            <a:t>Follow-up to previously taken decisions – </a:t>
          </a:r>
          <a:r>
            <a:rPr lang="en-US" sz="900" kern="1200" dirty="0" smtClean="0"/>
            <a:t>also relevant to the development and implementation of the 2015 Agreement</a:t>
          </a:r>
          <a:endParaRPr lang="en-GB" sz="900" kern="1200" dirty="0"/>
        </a:p>
      </dsp:txBody>
      <dsp:txXfrm>
        <a:off x="6280720" y="0"/>
        <a:ext cx="1946895" cy="1058703"/>
      </dsp:txXfrm>
    </dsp:sp>
    <dsp:sp modelId="{4733C67B-0FD6-4E80-BF1F-66AE00213CAE}">
      <dsp:nvSpPr>
        <dsp:cNvPr id="0" name=""/>
        <dsp:cNvSpPr/>
      </dsp:nvSpPr>
      <dsp:spPr>
        <a:xfrm>
          <a:off x="6475410" y="1059005"/>
          <a:ext cx="1557516" cy="693309"/>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US" sz="800" b="1" kern="1200" dirty="0" smtClean="0"/>
            <a:t>Steady progress </a:t>
          </a:r>
          <a:r>
            <a:rPr lang="en-US" sz="800" kern="1200" dirty="0" smtClean="0"/>
            <a:t>on technology, agriculture…</a:t>
          </a:r>
          <a:endParaRPr lang="en-GB" sz="800" kern="1200" dirty="0"/>
        </a:p>
      </dsp:txBody>
      <dsp:txXfrm>
        <a:off x="6495716" y="1079311"/>
        <a:ext cx="1516904" cy="652697"/>
      </dsp:txXfrm>
    </dsp:sp>
    <dsp:sp modelId="{BF3C429A-7BED-4EFE-B88D-851FCA29593F}">
      <dsp:nvSpPr>
        <dsp:cNvPr id="0" name=""/>
        <dsp:cNvSpPr/>
      </dsp:nvSpPr>
      <dsp:spPr>
        <a:xfrm>
          <a:off x="6475410" y="1858978"/>
          <a:ext cx="1557516" cy="693309"/>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US" sz="800" b="1" kern="1200" dirty="0" smtClean="0"/>
            <a:t>Little progress </a:t>
          </a:r>
          <a:r>
            <a:rPr lang="en-US" sz="800" kern="1200" dirty="0" smtClean="0"/>
            <a:t>on: reform of Clean Development Mechanism, Executive Committee of Loss and Damage Mechanism</a:t>
          </a:r>
          <a:endParaRPr lang="en-GB" sz="800" kern="1200" dirty="0"/>
        </a:p>
      </dsp:txBody>
      <dsp:txXfrm>
        <a:off x="6495716" y="1879284"/>
        <a:ext cx="1516904" cy="652697"/>
      </dsp:txXfrm>
    </dsp:sp>
    <dsp:sp modelId="{8E593BD9-90CE-4DFB-907A-5D60DCA660EC}">
      <dsp:nvSpPr>
        <dsp:cNvPr id="0" name=""/>
        <dsp:cNvSpPr/>
      </dsp:nvSpPr>
      <dsp:spPr>
        <a:xfrm>
          <a:off x="6475410" y="2658951"/>
          <a:ext cx="1557516" cy="693309"/>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en-US" sz="800" kern="1200" dirty="0" smtClean="0"/>
            <a:t>Concern as </a:t>
          </a:r>
          <a:r>
            <a:rPr lang="en-US" sz="800" b="1" kern="1200" dirty="0" smtClean="0"/>
            <a:t>Kyoto Protocol accounting rules </a:t>
          </a:r>
          <a:r>
            <a:rPr lang="en-US" sz="800" kern="1200" dirty="0" smtClean="0"/>
            <a:t>for second commitment period not </a:t>
          </a:r>
          <a:r>
            <a:rPr lang="en-US" sz="800" kern="1200" dirty="0" err="1" smtClean="0"/>
            <a:t>finalised</a:t>
          </a:r>
          <a:endParaRPr lang="en-GB" sz="800" kern="1200" dirty="0"/>
        </a:p>
      </dsp:txBody>
      <dsp:txXfrm>
        <a:off x="6495716" y="2679257"/>
        <a:ext cx="1516904" cy="65269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2" y="0"/>
            <a:ext cx="4310010" cy="340513"/>
          </a:xfrm>
          <a:prstGeom prst="rect">
            <a:avLst/>
          </a:prstGeom>
          <a:noFill/>
          <a:ln>
            <a:noFill/>
          </a:ln>
          <a:effectLst/>
          <a:extLst/>
        </p:spPr>
        <p:txBody>
          <a:bodyPr vert="horz" wrap="square" lIns="90333" tIns="45167" rIns="90333" bIns="45167" numCol="1" anchor="t" anchorCtr="0" compatLnSpc="1">
            <a:prstTxWarp prst="textNoShape">
              <a:avLst/>
            </a:prstTxWarp>
          </a:bodyPr>
          <a:lstStyle>
            <a:lvl1pPr>
              <a:defRPr sz="1200" b="0">
                <a:solidFill>
                  <a:schemeClr val="tx1"/>
                </a:solidFill>
                <a:latin typeface="Arial" charset="0"/>
                <a:ea typeface="ＭＳ Ｐゴシック" pitchFamily="-1" charset="-128"/>
                <a:cs typeface="+mn-cs"/>
              </a:defRPr>
            </a:lvl1pPr>
          </a:lstStyle>
          <a:p>
            <a:pPr>
              <a:defRPr/>
            </a:pPr>
            <a:endParaRPr lang="en-US" altLang="en-US"/>
          </a:p>
        </p:txBody>
      </p:sp>
      <p:sp>
        <p:nvSpPr>
          <p:cNvPr id="37891" name="Rectangle 3"/>
          <p:cNvSpPr>
            <a:spLocks noGrp="1" noChangeArrowheads="1"/>
          </p:cNvSpPr>
          <p:nvPr>
            <p:ph type="dt" sz="quarter" idx="1"/>
          </p:nvPr>
        </p:nvSpPr>
        <p:spPr bwMode="auto">
          <a:xfrm>
            <a:off x="5631839" y="0"/>
            <a:ext cx="4310010" cy="340513"/>
          </a:xfrm>
          <a:prstGeom prst="rect">
            <a:avLst/>
          </a:prstGeom>
          <a:noFill/>
          <a:ln>
            <a:noFill/>
          </a:ln>
          <a:effectLst/>
          <a:extLst/>
        </p:spPr>
        <p:txBody>
          <a:bodyPr vert="horz" wrap="square" lIns="90333" tIns="45167" rIns="90333" bIns="45167" numCol="1" anchor="t" anchorCtr="0" compatLnSpc="1">
            <a:prstTxWarp prst="textNoShape">
              <a:avLst/>
            </a:prstTxWarp>
          </a:bodyPr>
          <a:lstStyle>
            <a:lvl1pPr algn="r">
              <a:defRPr sz="1200" b="0">
                <a:solidFill>
                  <a:schemeClr val="tx1"/>
                </a:solidFill>
                <a:latin typeface="Arial" charset="0"/>
                <a:ea typeface="ＭＳ Ｐゴシック" pitchFamily="-1" charset="-128"/>
                <a:cs typeface="+mn-cs"/>
              </a:defRPr>
            </a:lvl1pPr>
          </a:lstStyle>
          <a:p>
            <a:pPr>
              <a:defRPr/>
            </a:pPr>
            <a:endParaRPr lang="en-US" altLang="en-US"/>
          </a:p>
        </p:txBody>
      </p:sp>
      <p:sp>
        <p:nvSpPr>
          <p:cNvPr id="37892" name="Rectangle 4"/>
          <p:cNvSpPr>
            <a:spLocks noGrp="1" noChangeArrowheads="1"/>
          </p:cNvSpPr>
          <p:nvPr>
            <p:ph type="ftr" sz="quarter" idx="2"/>
          </p:nvPr>
        </p:nvSpPr>
        <p:spPr bwMode="auto">
          <a:xfrm>
            <a:off x="2" y="6463938"/>
            <a:ext cx="4310010" cy="340513"/>
          </a:xfrm>
          <a:prstGeom prst="rect">
            <a:avLst/>
          </a:prstGeom>
          <a:noFill/>
          <a:ln>
            <a:noFill/>
          </a:ln>
          <a:effectLst/>
          <a:extLst/>
        </p:spPr>
        <p:txBody>
          <a:bodyPr vert="horz" wrap="square" lIns="90333" tIns="45167" rIns="90333" bIns="45167" numCol="1" anchor="b" anchorCtr="0" compatLnSpc="1">
            <a:prstTxWarp prst="textNoShape">
              <a:avLst/>
            </a:prstTxWarp>
          </a:bodyPr>
          <a:lstStyle>
            <a:lvl1pPr>
              <a:defRPr sz="1200" b="0">
                <a:solidFill>
                  <a:schemeClr val="tx1"/>
                </a:solidFill>
                <a:latin typeface="Arial" charset="0"/>
                <a:ea typeface="ＭＳ Ｐゴシック" pitchFamily="-1" charset="-128"/>
                <a:cs typeface="+mn-cs"/>
              </a:defRPr>
            </a:lvl1pPr>
          </a:lstStyle>
          <a:p>
            <a:pPr>
              <a:defRPr/>
            </a:pPr>
            <a:endParaRPr lang="en-US" altLang="en-US"/>
          </a:p>
        </p:txBody>
      </p:sp>
      <p:sp>
        <p:nvSpPr>
          <p:cNvPr id="37893" name="Rectangle 5"/>
          <p:cNvSpPr>
            <a:spLocks noGrp="1" noChangeArrowheads="1"/>
          </p:cNvSpPr>
          <p:nvPr>
            <p:ph type="sldNum" sz="quarter" idx="3"/>
          </p:nvPr>
        </p:nvSpPr>
        <p:spPr bwMode="auto">
          <a:xfrm>
            <a:off x="5631839" y="6463938"/>
            <a:ext cx="4310010" cy="340513"/>
          </a:xfrm>
          <a:prstGeom prst="rect">
            <a:avLst/>
          </a:prstGeom>
          <a:noFill/>
          <a:ln>
            <a:noFill/>
          </a:ln>
          <a:effectLst/>
          <a:extLst/>
        </p:spPr>
        <p:txBody>
          <a:bodyPr vert="horz" wrap="square" lIns="90333" tIns="45167" rIns="90333" bIns="45167" numCol="1" anchor="b" anchorCtr="0" compatLnSpc="1">
            <a:prstTxWarp prst="textNoShape">
              <a:avLst/>
            </a:prstTxWarp>
          </a:bodyPr>
          <a:lstStyle>
            <a:lvl1pPr algn="r">
              <a:defRPr sz="1200" b="0">
                <a:solidFill>
                  <a:schemeClr val="tx1"/>
                </a:solidFill>
                <a:latin typeface="Arial" pitchFamily="34" charset="0"/>
              </a:defRPr>
            </a:lvl1pPr>
          </a:lstStyle>
          <a:p>
            <a:fld id="{84B040F7-2E58-443B-9BDD-12AD88D0E232}" type="slidenum">
              <a:rPr lang="en-GB"/>
              <a:pPr/>
              <a:t>‹N°›</a:t>
            </a:fld>
            <a:endParaRPr lang="en-GB"/>
          </a:p>
        </p:txBody>
      </p:sp>
    </p:spTree>
    <p:extLst>
      <p:ext uri="{BB962C8B-B14F-4D97-AF65-F5344CB8AC3E}">
        <p14:creationId xmlns:p14="http://schemas.microsoft.com/office/powerpoint/2010/main" val="14539049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2" y="0"/>
            <a:ext cx="4310010" cy="340513"/>
          </a:xfrm>
          <a:prstGeom prst="rect">
            <a:avLst/>
          </a:prstGeom>
          <a:noFill/>
          <a:ln>
            <a:noFill/>
          </a:ln>
          <a:effectLst/>
          <a:extLst/>
        </p:spPr>
        <p:txBody>
          <a:bodyPr vert="horz" wrap="square" lIns="90333" tIns="45167" rIns="90333" bIns="45167" numCol="1" anchor="t" anchorCtr="0" compatLnSpc="1">
            <a:prstTxWarp prst="textNoShape">
              <a:avLst/>
            </a:prstTxWarp>
          </a:bodyPr>
          <a:lstStyle>
            <a:lvl1pPr>
              <a:defRPr sz="1200" b="0">
                <a:solidFill>
                  <a:schemeClr val="tx1"/>
                </a:solidFill>
                <a:latin typeface="Arial" charset="0"/>
                <a:ea typeface="ＭＳ Ｐゴシック" pitchFamily="-1" charset="-128"/>
                <a:cs typeface="+mn-cs"/>
              </a:defRPr>
            </a:lvl1pPr>
          </a:lstStyle>
          <a:p>
            <a:pPr>
              <a:defRPr/>
            </a:pPr>
            <a:endParaRPr lang="en-US" altLang="en-US"/>
          </a:p>
        </p:txBody>
      </p:sp>
      <p:sp>
        <p:nvSpPr>
          <p:cNvPr id="36867" name="Rectangle 3"/>
          <p:cNvSpPr>
            <a:spLocks noGrp="1" noChangeArrowheads="1"/>
          </p:cNvSpPr>
          <p:nvPr>
            <p:ph type="dt" idx="1"/>
          </p:nvPr>
        </p:nvSpPr>
        <p:spPr bwMode="auto">
          <a:xfrm>
            <a:off x="5631839" y="0"/>
            <a:ext cx="4310010" cy="340513"/>
          </a:xfrm>
          <a:prstGeom prst="rect">
            <a:avLst/>
          </a:prstGeom>
          <a:noFill/>
          <a:ln>
            <a:noFill/>
          </a:ln>
          <a:effectLst/>
          <a:extLst/>
        </p:spPr>
        <p:txBody>
          <a:bodyPr vert="horz" wrap="square" lIns="90333" tIns="45167" rIns="90333" bIns="45167" numCol="1" anchor="t" anchorCtr="0" compatLnSpc="1">
            <a:prstTxWarp prst="textNoShape">
              <a:avLst/>
            </a:prstTxWarp>
          </a:bodyPr>
          <a:lstStyle>
            <a:lvl1pPr algn="r">
              <a:defRPr sz="1200" b="0">
                <a:solidFill>
                  <a:schemeClr val="tx1"/>
                </a:solidFill>
                <a:latin typeface="Arial" charset="0"/>
                <a:ea typeface="ＭＳ Ｐゴシック" pitchFamily="-1" charset="-128"/>
                <a:cs typeface="+mn-cs"/>
              </a:defRPr>
            </a:lvl1pPr>
          </a:lstStyle>
          <a:p>
            <a:pPr>
              <a:defRPr/>
            </a:pPr>
            <a:endParaRPr lang="en-US" altLang="en-US"/>
          </a:p>
        </p:txBody>
      </p:sp>
      <p:sp>
        <p:nvSpPr>
          <p:cNvPr id="14340" name="Rectangle 4"/>
          <p:cNvSpPr>
            <a:spLocks noGrp="1" noRot="1" noChangeAspect="1" noChangeArrowheads="1" noTextEdit="1"/>
          </p:cNvSpPr>
          <p:nvPr>
            <p:ph type="sldImg" idx="2"/>
          </p:nvPr>
        </p:nvSpPr>
        <p:spPr bwMode="auto">
          <a:xfrm>
            <a:off x="3268663" y="509588"/>
            <a:ext cx="3406775" cy="25542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93060" y="3231969"/>
            <a:ext cx="7957982" cy="3063456"/>
          </a:xfrm>
          <a:prstGeom prst="rect">
            <a:avLst/>
          </a:prstGeom>
          <a:noFill/>
          <a:ln>
            <a:noFill/>
          </a:ln>
          <a:effectLst/>
          <a:extLst/>
        </p:spPr>
        <p:txBody>
          <a:bodyPr vert="horz" wrap="square" lIns="90333" tIns="45167" rIns="90333" bIns="4516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2" y="6463938"/>
            <a:ext cx="4310010" cy="340513"/>
          </a:xfrm>
          <a:prstGeom prst="rect">
            <a:avLst/>
          </a:prstGeom>
          <a:noFill/>
          <a:ln>
            <a:noFill/>
          </a:ln>
          <a:effectLst/>
          <a:extLst/>
        </p:spPr>
        <p:txBody>
          <a:bodyPr vert="horz" wrap="square" lIns="90333" tIns="45167" rIns="90333" bIns="45167" numCol="1" anchor="b" anchorCtr="0" compatLnSpc="1">
            <a:prstTxWarp prst="textNoShape">
              <a:avLst/>
            </a:prstTxWarp>
          </a:bodyPr>
          <a:lstStyle>
            <a:lvl1pPr>
              <a:defRPr sz="1200" b="0">
                <a:solidFill>
                  <a:schemeClr val="tx1"/>
                </a:solidFill>
                <a:latin typeface="Arial" charset="0"/>
                <a:ea typeface="ＭＳ Ｐゴシック" pitchFamily="-1" charset="-128"/>
                <a:cs typeface="+mn-cs"/>
              </a:defRPr>
            </a:lvl1pPr>
          </a:lstStyle>
          <a:p>
            <a:pPr>
              <a:defRPr/>
            </a:pPr>
            <a:endParaRPr lang="en-US" altLang="en-US"/>
          </a:p>
        </p:txBody>
      </p:sp>
      <p:sp>
        <p:nvSpPr>
          <p:cNvPr id="36871" name="Rectangle 7"/>
          <p:cNvSpPr>
            <a:spLocks noGrp="1" noChangeArrowheads="1"/>
          </p:cNvSpPr>
          <p:nvPr>
            <p:ph type="sldNum" sz="quarter" idx="5"/>
          </p:nvPr>
        </p:nvSpPr>
        <p:spPr bwMode="auto">
          <a:xfrm>
            <a:off x="5631839" y="6463938"/>
            <a:ext cx="4310010" cy="340513"/>
          </a:xfrm>
          <a:prstGeom prst="rect">
            <a:avLst/>
          </a:prstGeom>
          <a:noFill/>
          <a:ln>
            <a:noFill/>
          </a:ln>
          <a:effectLst/>
          <a:extLst/>
        </p:spPr>
        <p:txBody>
          <a:bodyPr vert="horz" wrap="square" lIns="90333" tIns="45167" rIns="90333" bIns="45167" numCol="1" anchor="b" anchorCtr="0" compatLnSpc="1">
            <a:prstTxWarp prst="textNoShape">
              <a:avLst/>
            </a:prstTxWarp>
          </a:bodyPr>
          <a:lstStyle>
            <a:lvl1pPr algn="r">
              <a:defRPr sz="1200" b="0">
                <a:solidFill>
                  <a:schemeClr val="tx1"/>
                </a:solidFill>
                <a:latin typeface="Arial" pitchFamily="34" charset="0"/>
              </a:defRPr>
            </a:lvl1pPr>
          </a:lstStyle>
          <a:p>
            <a:fld id="{7FFCD85E-2713-4FC0-BAC6-3B0F51E02468}" type="slidenum">
              <a:rPr lang="en-GB"/>
              <a:pPr/>
              <a:t>‹N°›</a:t>
            </a:fld>
            <a:endParaRPr lang="en-GB"/>
          </a:p>
        </p:txBody>
      </p:sp>
    </p:spTree>
    <p:extLst>
      <p:ext uri="{BB962C8B-B14F-4D97-AF65-F5344CB8AC3E}">
        <p14:creationId xmlns:p14="http://schemas.microsoft.com/office/powerpoint/2010/main" val="269444287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pitchFamily="-102"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FCD85E-2713-4FC0-BAC6-3B0F51E02468}" type="slidenum">
              <a:rPr lang="en-GB" smtClean="0"/>
              <a:pPr/>
              <a:t>2</a:t>
            </a:fld>
            <a:endParaRPr lang="en-GB"/>
          </a:p>
        </p:txBody>
      </p:sp>
    </p:spTree>
    <p:extLst>
      <p:ext uri="{BB962C8B-B14F-4D97-AF65-F5344CB8AC3E}">
        <p14:creationId xmlns:p14="http://schemas.microsoft.com/office/powerpoint/2010/main" val="667658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FCD85E-2713-4FC0-BAC6-3B0F51E02468}" type="slidenum">
              <a:rPr lang="en-GB" smtClean="0"/>
              <a:pPr/>
              <a:t>10</a:t>
            </a:fld>
            <a:endParaRPr lang="en-GB"/>
          </a:p>
        </p:txBody>
      </p:sp>
    </p:spTree>
    <p:extLst>
      <p:ext uri="{BB962C8B-B14F-4D97-AF65-F5344CB8AC3E}">
        <p14:creationId xmlns:p14="http://schemas.microsoft.com/office/powerpoint/2010/main" val="221558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FFCD85E-2713-4FC0-BAC6-3B0F51E02468}" type="slidenum">
              <a:rPr lang="en-GB" smtClean="0"/>
              <a:pPr/>
              <a:t>11</a:t>
            </a:fld>
            <a:endParaRPr lang="en-GB"/>
          </a:p>
        </p:txBody>
      </p:sp>
    </p:spTree>
    <p:extLst>
      <p:ext uri="{BB962C8B-B14F-4D97-AF65-F5344CB8AC3E}">
        <p14:creationId xmlns:p14="http://schemas.microsoft.com/office/powerpoint/2010/main" val="1949729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FCD85E-2713-4FC0-BAC6-3B0F51E02468}" type="slidenum">
              <a:rPr lang="en-GB" smtClean="0"/>
              <a:pPr/>
              <a:t>20</a:t>
            </a:fld>
            <a:endParaRPr lang="en-GB"/>
          </a:p>
        </p:txBody>
      </p:sp>
    </p:spTree>
    <p:extLst>
      <p:ext uri="{BB962C8B-B14F-4D97-AF65-F5344CB8AC3E}">
        <p14:creationId xmlns:p14="http://schemas.microsoft.com/office/powerpoint/2010/main" val="42213091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3175" y="981075"/>
            <a:ext cx="9180513" cy="5876925"/>
          </a:xfrm>
          <a:prstGeom prst="rect">
            <a:avLst/>
          </a:prstGeom>
          <a:solidFill>
            <a:srgbClr val="0F5494"/>
          </a:solidFill>
          <a:ln w="25400">
            <a:solidFill>
              <a:srgbClr val="0F5494"/>
            </a:solidFill>
            <a:miter lim="800000"/>
            <a:headEnd/>
            <a:tailEnd/>
          </a:ln>
          <a:effectLst>
            <a:outerShdw blurRad="63500" dist="23000" dir="5400000" rotWithShape="0">
              <a:srgbClr val="000000">
                <a:alpha val="34998"/>
              </a:srgbClr>
            </a:outerShdw>
          </a:effectLst>
        </p:spPr>
        <p:txBody>
          <a:bodyPr anchor="ctr"/>
          <a:lstStyle/>
          <a:p>
            <a:pPr algn="ctr" defTabSz="457200">
              <a:defRPr/>
            </a:pPr>
            <a:endParaRPr lang="en-US" altLang="en-US" sz="1800" b="0">
              <a:solidFill>
                <a:srgbClr val="FFFFFF"/>
              </a:solidFill>
              <a:latin typeface="Verdana" pitchFamily="-1" charset="0"/>
              <a:ea typeface="ＭＳ Ｐゴシック" pitchFamily="-1" charset="-128"/>
            </a:endParaRPr>
          </a:p>
        </p:txBody>
      </p:sp>
      <p:pic>
        <p:nvPicPr>
          <p:cNvPr id="5" name="Picture 6" descr="LOGO CE-EN-quadri.eps"/>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84968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32"/>
          <p:cNvGrpSpPr>
            <a:grpSpLocks/>
          </p:cNvGrpSpPr>
          <p:nvPr/>
        </p:nvGrpSpPr>
        <p:grpSpPr bwMode="auto">
          <a:xfrm>
            <a:off x="0" y="981075"/>
            <a:ext cx="9180513" cy="5876925"/>
            <a:chOff x="0" y="618"/>
            <a:chExt cx="5783" cy="3702"/>
          </a:xfrm>
        </p:grpSpPr>
        <p:sp>
          <p:nvSpPr>
            <p:cNvPr id="7" name="Rectangle 3"/>
            <p:cNvSpPr>
              <a:spLocks noChangeArrowheads="1"/>
            </p:cNvSpPr>
            <p:nvPr/>
          </p:nvSpPr>
          <p:spPr bwMode="auto">
            <a:xfrm>
              <a:off x="0" y="618"/>
              <a:ext cx="5783" cy="3702"/>
            </a:xfrm>
            <a:prstGeom prst="rect">
              <a:avLst/>
            </a:prstGeom>
            <a:solidFill>
              <a:srgbClr val="0F5494"/>
            </a:solidFill>
            <a:ln w="25400">
              <a:solidFill>
                <a:srgbClr val="0F5494"/>
              </a:solidFill>
              <a:miter lim="800000"/>
              <a:headEnd/>
              <a:tailEnd/>
            </a:ln>
            <a:effectLst>
              <a:outerShdw blurRad="63500" dist="23000" dir="5400000" rotWithShape="0">
                <a:srgbClr val="000000">
                  <a:alpha val="34998"/>
                </a:srgbClr>
              </a:outerShdw>
            </a:effectLst>
          </p:spPr>
          <p:txBody>
            <a:bodyPr anchor="ctr"/>
            <a:lstStyle/>
            <a:p>
              <a:pPr algn="ctr" defTabSz="457200">
                <a:defRPr/>
              </a:pPr>
              <a:endParaRPr lang="en-US" altLang="en-US" sz="1800" b="0">
                <a:solidFill>
                  <a:srgbClr val="FFFFFF"/>
                </a:solidFill>
                <a:latin typeface="Verdana" pitchFamily="-1" charset="0"/>
                <a:ea typeface="ＭＳ Ｐゴシック" pitchFamily="-1" charset="-128"/>
              </a:endParaRPr>
            </a:p>
          </p:txBody>
        </p:sp>
        <p:sp>
          <p:nvSpPr>
            <p:cNvPr id="8" name="Rectangle 7"/>
            <p:cNvSpPr>
              <a:spLocks noChangeArrowheads="1"/>
            </p:cNvSpPr>
            <p:nvPr userDrawn="1"/>
          </p:nvSpPr>
          <p:spPr bwMode="auto">
            <a:xfrm>
              <a:off x="2615" y="4076"/>
              <a:ext cx="376" cy="244"/>
            </a:xfrm>
            <a:prstGeom prst="rect">
              <a:avLst/>
            </a:prstGeom>
            <a:solidFill>
              <a:srgbClr val="31942E"/>
            </a:solidFill>
            <a:ln w="9525">
              <a:solidFill>
                <a:srgbClr val="31942E"/>
              </a:solidFill>
              <a:miter lim="800000"/>
              <a:headEnd/>
              <a:tailEnd/>
            </a:ln>
            <a:effectLst>
              <a:outerShdw blurRad="63500" dist="23000" dir="5400000" rotWithShape="0">
                <a:srgbClr val="000000">
                  <a:alpha val="34998"/>
                </a:srgbClr>
              </a:outerShdw>
            </a:effectLst>
          </p:spPr>
          <p:txBody>
            <a:bodyPr anchor="ctr"/>
            <a:lstStyle/>
            <a:p>
              <a:pPr defTabSz="457200">
                <a:defRPr/>
              </a:pPr>
              <a:endParaRPr lang="en-US" altLang="en-US" sz="800" i="1">
                <a:solidFill>
                  <a:srgbClr val="FFFFFF"/>
                </a:solidFill>
                <a:latin typeface="Verdana" pitchFamily="-1" charset="0"/>
                <a:ea typeface="ＭＳ Ｐゴシック" pitchFamily="-1" charset="-128"/>
              </a:endParaRPr>
            </a:p>
          </p:txBody>
        </p:sp>
        <p:sp>
          <p:nvSpPr>
            <p:cNvPr id="9" name="Rectangle 28"/>
            <p:cNvSpPr>
              <a:spLocks noChangeArrowheads="1"/>
            </p:cNvSpPr>
            <p:nvPr userDrawn="1"/>
          </p:nvSpPr>
          <p:spPr bwMode="auto">
            <a:xfrm>
              <a:off x="2577" y="4080"/>
              <a:ext cx="515" cy="212"/>
            </a:xfrm>
            <a:prstGeom prst="rect">
              <a:avLst/>
            </a:prstGeom>
            <a:noFill/>
            <a:ln w="9525">
              <a:noFill/>
              <a:miter lim="800000"/>
              <a:headEnd/>
              <a:tailEnd/>
            </a:ln>
          </p:spPr>
          <p:txBody>
            <a:bodyPr>
              <a:spAutoFit/>
            </a:bodyPr>
            <a:lstStyle/>
            <a:p>
              <a:pPr marL="3175">
                <a:defRPr/>
              </a:pPr>
              <a:r>
                <a:rPr lang="en-GB" sz="800" i="1">
                  <a:solidFill>
                    <a:srgbClr val="FFFFFF"/>
                  </a:solidFill>
                  <a:latin typeface="Verdana" pitchFamily="-107" charset="0"/>
                  <a:ea typeface="ＭＳ Ｐゴシック" pitchFamily="-107" charset="-128"/>
                  <a:cs typeface="ＭＳ Ｐゴシック" pitchFamily="-107" charset="-128"/>
                </a:rPr>
                <a:t>Climate Action</a:t>
              </a:r>
            </a:p>
          </p:txBody>
        </p:sp>
      </p:grpSp>
      <p:pic>
        <p:nvPicPr>
          <p:cNvPr id="10" name="Picture 6" descr="LOGO CE-EN-quadri.eps"/>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852863"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Line 33"/>
          <p:cNvSpPr>
            <a:spLocks noChangeShapeType="1"/>
          </p:cNvSpPr>
          <p:nvPr/>
        </p:nvSpPr>
        <p:spPr bwMode="auto">
          <a:xfrm flipV="1">
            <a:off x="4146550" y="1228725"/>
            <a:ext cx="622300" cy="0"/>
          </a:xfrm>
          <a:prstGeom prst="line">
            <a:avLst/>
          </a:prstGeom>
          <a:noFill/>
          <a:ln w="38100">
            <a:solidFill>
              <a:srgbClr val="31942E"/>
            </a:solidFill>
            <a:round/>
            <a:headEnd/>
            <a:tailEnd/>
          </a:ln>
        </p:spPr>
        <p:txBody>
          <a:bodyPr anchor="ctr"/>
          <a:lstStyle/>
          <a:p>
            <a:pPr>
              <a:defRPr/>
            </a:pPr>
            <a:endParaRPr lang="de-DE">
              <a:latin typeface="Verdana" pitchFamily="-107" charset="0"/>
              <a:ea typeface="ＭＳ Ｐゴシック" pitchFamily="-107" charset="-128"/>
              <a:cs typeface="ＭＳ Ｐゴシック" pitchFamily="-107" charset="-128"/>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12" name="Rectangle 6"/>
          <p:cNvSpPr>
            <a:spLocks noGrp="1" noChangeArrowheads="1"/>
          </p:cNvSpPr>
          <p:nvPr>
            <p:ph type="dt" sz="half" idx="10"/>
          </p:nvPr>
        </p:nvSpPr>
        <p:spPr/>
        <p:txBody>
          <a:bodyPr/>
          <a:lstStyle>
            <a:lvl1pPr>
              <a:defRPr sz="1200" b="1">
                <a:solidFill>
                  <a:schemeClr val="bg1"/>
                </a:solidFill>
                <a:latin typeface="Verdana" pitchFamily="-1" charset="0"/>
              </a:defRPr>
            </a:lvl1pPr>
          </a:lstStyle>
          <a:p>
            <a:pPr>
              <a:defRPr/>
            </a:pPr>
            <a:endParaRPr lang="en-US" altLang="en-US"/>
          </a:p>
        </p:txBody>
      </p:sp>
      <p:sp>
        <p:nvSpPr>
          <p:cNvPr id="13" name="Rectangle 8"/>
          <p:cNvSpPr>
            <a:spLocks noGrp="1" noChangeArrowheads="1"/>
          </p:cNvSpPr>
          <p:nvPr>
            <p:ph type="sldNum" sz="quarter" idx="11"/>
          </p:nvPr>
        </p:nvSpPr>
        <p:spPr/>
        <p:txBody>
          <a:bodyPr/>
          <a:lstStyle>
            <a:lvl1pPr>
              <a:defRPr>
                <a:solidFill>
                  <a:schemeClr val="bg1"/>
                </a:solidFill>
                <a:latin typeface="Verdana" pitchFamily="34" charset="0"/>
              </a:defRPr>
            </a:lvl1pPr>
          </a:lstStyle>
          <a:p>
            <a:fld id="{FAFE8177-02FF-4A19-A3F2-A1904A9BD08C}" type="slidenum">
              <a:rPr lang="en-GB"/>
              <a:pPr/>
              <a:t>‹N°›</a:t>
            </a:fld>
            <a:endParaRPr lang="en-GB"/>
          </a:p>
        </p:txBody>
      </p:sp>
    </p:spTree>
    <p:extLst>
      <p:ext uri="{BB962C8B-B14F-4D97-AF65-F5344CB8AC3E}">
        <p14:creationId xmlns:p14="http://schemas.microsoft.com/office/powerpoint/2010/main" val="34326384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fld id="{DDFC894D-23E5-46AF-B524-1065B91D0848}" type="slidenum">
              <a:rPr lang="en-GB"/>
              <a:pPr/>
              <a:t>‹N°›</a:t>
            </a:fld>
            <a:endParaRPr lang="en-GB"/>
          </a:p>
        </p:txBody>
      </p:sp>
    </p:spTree>
    <p:extLst>
      <p:ext uri="{BB962C8B-B14F-4D97-AF65-F5344CB8AC3E}">
        <p14:creationId xmlns:p14="http://schemas.microsoft.com/office/powerpoint/2010/main" val="2917645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fld id="{DE876CAE-80A1-41CD-AEF8-4E9B5448DB1B}" type="slidenum">
              <a:rPr lang="en-GB"/>
              <a:pPr/>
              <a:t>‹N°›</a:t>
            </a:fld>
            <a:endParaRPr lang="en-GB"/>
          </a:p>
        </p:txBody>
      </p:sp>
    </p:spTree>
    <p:extLst>
      <p:ext uri="{BB962C8B-B14F-4D97-AF65-F5344CB8AC3E}">
        <p14:creationId xmlns:p14="http://schemas.microsoft.com/office/powerpoint/2010/main" val="21774848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fld id="{8F698D96-A790-405A-9388-53C26A541AF2}" type="slidenum">
              <a:rPr lang="en-GB"/>
              <a:pPr/>
              <a:t>‹N°›</a:t>
            </a:fld>
            <a:endParaRPr lang="en-GB"/>
          </a:p>
        </p:txBody>
      </p:sp>
    </p:spTree>
    <p:extLst>
      <p:ext uri="{BB962C8B-B14F-4D97-AF65-F5344CB8AC3E}">
        <p14:creationId xmlns:p14="http://schemas.microsoft.com/office/powerpoint/2010/main" val="635067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fld id="{61F06700-69A9-4E6B-8014-BD6C943A1870}" type="slidenum">
              <a:rPr lang="en-GB"/>
              <a:pPr/>
              <a:t>‹N°›</a:t>
            </a:fld>
            <a:endParaRPr lang="en-GB"/>
          </a:p>
        </p:txBody>
      </p:sp>
    </p:spTree>
    <p:extLst>
      <p:ext uri="{BB962C8B-B14F-4D97-AF65-F5344CB8AC3E}">
        <p14:creationId xmlns:p14="http://schemas.microsoft.com/office/powerpoint/2010/main" val="29815653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fld id="{B2A7C24B-5903-4C05-BECD-9E26764B3ABD}" type="slidenum">
              <a:rPr lang="en-GB"/>
              <a:pPr/>
              <a:t>‹N°›</a:t>
            </a:fld>
            <a:endParaRPr lang="en-GB"/>
          </a:p>
        </p:txBody>
      </p:sp>
    </p:spTree>
    <p:extLst>
      <p:ext uri="{BB962C8B-B14F-4D97-AF65-F5344CB8AC3E}">
        <p14:creationId xmlns:p14="http://schemas.microsoft.com/office/powerpoint/2010/main" val="20319920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fld id="{C2EA61A0-46AA-42DA-B461-C5E686210363}" type="slidenum">
              <a:rPr lang="en-GB"/>
              <a:pPr/>
              <a:t>‹N°›</a:t>
            </a:fld>
            <a:endParaRPr lang="en-GB"/>
          </a:p>
        </p:txBody>
      </p:sp>
    </p:spTree>
    <p:extLst>
      <p:ext uri="{BB962C8B-B14F-4D97-AF65-F5344CB8AC3E}">
        <p14:creationId xmlns:p14="http://schemas.microsoft.com/office/powerpoint/2010/main" val="6913494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fld id="{290E7F6E-9F2F-4ED5-B222-D175881E0A12}" type="slidenum">
              <a:rPr lang="en-GB"/>
              <a:pPr/>
              <a:t>‹N°›</a:t>
            </a:fld>
            <a:endParaRPr lang="en-GB"/>
          </a:p>
        </p:txBody>
      </p:sp>
    </p:spTree>
    <p:extLst>
      <p:ext uri="{BB962C8B-B14F-4D97-AF65-F5344CB8AC3E}">
        <p14:creationId xmlns:p14="http://schemas.microsoft.com/office/powerpoint/2010/main" val="13015196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fld id="{35100C60-3859-4BAF-A4DF-0CF38EC82F4A}" type="slidenum">
              <a:rPr lang="en-GB"/>
              <a:pPr/>
              <a:t>‹N°›</a:t>
            </a:fld>
            <a:endParaRPr lang="en-GB"/>
          </a:p>
        </p:txBody>
      </p:sp>
    </p:spTree>
    <p:extLst>
      <p:ext uri="{BB962C8B-B14F-4D97-AF65-F5344CB8AC3E}">
        <p14:creationId xmlns:p14="http://schemas.microsoft.com/office/powerpoint/2010/main" val="31315451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fld id="{063D16B0-647D-4ED6-AFA0-7D9049C48410}" type="slidenum">
              <a:rPr lang="en-GB"/>
              <a:pPr/>
              <a:t>‹N°›</a:t>
            </a:fld>
            <a:endParaRPr lang="en-GB"/>
          </a:p>
        </p:txBody>
      </p:sp>
    </p:spTree>
    <p:extLst>
      <p:ext uri="{BB962C8B-B14F-4D97-AF65-F5344CB8AC3E}">
        <p14:creationId xmlns:p14="http://schemas.microsoft.com/office/powerpoint/2010/main" val="17246702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fld id="{FBF69BCB-8DCB-411C-81D2-6D961E5C53A2}" type="slidenum">
              <a:rPr lang="en-GB"/>
              <a:pPr/>
              <a:t>‹N°›</a:t>
            </a:fld>
            <a:endParaRPr lang="en-GB"/>
          </a:p>
        </p:txBody>
      </p:sp>
    </p:spTree>
    <p:extLst>
      <p:ext uri="{BB962C8B-B14F-4D97-AF65-F5344CB8AC3E}">
        <p14:creationId xmlns:p14="http://schemas.microsoft.com/office/powerpoint/2010/main" val="27298247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b="0">
                <a:solidFill>
                  <a:schemeClr val="tx1"/>
                </a:solidFill>
                <a:latin typeface="Arial" charset="0"/>
                <a:ea typeface="ＭＳ Ｐゴシック" pitchFamily="-1" charset="-128"/>
                <a:cs typeface="+mn-cs"/>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pitchFamily="34" charset="0"/>
              </a:defRPr>
            </a:lvl1pPr>
          </a:lstStyle>
          <a:p>
            <a:fld id="{75B052FF-04C7-461B-BD71-88488C95A3AD}" type="slidenum">
              <a:rPr lang="en-GB"/>
              <a:pPr/>
              <a:t>‹N°›</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b="0">
              <a:solidFill>
                <a:srgbClr val="FFFFFF"/>
              </a:solidFill>
              <a:ea typeface="ＭＳ Ｐゴシック" pitchFamily="-1" charset="-128"/>
            </a:endParaRPr>
          </a:p>
        </p:txBody>
      </p:sp>
      <p:pic>
        <p:nvPicPr>
          <p:cNvPr id="1031" name="Picture 17" descr="LOGO CE_Vertical_EN_NEG_quadri_HR"/>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384968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2" name="Group 27"/>
          <p:cNvGrpSpPr>
            <a:grpSpLocks/>
          </p:cNvGrpSpPr>
          <p:nvPr/>
        </p:nvGrpSpPr>
        <p:grpSpPr bwMode="auto">
          <a:xfrm>
            <a:off x="4090988" y="6470650"/>
            <a:ext cx="817562" cy="387350"/>
            <a:chOff x="2577" y="4076"/>
            <a:chExt cx="515" cy="244"/>
          </a:xfrm>
        </p:grpSpPr>
        <p:sp>
          <p:nvSpPr>
            <p:cNvPr id="1034" name="Rectangle 6"/>
            <p:cNvSpPr>
              <a:spLocks noChangeArrowheads="1"/>
            </p:cNvSpPr>
            <p:nvPr userDrawn="1"/>
          </p:nvSpPr>
          <p:spPr bwMode="auto">
            <a:xfrm>
              <a:off x="2615" y="4076"/>
              <a:ext cx="376" cy="244"/>
            </a:xfrm>
            <a:prstGeom prst="rect">
              <a:avLst/>
            </a:prstGeom>
            <a:solidFill>
              <a:srgbClr val="31942E"/>
            </a:solidFill>
            <a:ln w="9525">
              <a:solidFill>
                <a:srgbClr val="31942E"/>
              </a:solidFill>
              <a:miter lim="800000"/>
              <a:headEnd/>
              <a:tailEnd/>
            </a:ln>
            <a:effectLst>
              <a:outerShdw blurRad="63500" dist="23000" dir="5400000" rotWithShape="0">
                <a:srgbClr val="000000">
                  <a:alpha val="34998"/>
                </a:srgbClr>
              </a:outerShdw>
            </a:effectLst>
          </p:spPr>
          <p:txBody>
            <a:bodyPr anchor="ctr"/>
            <a:lstStyle/>
            <a:p>
              <a:pPr defTabSz="457200">
                <a:defRPr/>
              </a:pPr>
              <a:endParaRPr lang="en-US" altLang="en-US" sz="800" i="1">
                <a:solidFill>
                  <a:srgbClr val="FFFFFF"/>
                </a:solidFill>
                <a:latin typeface="Verdana" pitchFamily="-1" charset="0"/>
                <a:ea typeface="ＭＳ Ｐゴシック" pitchFamily="-1" charset="-128"/>
              </a:endParaRPr>
            </a:p>
          </p:txBody>
        </p:sp>
        <p:sp>
          <p:nvSpPr>
            <p:cNvPr id="1035" name="Rectangle 26"/>
            <p:cNvSpPr>
              <a:spLocks noChangeArrowheads="1"/>
            </p:cNvSpPr>
            <p:nvPr userDrawn="1"/>
          </p:nvSpPr>
          <p:spPr bwMode="auto">
            <a:xfrm>
              <a:off x="2577" y="4080"/>
              <a:ext cx="515" cy="212"/>
            </a:xfrm>
            <a:prstGeom prst="rect">
              <a:avLst/>
            </a:prstGeom>
            <a:noFill/>
            <a:ln w="9525">
              <a:noFill/>
              <a:miter lim="800000"/>
              <a:headEnd/>
              <a:tailEnd/>
            </a:ln>
          </p:spPr>
          <p:txBody>
            <a:bodyPr>
              <a:spAutoFit/>
            </a:bodyPr>
            <a:lstStyle/>
            <a:p>
              <a:pPr marL="3175">
                <a:defRPr/>
              </a:pPr>
              <a:r>
                <a:rPr lang="en-GB" sz="800" i="1" dirty="0">
                  <a:solidFill>
                    <a:srgbClr val="FFFFFF"/>
                  </a:solidFill>
                  <a:latin typeface="Verdana" pitchFamily="-107" charset="0"/>
                  <a:ea typeface="ＭＳ Ｐゴシック" pitchFamily="-107" charset="-128"/>
                  <a:cs typeface="ＭＳ Ｐゴシック" pitchFamily="-107" charset="-128"/>
                </a:rPr>
                <a:t>Climate Action</a:t>
              </a:r>
            </a:p>
          </p:txBody>
        </p:sp>
      </p:grpSp>
      <p:sp>
        <p:nvSpPr>
          <p:cNvPr id="1033" name="Line 28"/>
          <p:cNvSpPr>
            <a:spLocks noChangeShapeType="1"/>
          </p:cNvSpPr>
          <p:nvPr/>
        </p:nvSpPr>
        <p:spPr bwMode="auto">
          <a:xfrm flipV="1">
            <a:off x="4146550" y="1238250"/>
            <a:ext cx="622300" cy="0"/>
          </a:xfrm>
          <a:prstGeom prst="line">
            <a:avLst/>
          </a:prstGeom>
          <a:noFill/>
          <a:ln w="38100">
            <a:solidFill>
              <a:srgbClr val="31942E"/>
            </a:solidFill>
            <a:round/>
            <a:headEnd/>
            <a:tailEnd/>
          </a:ln>
        </p:spPr>
        <p:txBody>
          <a:bodyPr anchor="ctr"/>
          <a:lstStyle/>
          <a:p>
            <a:pPr>
              <a:defRPr/>
            </a:pPr>
            <a:endParaRPr lang="de-DE">
              <a:latin typeface="Verdana" pitchFamily="-107" charset="0"/>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149798315"/>
      </p:ext>
    </p:extLst>
  </p:cSld>
  <p:clrMap bg1="lt1" tx1="dk1" bg2="lt2" tx2="dk2" accent1="accent1" accent2="accent2" accent3="accent3" accent4="accent4" accent5="accent5" accent6="accent6" hlink="hlink" folHlink="folHlink"/>
  <p:sldLayoutIdLst>
    <p:sldLayoutId id="2147484007"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hf sldNum="0" hdr="0" ftr="0" dt="0"/>
  <p:txStyles>
    <p:titleStyle>
      <a:lvl1pPr marL="358775" indent="-358775" algn="l" rtl="0" eaLnBrk="0" fontAlgn="base" hangingPunct="0">
        <a:spcBef>
          <a:spcPct val="0"/>
        </a:spcBef>
        <a:spcAft>
          <a:spcPct val="0"/>
        </a:spcAft>
        <a:defRPr sz="3000" b="1">
          <a:solidFill>
            <a:srgbClr val="0F5494"/>
          </a:solidFill>
          <a:latin typeface="+mj-lt"/>
          <a:ea typeface="ＭＳ Ｐゴシック" pitchFamily="-1" charset="-128"/>
          <a:cs typeface="ＭＳ Ｐゴシック" pitchFamily="-102" charset="-128"/>
        </a:defRPr>
      </a:lvl1pPr>
      <a:lvl2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1" charset="-128"/>
          <a:cs typeface="ＭＳ Ｐゴシック" pitchFamily="-102" charset="-128"/>
        </a:defRPr>
      </a:lvl2pPr>
      <a:lvl3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1" charset="-128"/>
          <a:cs typeface="ＭＳ Ｐゴシック" pitchFamily="-102" charset="-128"/>
        </a:defRPr>
      </a:lvl3pPr>
      <a:lvl4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1" charset="-128"/>
          <a:cs typeface="ＭＳ Ｐゴシック" pitchFamily="-102" charset="-128"/>
        </a:defRPr>
      </a:lvl4pPr>
      <a:lvl5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1" charset="-128"/>
          <a:cs typeface="ＭＳ Ｐゴシック" pitchFamily="-102" charset="-128"/>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ＭＳ Ｐゴシック" pitchFamily="-1" charset="-128"/>
          <a:cs typeface="ＭＳ Ｐゴシック" pitchFamily="-102" charset="-128"/>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ea typeface="ＭＳ Ｐゴシック" pitchFamily="-1" charset="-128"/>
        </a:defRPr>
      </a:lvl2pPr>
      <a:lvl3pPr marL="1143000" indent="-228600" algn="l" rtl="0" eaLnBrk="0" fontAlgn="base" hangingPunct="0">
        <a:spcBef>
          <a:spcPct val="20000"/>
        </a:spcBef>
        <a:spcAft>
          <a:spcPct val="0"/>
        </a:spcAft>
        <a:defRPr sz="1400">
          <a:solidFill>
            <a:srgbClr val="0F5494"/>
          </a:solidFill>
          <a:latin typeface="+mn-lt"/>
          <a:ea typeface="ＭＳ Ｐゴシック" pitchFamily="-1" charset="-128"/>
        </a:defRPr>
      </a:lvl3pPr>
      <a:lvl4pPr marL="1600200" indent="-228600" algn="l" rtl="0" eaLnBrk="0" fontAlgn="base" hangingPunct="0">
        <a:spcBef>
          <a:spcPct val="20000"/>
        </a:spcBef>
        <a:spcAft>
          <a:spcPct val="0"/>
        </a:spcAft>
        <a:buChar char="–"/>
        <a:defRPr sz="2000">
          <a:solidFill>
            <a:schemeClr val="tx1"/>
          </a:solidFill>
          <a:latin typeface="Arial" charset="0"/>
          <a:ea typeface="ＭＳ Ｐゴシック" pitchFamily="-1" charset="-128"/>
        </a:defRPr>
      </a:lvl4pPr>
      <a:lvl5pPr marL="2057400" indent="-228600" algn="l" rtl="0" eaLnBrk="0" fontAlgn="base" hangingPunct="0">
        <a:spcBef>
          <a:spcPct val="20000"/>
        </a:spcBef>
        <a:spcAft>
          <a:spcPct val="0"/>
        </a:spcAft>
        <a:buChar char="»"/>
        <a:defRPr sz="2000">
          <a:solidFill>
            <a:schemeClr val="tx1"/>
          </a:solidFill>
          <a:latin typeface="Arial" charset="0"/>
          <a:ea typeface="ＭＳ Ｐゴシック" pitchFamily="-1" charset="-128"/>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pbs.twimg.com/media/Bp8EPFiCAAAhRZ7.jpg:large"/>
          <p:cNvPicPr>
            <a:picLocks noChangeAspect="1" noChangeArrowheads="1"/>
          </p:cNvPicPr>
          <p:nvPr/>
        </p:nvPicPr>
        <p:blipFill rotWithShape="1">
          <a:blip r:embed="rId2" cstate="screen">
            <a:extLst>
              <a:ext uri="{BEBA8EAE-BF5A-486C-A8C5-ECC9F3942E4B}">
                <a14:imgProps xmlns:a14="http://schemas.microsoft.com/office/drawing/2010/main">
                  <a14:imgLayer r:embed="rId3">
                    <a14:imgEffect>
                      <a14:colorTemperature colorTemp="5900"/>
                    </a14:imgEffect>
                  </a14:imgLayer>
                </a14:imgProps>
              </a:ext>
              <a:ext uri="{28A0092B-C50C-407E-A947-70E740481C1C}">
                <a14:useLocalDpi xmlns:a14="http://schemas.microsoft.com/office/drawing/2010/main"/>
              </a:ext>
            </a:extLst>
          </a:blip>
          <a:srcRect/>
          <a:stretch/>
        </p:blipFill>
        <p:spPr bwMode="auto">
          <a:xfrm>
            <a:off x="0" y="1946013"/>
            <a:ext cx="9144000" cy="435318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1128183"/>
            <a:ext cx="8229600" cy="936625"/>
          </a:xfrm>
        </p:spPr>
        <p:txBody>
          <a:bodyPr/>
          <a:lstStyle/>
          <a:p>
            <a:r>
              <a:rPr lang="en-GB" sz="2800" dirty="0">
                <a:ea typeface="ＭＳ Ｐゴシック" pitchFamily="34" charset="-128"/>
              </a:rPr>
              <a:t>UNFCCC </a:t>
            </a:r>
            <a:r>
              <a:rPr lang="en-GB" sz="2800" dirty="0" smtClean="0">
                <a:ea typeface="ＭＳ Ｐゴシック" pitchFamily="34" charset="-128"/>
              </a:rPr>
              <a:t>Negotiations - Bonn</a:t>
            </a:r>
            <a:r>
              <a:rPr lang="en-GB" sz="2800" dirty="0">
                <a:ea typeface="ＭＳ Ｐゴシック" pitchFamily="34" charset="-128"/>
              </a:rPr>
              <a:t>, </a:t>
            </a:r>
            <a:r>
              <a:rPr lang="en-GB" sz="2800" dirty="0" smtClean="0">
                <a:ea typeface="ＭＳ Ｐゴシック" pitchFamily="34" charset="-128"/>
              </a:rPr>
              <a:t>June 2014</a:t>
            </a:r>
            <a:endParaRPr lang="en-US" sz="2800" dirty="0"/>
          </a:p>
        </p:txBody>
      </p:sp>
      <p:sp>
        <p:nvSpPr>
          <p:cNvPr id="4" name="Rectangle 3"/>
          <p:cNvSpPr/>
          <p:nvPr/>
        </p:nvSpPr>
        <p:spPr bwMode="auto">
          <a:xfrm>
            <a:off x="4978399" y="5274732"/>
            <a:ext cx="3886200" cy="795867"/>
          </a:xfrm>
          <a:prstGeom prst="rect">
            <a:avLst/>
          </a:prstGeom>
          <a:ln>
            <a:headEnd type="none" w="med" len="med"/>
            <a:tailEnd type="none" w="med" len="med"/>
          </a:ln>
          <a:extLst/>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dirty="0" smtClean="0">
                <a:solidFill>
                  <a:schemeClr val="accent5">
                    <a:lumMod val="75000"/>
                  </a:schemeClr>
                </a:solidFill>
                <a:latin typeface="Verdana" pitchFamily="34" charset="0"/>
              </a:rPr>
              <a:t>Lunchtime presentation</a:t>
            </a:r>
          </a:p>
          <a:p>
            <a:pPr marL="3175"/>
            <a:r>
              <a:rPr kumimoji="0" lang="en-US" sz="1400" b="1" i="0" u="none" strike="noStrike" cap="none" normalizeH="0" baseline="0" dirty="0" smtClean="0">
                <a:ln>
                  <a:noFill/>
                </a:ln>
                <a:solidFill>
                  <a:schemeClr val="accent5">
                    <a:lumMod val="75000"/>
                  </a:schemeClr>
                </a:solidFill>
                <a:effectLst/>
                <a:latin typeface="Verdana" pitchFamily="34" charset="0"/>
              </a:rPr>
              <a:t>Jake </a:t>
            </a:r>
            <a:r>
              <a:rPr kumimoji="0" lang="en-US" sz="1400" b="1" i="0" u="none" strike="noStrike" cap="none" normalizeH="0" baseline="0" dirty="0" err="1" smtClean="0">
                <a:ln>
                  <a:noFill/>
                </a:ln>
                <a:solidFill>
                  <a:schemeClr val="accent5">
                    <a:lumMod val="75000"/>
                  </a:schemeClr>
                </a:solidFill>
                <a:effectLst/>
                <a:latin typeface="Verdana" pitchFamily="34" charset="0"/>
              </a:rPr>
              <a:t>Werksman</a:t>
            </a:r>
            <a:r>
              <a:rPr lang="en-US" sz="1400" dirty="0" smtClean="0">
                <a:solidFill>
                  <a:schemeClr val="accent5">
                    <a:lumMod val="75000"/>
                  </a:schemeClr>
                </a:solidFill>
                <a:latin typeface="Verdana" pitchFamily="34" charset="0"/>
              </a:rPr>
              <a:t>, </a:t>
            </a:r>
            <a:r>
              <a:rPr kumimoji="0" lang="en-US" sz="1400" b="1" i="0" u="none" strike="noStrike" cap="none" normalizeH="0" baseline="0" dirty="0" smtClean="0">
                <a:ln>
                  <a:noFill/>
                </a:ln>
                <a:solidFill>
                  <a:schemeClr val="accent5">
                    <a:lumMod val="75000"/>
                  </a:schemeClr>
                </a:solidFill>
                <a:effectLst/>
                <a:latin typeface="Verdana" pitchFamily="34" charset="0"/>
              </a:rPr>
              <a:t>DG Climate</a:t>
            </a:r>
            <a:r>
              <a:rPr kumimoji="0" lang="en-US" sz="1400" b="1" i="0" u="none" strike="noStrike" cap="none" normalizeH="0" dirty="0" smtClean="0">
                <a:ln>
                  <a:noFill/>
                </a:ln>
                <a:solidFill>
                  <a:schemeClr val="accent5">
                    <a:lumMod val="75000"/>
                  </a:schemeClr>
                </a:solidFill>
                <a:effectLst/>
                <a:latin typeface="Verdana" pitchFamily="34" charset="0"/>
              </a:rPr>
              <a:t> Action</a:t>
            </a:r>
          </a:p>
          <a:p>
            <a:pPr marL="3175"/>
            <a:r>
              <a:rPr lang="en-US" sz="1400" b="0" dirty="0" smtClean="0">
                <a:solidFill>
                  <a:schemeClr val="accent5">
                    <a:lumMod val="75000"/>
                  </a:schemeClr>
                </a:solidFill>
                <a:latin typeface="Verdana" pitchFamily="34" charset="0"/>
              </a:rPr>
              <a:t>jacob.werksman@ec.europa.eu</a:t>
            </a:r>
            <a:endParaRPr kumimoji="0" lang="en-US" sz="1400" b="0" i="0" u="none" strike="noStrike" cap="none" normalizeH="0" dirty="0" smtClean="0">
              <a:ln>
                <a:noFill/>
              </a:ln>
              <a:solidFill>
                <a:schemeClr val="accent5">
                  <a:lumMod val="75000"/>
                </a:schemeClr>
              </a:solidFill>
              <a:effectLst/>
              <a:latin typeface="Verdana" pitchFamily="34" charset="0"/>
            </a:endParaRPr>
          </a:p>
        </p:txBody>
      </p:sp>
      <p:sp>
        <p:nvSpPr>
          <p:cNvPr id="3" name="AutoShape 2" descr="https://pbs.twimg.com/media/Bp8EPFiCAAAhRZ7.jpg:lar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7569156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2868612"/>
            <a:ext cx="8229600" cy="2566988"/>
          </a:xfrm>
        </p:spPr>
        <p:txBody>
          <a:bodyPr/>
          <a:lstStyle/>
          <a:p>
            <a:pPr>
              <a:buClr>
                <a:srgbClr val="2D2D8A"/>
              </a:buClr>
            </a:pPr>
            <a:r>
              <a:rPr lang="en-GB" sz="1600" b="1" i="0" dirty="0" smtClean="0">
                <a:ea typeface="ＭＳ Ｐゴシック" pitchFamily="34" charset="-128"/>
              </a:rPr>
              <a:t>Areas </a:t>
            </a:r>
            <a:r>
              <a:rPr lang="en-GB" sz="1600" b="1" i="0" dirty="0">
                <a:ea typeface="ＭＳ Ｐゴシック" pitchFamily="34" charset="-128"/>
              </a:rPr>
              <a:t>of convergence: </a:t>
            </a:r>
            <a:r>
              <a:rPr lang="en-GB" sz="1600" i="0" dirty="0">
                <a:ea typeface="ＭＳ Ｐゴシック" pitchFamily="34" charset="-128"/>
              </a:rPr>
              <a:t>synergies between mitigation and </a:t>
            </a:r>
            <a:r>
              <a:rPr lang="en-GB" sz="1600" i="0" dirty="0" smtClean="0">
                <a:ea typeface="ＭＳ Ｐゴシック" pitchFamily="34" charset="-128"/>
              </a:rPr>
              <a:t>adaptation (the more mitigation, the less adaptation); seeing </a:t>
            </a:r>
            <a:r>
              <a:rPr lang="en-GB" sz="1600" i="0" dirty="0">
                <a:ea typeface="ＭＳ Ｐゴシック" pitchFamily="34" charset="-128"/>
              </a:rPr>
              <a:t>adaptation in the context of sustainable climate resilient development planning; building on existing institutions; </a:t>
            </a:r>
            <a:r>
              <a:rPr lang="en-GB" sz="1600" i="0" dirty="0" smtClean="0">
                <a:ea typeface="ＭＳ Ｐゴシック" pitchFamily="34" charset="-128"/>
              </a:rPr>
              <a:t>coherence/cooperation </a:t>
            </a:r>
            <a:r>
              <a:rPr lang="en-GB" sz="1600" i="0" dirty="0">
                <a:ea typeface="ＭＳ Ｐゴシック" pitchFamily="34" charset="-128"/>
              </a:rPr>
              <a:t>between actors in-outside </a:t>
            </a:r>
            <a:r>
              <a:rPr lang="en-GB" sz="1600" i="0" dirty="0" smtClean="0">
                <a:ea typeface="ＭＳ Ｐゴシック" pitchFamily="34" charset="-128"/>
              </a:rPr>
              <a:t>UNFCCC; </a:t>
            </a:r>
            <a:endParaRPr lang="en-GB" sz="1600" b="1" i="0" dirty="0">
              <a:ea typeface="ＭＳ Ｐゴシック" pitchFamily="34" charset="-128"/>
            </a:endParaRPr>
          </a:p>
          <a:p>
            <a:pPr>
              <a:buClr>
                <a:srgbClr val="2D2D8A"/>
              </a:buClr>
            </a:pPr>
            <a:r>
              <a:rPr lang="en-GB" sz="1600" b="1" i="0" dirty="0" smtClean="0">
                <a:ea typeface="ＭＳ Ｐゴシック" pitchFamily="34" charset="-128"/>
              </a:rPr>
              <a:t>Areas of controversy: </a:t>
            </a:r>
            <a:r>
              <a:rPr lang="en-GB" sz="1600" i="0" dirty="0" smtClean="0">
                <a:ea typeface="ＭＳ Ｐゴシック" pitchFamily="34" charset="-128"/>
              </a:rPr>
              <a:t>Proposals for a "</a:t>
            </a:r>
            <a:r>
              <a:rPr lang="en-GB" sz="1600" b="1" i="0" dirty="0">
                <a:ea typeface="ＭＳ Ｐゴシック" pitchFamily="34" charset="-128"/>
              </a:rPr>
              <a:t>g</a:t>
            </a:r>
            <a:r>
              <a:rPr lang="en-GB" sz="1600" b="1" i="0" dirty="0" smtClean="0">
                <a:ea typeface="ＭＳ Ｐゴシック" pitchFamily="34" charset="-128"/>
              </a:rPr>
              <a:t>lobal </a:t>
            </a:r>
            <a:r>
              <a:rPr lang="en-GB" sz="1600" b="1" i="0" dirty="0">
                <a:ea typeface="ＭＳ Ｐゴシック" pitchFamily="34" charset="-128"/>
              </a:rPr>
              <a:t>goal on </a:t>
            </a:r>
            <a:r>
              <a:rPr lang="en-GB" sz="1600" b="1" i="0" dirty="0" smtClean="0">
                <a:ea typeface="ＭＳ Ｐゴシック" pitchFamily="34" charset="-128"/>
              </a:rPr>
              <a:t>adaptation"</a:t>
            </a:r>
            <a:r>
              <a:rPr lang="en-GB" sz="1600" i="0" dirty="0" smtClean="0">
                <a:ea typeface="ＭＳ Ｐゴシック" pitchFamily="34" charset="-128"/>
              </a:rPr>
              <a:t> that would calculate and allocate costs under different temperature scenarios; adaptation as part of "INDCs" and UFI process; support for adaptation action</a:t>
            </a:r>
            <a:endParaRPr lang="en-GB" sz="1600" dirty="0">
              <a:ea typeface="ＭＳ Ｐゴシック" pitchFamily="34" charset="-128"/>
            </a:endParaRPr>
          </a:p>
        </p:txBody>
      </p:sp>
      <p:sp>
        <p:nvSpPr>
          <p:cNvPr id="9" name="Rectangle 8"/>
          <p:cNvSpPr/>
          <p:nvPr/>
        </p:nvSpPr>
        <p:spPr bwMode="auto">
          <a:xfrm>
            <a:off x="330200" y="2101850"/>
            <a:ext cx="8585200" cy="607483"/>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lang="en-US" sz="1400" dirty="0" smtClean="0">
                <a:solidFill>
                  <a:srgbClr val="31942E"/>
                </a:solidFill>
              </a:rPr>
              <a:t>Adaptation needs to be a key pillar in the 2015 Agreement – but how do we address the clear need for it without detracting from mitigation as key goal?</a:t>
            </a:r>
            <a:endParaRPr kumimoji="0" lang="en-GB" sz="1200" b="1" i="1" u="none" strike="noStrike" cap="none" normalizeH="0" baseline="0" dirty="0">
              <a:ln>
                <a:noFill/>
              </a:ln>
              <a:solidFill>
                <a:schemeClr val="tx1"/>
              </a:solidFill>
              <a:effectLst/>
            </a:endParaRPr>
          </a:p>
        </p:txBody>
      </p:sp>
      <p:sp>
        <p:nvSpPr>
          <p:cNvPr id="10" name="Titel 1"/>
          <p:cNvSpPr txBox="1">
            <a:spLocks/>
          </p:cNvSpPr>
          <p:nvPr/>
        </p:nvSpPr>
        <p:spPr bwMode="auto">
          <a:xfrm>
            <a:off x="268288" y="1212850"/>
            <a:ext cx="8748712"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ＭＳ Ｐゴシック" pitchFamily="-1" charset="-128"/>
                <a:cs typeface="ＭＳ Ｐゴシック" pitchFamily="-102" charset="-128"/>
              </a:defRPr>
            </a:lvl1pPr>
            <a:lvl2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1" charset="-128"/>
                <a:cs typeface="ＭＳ Ｐゴシック" pitchFamily="-102" charset="-128"/>
              </a:defRPr>
            </a:lvl2pPr>
            <a:lvl3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1" charset="-128"/>
                <a:cs typeface="ＭＳ Ｐゴシック" pitchFamily="-102" charset="-128"/>
              </a:defRPr>
            </a:lvl3pPr>
            <a:lvl4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1" charset="-128"/>
                <a:cs typeface="ＭＳ Ｐゴシック" pitchFamily="-102" charset="-128"/>
              </a:defRPr>
            </a:lvl4pPr>
            <a:lvl5pPr marL="358775" indent="-358775" algn="l" rtl="0" eaLnBrk="0" fontAlgn="base" hangingPunct="0">
              <a:spcBef>
                <a:spcPct val="0"/>
              </a:spcBef>
              <a:spcAft>
                <a:spcPct val="0"/>
              </a:spcAft>
              <a:defRPr sz="3000" b="1">
                <a:solidFill>
                  <a:srgbClr val="0F5494"/>
                </a:solidFill>
                <a:latin typeface="Verdana" pitchFamily="34" charset="0"/>
                <a:ea typeface="ＭＳ Ｐゴシック" pitchFamily="-1" charset="-128"/>
                <a:cs typeface="ＭＳ Ｐゴシック" pitchFamily="-102" charset="-128"/>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marL="0"/>
            <a:r>
              <a:rPr lang="en-GB" dirty="0"/>
              <a:t>Adaptation in the 2015 Agreement</a:t>
            </a:r>
            <a:endParaRPr lang="en-GB" kern="0" dirty="0" smtClean="0">
              <a:ea typeface="ＭＳ Ｐゴシック" pitchFamily="34" charset="-128"/>
            </a:endParaRPr>
          </a:p>
        </p:txBody>
      </p:sp>
      <p:sp>
        <p:nvSpPr>
          <p:cNvPr id="8" name="Rectangle 7"/>
          <p:cNvSpPr/>
          <p:nvPr/>
        </p:nvSpPr>
        <p:spPr bwMode="auto">
          <a:xfrm>
            <a:off x="1693333" y="5604933"/>
            <a:ext cx="7222066" cy="812800"/>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174625" indent="-171450">
              <a:buFont typeface="Arial" panose="020B0604020202020204" pitchFamily="34" charset="0"/>
              <a:buChar char="•"/>
            </a:pPr>
            <a:r>
              <a:rPr lang="en-US" sz="1200" i="1" dirty="0" smtClean="0">
                <a:solidFill>
                  <a:schemeClr val="accent4"/>
                </a:solidFill>
              </a:rPr>
              <a:t>Continue </a:t>
            </a:r>
            <a:r>
              <a:rPr lang="en-US" sz="1200" i="1" dirty="0">
                <a:solidFill>
                  <a:schemeClr val="accent4"/>
                </a:solidFill>
              </a:rPr>
              <a:t>proactive discussions on how to best anchor adaptation in the new Agreement to achieve sustainable, climate-resilient development</a:t>
            </a:r>
          </a:p>
          <a:p>
            <a:pPr marL="174625" indent="-171450">
              <a:buFont typeface="Arial" panose="020B0604020202020204" pitchFamily="34" charset="0"/>
              <a:buChar char="•"/>
            </a:pPr>
            <a:r>
              <a:rPr lang="en-US" sz="1200" i="1" dirty="0">
                <a:solidFill>
                  <a:schemeClr val="accent4"/>
                </a:solidFill>
              </a:rPr>
              <a:t>Continue discussions on INDC and </a:t>
            </a:r>
            <a:r>
              <a:rPr lang="en-US" sz="1200" i="1" dirty="0" smtClean="0">
                <a:solidFill>
                  <a:schemeClr val="accent4"/>
                </a:solidFill>
              </a:rPr>
              <a:t>upfront information process </a:t>
            </a:r>
            <a:r>
              <a:rPr lang="en-US" sz="1200" i="1" dirty="0">
                <a:solidFill>
                  <a:schemeClr val="accent4"/>
                </a:solidFill>
              </a:rPr>
              <a:t>whether it makes sense for adaptation</a:t>
            </a:r>
          </a:p>
        </p:txBody>
      </p:sp>
      <p:sp>
        <p:nvSpPr>
          <p:cNvPr id="11" name="Rectangle 10"/>
          <p:cNvSpPr/>
          <p:nvPr/>
        </p:nvSpPr>
        <p:spPr bwMode="auto">
          <a:xfrm>
            <a:off x="330199" y="5604933"/>
            <a:ext cx="1363133" cy="812800"/>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12" name="Rectangle 11"/>
          <p:cNvSpPr/>
          <p:nvPr/>
        </p:nvSpPr>
        <p:spPr bwMode="auto">
          <a:xfrm>
            <a:off x="639231" y="287104"/>
            <a:ext cx="2882901" cy="407938"/>
          </a:xfrm>
          <a:prstGeom prst="rect">
            <a:avLst/>
          </a:prstGeom>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200" i="1" dirty="0" smtClean="0">
                <a:solidFill>
                  <a:schemeClr val="bg1"/>
                </a:solidFill>
                <a:latin typeface="Verdana" pitchFamily="34" charset="0"/>
              </a:rPr>
              <a:t>Elements of 2015 Agreement</a:t>
            </a:r>
            <a:endParaRPr kumimoji="0" lang="en-GB" sz="1200" b="1" i="1" u="none" strike="noStrike" cap="none" normalizeH="0" baseline="0" dirty="0" smtClean="0">
              <a:ln>
                <a:noFill/>
              </a:ln>
              <a:solidFill>
                <a:schemeClr val="bg1"/>
              </a:solidFill>
              <a:effectLst/>
              <a:latin typeface="Verdana" pitchFamily="34" charset="0"/>
            </a:endParaRPr>
          </a:p>
        </p:txBody>
      </p:sp>
      <p:sp>
        <p:nvSpPr>
          <p:cNvPr id="14" name="Oval 13"/>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2</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19473466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Pre-2020 mitigation ambition</a:t>
            </a:r>
          </a:p>
        </p:txBody>
      </p:sp>
      <p:sp>
        <p:nvSpPr>
          <p:cNvPr id="16387" name="Inhaltsplatzhalter 2"/>
          <p:cNvSpPr>
            <a:spLocks noGrp="1"/>
          </p:cNvSpPr>
          <p:nvPr>
            <p:ph idx="1"/>
          </p:nvPr>
        </p:nvSpPr>
        <p:spPr>
          <a:xfrm>
            <a:off x="330199" y="2884487"/>
            <a:ext cx="8585199"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GB" sz="1600" b="1" i="0" dirty="0" smtClean="0"/>
              <a:t>Ministerial day showcased ongoing pre-2020 action (EU, China, US, many G20).</a:t>
            </a:r>
            <a:r>
              <a:rPr lang="en-GB" sz="1600" i="0" dirty="0" smtClean="0"/>
              <a:t> </a:t>
            </a:r>
            <a:r>
              <a:rPr lang="en-GB" sz="1600" b="1" i="0" dirty="0" smtClean="0"/>
              <a:t>Ministers call on each other to enhance their actions at the UN SG Leaders' Summit in September.</a:t>
            </a:r>
          </a:p>
          <a:p>
            <a:pPr>
              <a:buClr>
                <a:schemeClr val="accent2"/>
              </a:buClr>
            </a:pPr>
            <a:r>
              <a:rPr lang="fr-FR" sz="1600" i="0" dirty="0" smtClean="0"/>
              <a:t>For d</a:t>
            </a:r>
            <a:r>
              <a:rPr lang="en-GB" sz="1600" i="0" dirty="0" err="1" smtClean="0"/>
              <a:t>eveloping</a:t>
            </a:r>
            <a:r>
              <a:rPr lang="en-GB" sz="1600" i="0" dirty="0" smtClean="0"/>
              <a:t> and developed countries (incl. China)</a:t>
            </a:r>
            <a:r>
              <a:rPr lang="fr-FR" sz="1600" i="0" dirty="0" smtClean="0"/>
              <a:t>,</a:t>
            </a:r>
            <a:r>
              <a:rPr lang="en-GB" sz="1600" i="0" dirty="0" smtClean="0"/>
              <a:t> Technical meetings (urban, land sector, energy) and the Cities forum </a:t>
            </a:r>
            <a:r>
              <a:rPr lang="fr-FR" sz="1600" i="0" dirty="0" smtClean="0"/>
              <a:t>are </a:t>
            </a:r>
            <a:r>
              <a:rPr lang="en-GB" sz="1600" i="0" dirty="0" smtClean="0"/>
              <a:t>useful to share experiences </a:t>
            </a:r>
            <a:r>
              <a:rPr lang="en-GB" sz="1600" i="0" dirty="0"/>
              <a:t>and opportunities for international </a:t>
            </a:r>
            <a:r>
              <a:rPr lang="en-GB" sz="1600" i="0" dirty="0" smtClean="0"/>
              <a:t>cooperation.  </a:t>
            </a:r>
          </a:p>
          <a:p>
            <a:pPr>
              <a:buClr>
                <a:schemeClr val="accent2"/>
              </a:buClr>
            </a:pPr>
            <a:r>
              <a:rPr lang="en-US" sz="1600" i="0" dirty="0" smtClean="0"/>
              <a:t>U</a:t>
            </a:r>
            <a:r>
              <a:rPr lang="fr-FR" sz="1600" i="0" dirty="0" smtClean="0"/>
              <a:t>S,</a:t>
            </a:r>
            <a:r>
              <a:rPr lang="fr-FR" sz="1600" i="0" baseline="0" dirty="0" smtClean="0"/>
              <a:t> </a:t>
            </a:r>
            <a:r>
              <a:rPr lang="en-US" sz="1600" i="0" dirty="0" smtClean="0"/>
              <a:t>EU</a:t>
            </a:r>
            <a:r>
              <a:rPr lang="en-US" sz="1600" i="0" dirty="0"/>
              <a:t>, </a:t>
            </a:r>
            <a:r>
              <a:rPr lang="fr-FR" sz="1600" i="0" dirty="0" err="1" smtClean="0"/>
              <a:t>Small</a:t>
            </a:r>
            <a:r>
              <a:rPr lang="fr-FR" sz="1600" i="0" baseline="0" dirty="0" smtClean="0"/>
              <a:t> Islands, </a:t>
            </a:r>
            <a:r>
              <a:rPr lang="en-US" sz="1600" i="0" dirty="0" smtClean="0"/>
              <a:t>Latin </a:t>
            </a:r>
            <a:r>
              <a:rPr lang="en-US" sz="1600" i="0" dirty="0"/>
              <a:t>America, </a:t>
            </a:r>
            <a:r>
              <a:rPr lang="en-US" sz="1600" i="0" dirty="0" smtClean="0"/>
              <a:t>Africa want</a:t>
            </a:r>
            <a:r>
              <a:rPr lang="en-GB" sz="1600" i="0" dirty="0" smtClean="0"/>
              <a:t> to</a:t>
            </a:r>
            <a:r>
              <a:rPr lang="fr-FR" sz="1600" i="0" dirty="0" smtClean="0"/>
              <a:t>:</a:t>
            </a:r>
            <a:r>
              <a:rPr lang="en-GB" sz="1600" i="0" dirty="0" smtClean="0"/>
              <a:t> share/accelerate policies/initiatives</a:t>
            </a:r>
            <a:r>
              <a:rPr lang="fr-FR" sz="1600" i="0" dirty="0" smtClean="0"/>
              <a:t>, </a:t>
            </a:r>
            <a:r>
              <a:rPr lang="fr-FR" sz="1600" i="0" dirty="0" err="1" smtClean="0"/>
              <a:t>task</a:t>
            </a:r>
            <a:r>
              <a:rPr lang="en-GB" sz="1600" i="0" dirty="0" smtClean="0"/>
              <a:t> </a:t>
            </a:r>
            <a:r>
              <a:rPr lang="fr-FR" sz="1600" i="0" dirty="0" err="1" smtClean="0"/>
              <a:t>existing</a:t>
            </a:r>
            <a:r>
              <a:rPr lang="en-GB" sz="1600" i="0" dirty="0" smtClean="0"/>
              <a:t> institutions (Technology, Finance)</a:t>
            </a:r>
            <a:r>
              <a:rPr lang="fr-FR" sz="1600" i="0" dirty="0" smtClean="0"/>
              <a:t>,</a:t>
            </a:r>
            <a:r>
              <a:rPr lang="fr-FR" sz="1600" i="0" baseline="0" dirty="0" smtClean="0"/>
              <a:t> </a:t>
            </a:r>
            <a:r>
              <a:rPr lang="en-GB" sz="1600" i="0" dirty="0" smtClean="0"/>
              <a:t>further involve cities, investors, Ministers by Lima</a:t>
            </a:r>
            <a:r>
              <a:rPr lang="fr-FR" sz="1600" i="0" baseline="0" dirty="0" smtClean="0"/>
              <a:t> and</a:t>
            </a:r>
            <a:r>
              <a:rPr lang="en-GB" sz="1600" i="0" dirty="0" smtClean="0"/>
              <a:t> Paris</a:t>
            </a:r>
            <a:r>
              <a:rPr lang="fr-FR" sz="1600" i="0" dirty="0" smtClean="0"/>
              <a:t>.</a:t>
            </a:r>
            <a:r>
              <a:rPr lang="en-GB" sz="1600" i="0" dirty="0" smtClean="0"/>
              <a:t> </a:t>
            </a:r>
          </a:p>
          <a:p>
            <a:pPr>
              <a:buClr>
                <a:schemeClr val="accent2"/>
              </a:buClr>
            </a:pPr>
            <a:r>
              <a:rPr lang="en-GB" sz="1600" i="0" dirty="0" smtClean="0"/>
              <a:t>"Like-minded" and</a:t>
            </a:r>
            <a:r>
              <a:rPr lang="fr-FR" sz="1600" i="0" baseline="0" dirty="0" smtClean="0"/>
              <a:t> </a:t>
            </a:r>
            <a:r>
              <a:rPr lang="en-GB" sz="1600" i="0" dirty="0" smtClean="0"/>
              <a:t>Brazil, South Africa, India, China (BASIC) countries</a:t>
            </a:r>
            <a:r>
              <a:rPr lang="fr-FR" sz="1600" i="0" dirty="0" smtClean="0"/>
              <a:t> </a:t>
            </a:r>
            <a:r>
              <a:rPr lang="fr-FR" sz="1600" i="0" dirty="0" err="1" smtClean="0"/>
              <a:t>insist</a:t>
            </a:r>
            <a:r>
              <a:rPr lang="fr-FR" sz="1600" i="0" dirty="0" smtClean="0"/>
              <a:t> on </a:t>
            </a:r>
            <a:r>
              <a:rPr lang="fr-FR" sz="1600" i="0" baseline="0" dirty="0" err="1" smtClean="0"/>
              <a:t>developed</a:t>
            </a:r>
            <a:r>
              <a:rPr lang="fr-FR" sz="1600" i="0" baseline="0" dirty="0" smtClean="0"/>
              <a:t> countries </a:t>
            </a:r>
            <a:r>
              <a:rPr lang="fr-FR" sz="1600" i="0" baseline="0" dirty="0" err="1" smtClean="0"/>
              <a:t>enhancing</a:t>
            </a:r>
            <a:r>
              <a:rPr lang="fr-FR" sz="1600" i="0" baseline="0" dirty="0" smtClean="0"/>
              <a:t> </a:t>
            </a:r>
            <a:r>
              <a:rPr lang="fr-FR" sz="1600" i="0" baseline="0" dirty="0" err="1" smtClean="0"/>
              <a:t>their</a:t>
            </a:r>
            <a:r>
              <a:rPr lang="fr-FR" sz="1600" i="0" baseline="0" dirty="0" smtClean="0"/>
              <a:t> support and </a:t>
            </a:r>
            <a:r>
              <a:rPr lang="fr-FR" sz="1600" i="0" baseline="0" dirty="0" err="1" smtClean="0"/>
              <a:t>pledges</a:t>
            </a:r>
            <a:r>
              <a:rPr lang="fr-FR" sz="1600" i="0" baseline="0" dirty="0" smtClean="0"/>
              <a:t> by Lima.  </a:t>
            </a:r>
            <a:endParaRPr lang="en-US" sz="1600" i="0" dirty="0" smtClean="0"/>
          </a:p>
        </p:txBody>
      </p:sp>
      <p:sp>
        <p:nvSpPr>
          <p:cNvPr id="4" name="Rectangle 3"/>
          <p:cNvSpPr/>
          <p:nvPr/>
        </p:nvSpPr>
        <p:spPr bwMode="auto">
          <a:xfrm>
            <a:off x="1693333" y="5826033"/>
            <a:ext cx="7222066" cy="692334"/>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174625" indent="-171450">
              <a:buFont typeface="Arial" panose="020B0604020202020204" pitchFamily="34" charset="0"/>
              <a:buChar char="•"/>
            </a:pPr>
            <a:r>
              <a:rPr lang="fr-FR" sz="1200" i="1" dirty="0" err="1" smtClean="0">
                <a:solidFill>
                  <a:schemeClr val="accent4"/>
                </a:solidFill>
              </a:rPr>
              <a:t>Make</a:t>
            </a:r>
            <a:r>
              <a:rPr lang="fr-FR" sz="1200" i="1" dirty="0" smtClean="0">
                <a:solidFill>
                  <a:schemeClr val="accent4"/>
                </a:solidFill>
              </a:rPr>
              <a:t> </a:t>
            </a:r>
            <a:r>
              <a:rPr lang="fr-FR" sz="1200" i="1" dirty="0">
                <a:solidFill>
                  <a:schemeClr val="accent4"/>
                </a:solidFill>
              </a:rPr>
              <a:t>real </a:t>
            </a:r>
            <a:r>
              <a:rPr lang="fr-FR" sz="1200" i="1" dirty="0" err="1">
                <a:solidFill>
                  <a:schemeClr val="accent4"/>
                </a:solidFill>
              </a:rPr>
              <a:t>some</a:t>
            </a:r>
            <a:r>
              <a:rPr lang="fr-FR" sz="1200" i="1" dirty="0">
                <a:solidFill>
                  <a:schemeClr val="accent4"/>
                </a:solidFill>
              </a:rPr>
              <a:t> actions/initiatives for Climate </a:t>
            </a:r>
            <a:r>
              <a:rPr lang="fr-FR" sz="1200" i="1" dirty="0" err="1">
                <a:solidFill>
                  <a:schemeClr val="accent4"/>
                </a:solidFill>
              </a:rPr>
              <a:t>Summit</a:t>
            </a:r>
            <a:r>
              <a:rPr lang="fr-FR" sz="1200" i="1" dirty="0">
                <a:solidFill>
                  <a:schemeClr val="accent4"/>
                </a:solidFill>
              </a:rPr>
              <a:t>, Lima, Paris. Encourage institutions </a:t>
            </a:r>
            <a:r>
              <a:rPr lang="fr-FR" sz="1200" i="1" dirty="0" err="1">
                <a:solidFill>
                  <a:schemeClr val="accent4"/>
                </a:solidFill>
              </a:rPr>
              <a:t>inside</a:t>
            </a:r>
            <a:r>
              <a:rPr lang="fr-FR" sz="1200" i="1" dirty="0">
                <a:solidFill>
                  <a:schemeClr val="accent4"/>
                </a:solidFill>
              </a:rPr>
              <a:t> and </a:t>
            </a:r>
            <a:r>
              <a:rPr lang="fr-FR" sz="1200" i="1" dirty="0" err="1">
                <a:solidFill>
                  <a:schemeClr val="accent4"/>
                </a:solidFill>
              </a:rPr>
              <a:t>outside</a:t>
            </a:r>
            <a:r>
              <a:rPr lang="fr-FR" sz="1200" i="1" dirty="0">
                <a:solidFill>
                  <a:schemeClr val="accent4"/>
                </a:solidFill>
              </a:rPr>
              <a:t> the Convention to </a:t>
            </a:r>
            <a:r>
              <a:rPr lang="fr-FR" sz="1200" i="1" dirty="0" err="1">
                <a:solidFill>
                  <a:schemeClr val="accent4"/>
                </a:solidFill>
              </a:rPr>
              <a:t>link</a:t>
            </a:r>
            <a:r>
              <a:rPr lang="fr-FR" sz="1200" i="1" dirty="0">
                <a:solidFill>
                  <a:schemeClr val="accent4"/>
                </a:solidFill>
              </a:rPr>
              <a:t> up. </a:t>
            </a:r>
            <a:r>
              <a:rPr lang="en-GB" sz="1200" i="1" dirty="0">
                <a:solidFill>
                  <a:schemeClr val="accent4"/>
                </a:solidFill>
              </a:rPr>
              <a:t> </a:t>
            </a:r>
            <a:endParaRPr lang="en-GB" sz="1200" i="1" dirty="0" smtClean="0">
              <a:solidFill>
                <a:schemeClr val="accent4"/>
              </a:solidFill>
            </a:endParaRPr>
          </a:p>
          <a:p>
            <a:pPr marL="174625" indent="-171450">
              <a:buFont typeface="Arial" panose="020B0604020202020204" pitchFamily="34" charset="0"/>
              <a:buChar char="•"/>
            </a:pPr>
            <a:r>
              <a:rPr lang="en-US" sz="1200" i="1" dirty="0" smtClean="0">
                <a:solidFill>
                  <a:schemeClr val="accent4"/>
                </a:solidFill>
              </a:rPr>
              <a:t>Role post 2015?</a:t>
            </a:r>
            <a:endParaRPr lang="en-GB" sz="1200" i="1" dirty="0">
              <a:solidFill>
                <a:schemeClr val="accent4"/>
              </a:solidFill>
            </a:endParaRPr>
          </a:p>
        </p:txBody>
      </p:sp>
      <p:sp>
        <p:nvSpPr>
          <p:cNvPr id="5" name="Rectangle 4"/>
          <p:cNvSpPr/>
          <p:nvPr/>
        </p:nvSpPr>
        <p:spPr bwMode="auto">
          <a:xfrm>
            <a:off x="330200" y="2040021"/>
            <a:ext cx="8585200" cy="711200"/>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lang="en-US" sz="1400" dirty="0" smtClean="0">
                <a:solidFill>
                  <a:srgbClr val="31942E"/>
                </a:solidFill>
              </a:rPr>
              <a:t>How to </a:t>
            </a:r>
            <a:r>
              <a:rPr lang="en-US" sz="1400" dirty="0" err="1" smtClean="0">
                <a:solidFill>
                  <a:srgbClr val="31942E"/>
                </a:solidFill>
              </a:rPr>
              <a:t>recognise</a:t>
            </a:r>
            <a:r>
              <a:rPr lang="en-US" sz="1400" dirty="0" smtClean="0">
                <a:solidFill>
                  <a:srgbClr val="31942E"/>
                </a:solidFill>
              </a:rPr>
              <a:t>, </a:t>
            </a:r>
            <a:r>
              <a:rPr lang="en-US" sz="1400" dirty="0" err="1" smtClean="0">
                <a:solidFill>
                  <a:srgbClr val="31942E"/>
                </a:solidFill>
              </a:rPr>
              <a:t>catalyse</a:t>
            </a:r>
            <a:r>
              <a:rPr lang="en-US" sz="1400" dirty="0" smtClean="0">
                <a:solidFill>
                  <a:srgbClr val="31942E"/>
                </a:solidFill>
              </a:rPr>
              <a:t>, promote new mitigation actions</a:t>
            </a:r>
            <a:r>
              <a:rPr lang="fr-FR" sz="1400" dirty="0" smtClean="0">
                <a:solidFill>
                  <a:srgbClr val="31942E"/>
                </a:solidFill>
              </a:rPr>
              <a:t>,</a:t>
            </a:r>
            <a:r>
              <a:rPr lang="fr-FR" sz="1400" baseline="0" dirty="0" smtClean="0">
                <a:solidFill>
                  <a:srgbClr val="31942E"/>
                </a:solidFill>
              </a:rPr>
              <a:t> by </a:t>
            </a:r>
            <a:r>
              <a:rPr lang="fr-FR" sz="1400" baseline="0" dirty="0" err="1" smtClean="0">
                <a:solidFill>
                  <a:srgbClr val="31942E"/>
                </a:solidFill>
              </a:rPr>
              <a:t>means</a:t>
            </a:r>
            <a:r>
              <a:rPr lang="fr-FR" sz="1400" baseline="0" dirty="0" smtClean="0">
                <a:solidFill>
                  <a:srgbClr val="31942E"/>
                </a:solidFill>
              </a:rPr>
              <a:t> of </a:t>
            </a:r>
            <a:r>
              <a:rPr lang="fr-FR" sz="1400" baseline="0" dirty="0" err="1" smtClean="0">
                <a:solidFill>
                  <a:srgbClr val="31942E"/>
                </a:solidFill>
              </a:rPr>
              <a:t>pledges</a:t>
            </a:r>
            <a:r>
              <a:rPr lang="fr-FR" sz="1400" baseline="0" dirty="0" smtClean="0">
                <a:solidFill>
                  <a:srgbClr val="31942E"/>
                </a:solidFill>
              </a:rPr>
              <a:t> and initiatives?</a:t>
            </a:r>
            <a:r>
              <a:rPr lang="fr-FR" sz="1400" dirty="0" smtClean="0">
                <a:solidFill>
                  <a:srgbClr val="31942E"/>
                </a:solidFill>
              </a:rPr>
              <a:t> How </a:t>
            </a:r>
            <a:r>
              <a:rPr lang="fr-FR" sz="1400" dirty="0" err="1" smtClean="0">
                <a:solidFill>
                  <a:srgbClr val="31942E"/>
                </a:solidFill>
              </a:rPr>
              <a:t>can</a:t>
            </a:r>
            <a:r>
              <a:rPr lang="fr-FR" sz="1400" dirty="0">
                <a:solidFill>
                  <a:srgbClr val="31942E"/>
                </a:solidFill>
              </a:rPr>
              <a:t> </a:t>
            </a:r>
            <a:r>
              <a:rPr lang="fr-FR" sz="1400" dirty="0" err="1" smtClean="0">
                <a:solidFill>
                  <a:srgbClr val="31942E"/>
                </a:solidFill>
              </a:rPr>
              <a:t>we</a:t>
            </a:r>
            <a:r>
              <a:rPr lang="fr-FR" sz="1400" dirty="0" smtClean="0">
                <a:solidFill>
                  <a:srgbClr val="31942E"/>
                </a:solidFill>
              </a:rPr>
              <a:t> b</a:t>
            </a:r>
            <a:r>
              <a:rPr lang="en-US" sz="1400" dirty="0" err="1" smtClean="0">
                <a:solidFill>
                  <a:srgbClr val="31942E"/>
                </a:solidFill>
              </a:rPr>
              <a:t>uild</a:t>
            </a:r>
            <a:r>
              <a:rPr lang="en-US" sz="1400" dirty="0" smtClean="0">
                <a:solidFill>
                  <a:srgbClr val="31942E"/>
                </a:solidFill>
              </a:rPr>
              <a:t> political momentum for ambitious mitigation by 2020 and beyond</a:t>
            </a:r>
            <a:r>
              <a:rPr lang="en-US" sz="1400" dirty="0">
                <a:solidFill>
                  <a:srgbClr val="31942E"/>
                </a:solidFill>
              </a:rPr>
              <a:t>?</a:t>
            </a:r>
            <a:endParaRPr kumimoji="0" lang="en-US" sz="1400" b="1" u="none" strike="noStrike" cap="none" normalizeH="0" dirty="0" smtClean="0">
              <a:ln>
                <a:noFill/>
              </a:ln>
              <a:solidFill>
                <a:srgbClr val="31942E"/>
              </a:solidFill>
              <a:effectLst/>
            </a:endParaRPr>
          </a:p>
        </p:txBody>
      </p:sp>
      <p:sp>
        <p:nvSpPr>
          <p:cNvPr id="8" name="Rectangle 7"/>
          <p:cNvSpPr/>
          <p:nvPr/>
        </p:nvSpPr>
        <p:spPr bwMode="auto">
          <a:xfrm>
            <a:off x="330199" y="5826033"/>
            <a:ext cx="1363133" cy="692334"/>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7" name="Rectangle 6"/>
          <p:cNvSpPr/>
          <p:nvPr/>
        </p:nvSpPr>
        <p:spPr bwMode="auto">
          <a:xfrm>
            <a:off x="639231" y="287104"/>
            <a:ext cx="2882901" cy="407938"/>
          </a:xfrm>
          <a:prstGeom prst="rect">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200" i="1" dirty="0" smtClean="0">
                <a:solidFill>
                  <a:schemeClr val="bg1"/>
                </a:solidFill>
                <a:latin typeface="Verdana" pitchFamily="34" charset="0"/>
              </a:rPr>
              <a:t>Enhanced pre-2020 ambition</a:t>
            </a:r>
            <a:endParaRPr kumimoji="0" lang="en-GB" sz="1200" b="1" i="1" u="none" strike="noStrike" cap="none" normalizeH="0" baseline="0" dirty="0" smtClean="0">
              <a:ln>
                <a:noFill/>
              </a:ln>
              <a:solidFill>
                <a:schemeClr val="bg1"/>
              </a:solidFill>
              <a:effectLst/>
              <a:latin typeface="Verdana" pitchFamily="34" charset="0"/>
            </a:endParaRPr>
          </a:p>
        </p:txBody>
      </p:sp>
      <p:sp>
        <p:nvSpPr>
          <p:cNvPr id="9" name="Oval 8"/>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smtClean="0">
                <a:solidFill>
                  <a:schemeClr val="bg1"/>
                </a:solidFill>
                <a:latin typeface="Verdana" pitchFamily="34" charset="0"/>
              </a:rPr>
              <a:t>3</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21312006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GB" dirty="0" smtClean="0"/>
              <a:t>Subsidiary Bodies</a:t>
            </a:r>
            <a:r>
              <a:rPr lang="en-GB" sz="3000" b="1" dirty="0" smtClean="0">
                <a:solidFill>
                  <a:srgbClr val="0F5494"/>
                </a:solidFill>
                <a:effectLst/>
                <a:latin typeface="+mj-lt"/>
                <a:ea typeface="ＭＳ Ｐゴシック" pitchFamily="-1" charset="-128"/>
                <a:cs typeface="ＭＳ Ｐゴシック" pitchFamily="-102" charset="-128"/>
              </a:rPr>
              <a:t>: main outcomes</a:t>
            </a:r>
            <a:endParaRPr lang="en-GB" dirty="0"/>
          </a:p>
        </p:txBody>
      </p:sp>
      <p:sp>
        <p:nvSpPr>
          <p:cNvPr id="3" name="Content Placeholder 2"/>
          <p:cNvSpPr>
            <a:spLocks noGrp="1"/>
          </p:cNvSpPr>
          <p:nvPr>
            <p:ph idx="1"/>
          </p:nvPr>
        </p:nvSpPr>
        <p:spPr>
          <a:xfrm>
            <a:off x="330200" y="3065259"/>
            <a:ext cx="8585200" cy="3529013"/>
          </a:xfrm>
        </p:spPr>
        <p:txBody>
          <a:bodyPr/>
          <a:lstStyle/>
          <a:p>
            <a:pPr>
              <a:buClr>
                <a:schemeClr val="accent2"/>
              </a:buClr>
            </a:pPr>
            <a:r>
              <a:rPr lang="en-GB" sz="1800" b="1" i="0" dirty="0" smtClean="0">
                <a:solidFill>
                  <a:srgbClr val="0F5494"/>
                </a:solidFill>
                <a:effectLst/>
              </a:rPr>
              <a:t>Good progress</a:t>
            </a:r>
            <a:r>
              <a:rPr lang="en-GB" sz="1800" i="0" dirty="0" smtClean="0">
                <a:solidFill>
                  <a:srgbClr val="0F5494"/>
                </a:solidFill>
                <a:effectLst/>
              </a:rPr>
              <a:t>: technology, response measures, nationally appropriate mitigation action, review of the 2</a:t>
            </a:r>
            <a:r>
              <a:rPr lang="en-GB" sz="1800" i="0" dirty="0" smtClean="0">
                <a:solidFill>
                  <a:srgbClr val="0F5494"/>
                </a:solidFill>
                <a:effectLst/>
                <a:sym typeface="Symbol"/>
              </a:rPr>
              <a:t>C goal</a:t>
            </a:r>
            <a:endParaRPr lang="en-GB" sz="1800" i="0" dirty="0" smtClean="0">
              <a:solidFill>
                <a:srgbClr val="0F5494"/>
              </a:solidFill>
              <a:effectLst/>
            </a:endParaRPr>
          </a:p>
          <a:p>
            <a:pPr>
              <a:buClr>
                <a:schemeClr val="accent2"/>
              </a:buClr>
            </a:pPr>
            <a:r>
              <a:rPr lang="en-US" sz="1800" b="1" i="0" dirty="0"/>
              <a:t>L</a:t>
            </a:r>
            <a:r>
              <a:rPr lang="en-US" sz="1800" b="1" i="0" dirty="0" smtClean="0"/>
              <a:t>imited progress</a:t>
            </a:r>
            <a:r>
              <a:rPr lang="en-US" sz="1800" i="0" dirty="0" smtClean="0"/>
              <a:t> requiring further work in Lima: science input to inform policy, capacity building, adaptation, transparency</a:t>
            </a:r>
          </a:p>
          <a:p>
            <a:pPr>
              <a:buClr>
                <a:schemeClr val="accent2"/>
              </a:buClr>
            </a:pPr>
            <a:r>
              <a:rPr lang="en-US" sz="1800" b="1" i="0" dirty="0" smtClean="0"/>
              <a:t>No progress </a:t>
            </a:r>
            <a:r>
              <a:rPr lang="en-US" sz="1800" i="0" dirty="0" smtClean="0"/>
              <a:t>on Clean the Development Mechanism, but discussions reoriented </a:t>
            </a:r>
            <a:r>
              <a:rPr lang="en-US" sz="1800" i="0" dirty="0"/>
              <a:t>towards the markets’ role beyond </a:t>
            </a:r>
            <a:r>
              <a:rPr lang="en-US" sz="1800" i="0" dirty="0" smtClean="0"/>
              <a:t>2015</a:t>
            </a:r>
          </a:p>
          <a:p>
            <a:pPr>
              <a:buClr>
                <a:schemeClr val="accent2"/>
              </a:buClr>
            </a:pPr>
            <a:r>
              <a:rPr lang="en-GB" sz="1800" b="1" i="0" dirty="0" smtClean="0"/>
              <a:t>Warsaw Mechanism for Loss </a:t>
            </a:r>
            <a:r>
              <a:rPr lang="en-GB" sz="1800" b="1" i="0" dirty="0"/>
              <a:t>and </a:t>
            </a:r>
            <a:r>
              <a:rPr lang="en-GB" sz="1800" b="1" i="0" dirty="0" smtClean="0"/>
              <a:t>Damage </a:t>
            </a:r>
            <a:r>
              <a:rPr lang="en-GB" sz="1800" i="0" dirty="0" smtClean="0"/>
              <a:t>from climate change:  </a:t>
            </a:r>
            <a:r>
              <a:rPr lang="en-GB" sz="1800" i="0" dirty="0"/>
              <a:t>political aspect in </a:t>
            </a:r>
            <a:r>
              <a:rPr lang="en-GB" sz="1800" i="0" dirty="0" smtClean="0"/>
              <a:t>Lima</a:t>
            </a:r>
            <a:endParaRPr lang="en-GB" sz="1800" i="0" dirty="0"/>
          </a:p>
        </p:txBody>
      </p:sp>
      <p:sp>
        <p:nvSpPr>
          <p:cNvPr id="4" name="Pentagon 3"/>
          <p:cNvSpPr/>
          <p:nvPr/>
        </p:nvSpPr>
        <p:spPr bwMode="auto">
          <a:xfrm>
            <a:off x="1705898" y="5603966"/>
            <a:ext cx="7072342" cy="809533"/>
          </a:xfrm>
          <a:prstGeom prst="homePlate">
            <a:avLst>
              <a:gd name="adj" fmla="val 0"/>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174625" indent="-171450">
              <a:buFont typeface="Arial" panose="020B0604020202020204" pitchFamily="34" charset="0"/>
              <a:buChar char="•"/>
            </a:pPr>
            <a:r>
              <a:rPr lang="en-US" sz="1200" i="1" dirty="0">
                <a:solidFill>
                  <a:schemeClr val="accent4"/>
                </a:solidFill>
              </a:rPr>
              <a:t>Keep discussions under the subsidiary bodies at technical level and ensure delivery on implementation of key </a:t>
            </a:r>
            <a:r>
              <a:rPr lang="en-US" sz="1200" i="1" dirty="0" smtClean="0">
                <a:solidFill>
                  <a:schemeClr val="accent4"/>
                </a:solidFill>
              </a:rPr>
              <a:t>aspects</a:t>
            </a:r>
          </a:p>
          <a:p>
            <a:pPr marL="174625" indent="-171450">
              <a:buFont typeface="Arial" panose="020B0604020202020204" pitchFamily="34" charset="0"/>
              <a:buChar char="•"/>
            </a:pPr>
            <a:r>
              <a:rPr lang="en-US" sz="1200" i="1" dirty="0" smtClean="0">
                <a:solidFill>
                  <a:schemeClr val="accent4"/>
                </a:solidFill>
              </a:rPr>
              <a:t>Implementation agenda to contribute to the development and implementation of the 2015 Agreement</a:t>
            </a:r>
            <a:endParaRPr lang="en-GB" sz="1200" i="1" dirty="0">
              <a:solidFill>
                <a:schemeClr val="accent4"/>
              </a:solidFill>
            </a:endParaRPr>
          </a:p>
        </p:txBody>
      </p:sp>
      <p:sp>
        <p:nvSpPr>
          <p:cNvPr id="9" name="Rectangle 8"/>
          <p:cNvSpPr/>
          <p:nvPr/>
        </p:nvSpPr>
        <p:spPr bwMode="auto">
          <a:xfrm>
            <a:off x="330200" y="2212730"/>
            <a:ext cx="8585200" cy="596900"/>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dirty="0" smtClean="0">
                <a:ln>
                  <a:noFill/>
                </a:ln>
                <a:solidFill>
                  <a:srgbClr val="31942E"/>
                </a:solidFill>
                <a:effectLst/>
              </a:rPr>
              <a:t>How far has work on implementation of existing decisions progressed? What are the main outcomes and what is envisaged for further work in Lima? </a:t>
            </a:r>
          </a:p>
        </p:txBody>
      </p:sp>
      <p:sp>
        <p:nvSpPr>
          <p:cNvPr id="7" name="Rectangle 6"/>
          <p:cNvSpPr/>
          <p:nvPr/>
        </p:nvSpPr>
        <p:spPr bwMode="auto">
          <a:xfrm>
            <a:off x="330199" y="5603878"/>
            <a:ext cx="1363133" cy="809622"/>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8" name="Rectangle 7"/>
          <p:cNvSpPr/>
          <p:nvPr/>
        </p:nvSpPr>
        <p:spPr bwMode="auto">
          <a:xfrm>
            <a:off x="639231" y="287104"/>
            <a:ext cx="2772836" cy="407938"/>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smtClean="0">
                <a:solidFill>
                  <a:schemeClr val="bg1"/>
                </a:solidFill>
                <a:latin typeface="Verdana" pitchFamily="34" charset="0"/>
              </a:rPr>
              <a:t>Implementation agenda</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0" name="Oval 9"/>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4</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30371772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Mitigation action on forests (REDD+)</a:t>
            </a:r>
          </a:p>
        </p:txBody>
      </p:sp>
      <p:sp>
        <p:nvSpPr>
          <p:cNvPr id="16387" name="Inhaltsplatzhalter 2"/>
          <p:cNvSpPr>
            <a:spLocks noGrp="1"/>
          </p:cNvSpPr>
          <p:nvPr>
            <p:ph idx="1"/>
          </p:nvPr>
        </p:nvSpPr>
        <p:spPr>
          <a:xfrm>
            <a:off x="330200" y="2884487"/>
            <a:ext cx="84074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US" sz="1700" i="0" dirty="0" smtClean="0"/>
              <a:t>Parties disagree on whether or not the </a:t>
            </a:r>
            <a:r>
              <a:rPr lang="en-US" sz="1700" b="1" i="0" dirty="0" smtClean="0"/>
              <a:t>REDD+ rulebook</a:t>
            </a:r>
            <a:r>
              <a:rPr lang="en-GB" sz="1700" b="1" i="0" dirty="0" smtClean="0"/>
              <a:t> on forestry accounting in developing countries</a:t>
            </a:r>
            <a:r>
              <a:rPr lang="en-US" sz="1700" i="0" dirty="0" smtClean="0"/>
              <a:t>, as adopted in Warsaw, provides adequate guidance and support for implementation, while enabling the broadest participation of countries.</a:t>
            </a:r>
          </a:p>
          <a:p>
            <a:pPr>
              <a:buClr>
                <a:schemeClr val="accent2"/>
              </a:buClr>
            </a:pPr>
            <a:r>
              <a:rPr lang="en-US" sz="1700" i="0" dirty="0" smtClean="0"/>
              <a:t>Those who fear they would not benefit are thus looking for </a:t>
            </a:r>
            <a:r>
              <a:rPr lang="en-US" sz="1700" b="1" i="0" dirty="0" smtClean="0"/>
              <a:t>alternative approaches</a:t>
            </a:r>
            <a:r>
              <a:rPr lang="en-US" sz="1700" i="0" dirty="0" smtClean="0"/>
              <a:t>: e.g. ex-ante financing and adaptation performance.</a:t>
            </a:r>
          </a:p>
          <a:p>
            <a:pPr>
              <a:buClr>
                <a:schemeClr val="accent2"/>
              </a:buClr>
            </a:pPr>
            <a:r>
              <a:rPr lang="en-US" sz="1700" b="1" i="0" dirty="0" smtClean="0"/>
              <a:t>Implementation is just starting</a:t>
            </a:r>
            <a:r>
              <a:rPr lang="en-US" sz="1700" i="0" dirty="0" smtClean="0"/>
              <a:t>. The EU thinks the REDD+ rulebook as it is could accommodate their concerns and would rather focus on delivering instead of negotiating further. But African</a:t>
            </a:r>
            <a:r>
              <a:rPr lang="en-GB" sz="1700" i="0" dirty="0" smtClean="0"/>
              <a:t> Group</a:t>
            </a:r>
            <a:r>
              <a:rPr lang="en-US" sz="1700" i="0" dirty="0" smtClean="0"/>
              <a:t>, LDC and ALBA countries are building momentum for a new deal in Lima.</a:t>
            </a:r>
          </a:p>
          <a:p>
            <a:pPr>
              <a:buClr>
                <a:schemeClr val="accent2"/>
              </a:buClr>
            </a:pPr>
            <a:r>
              <a:rPr lang="en-US" sz="1700" i="0" dirty="0" smtClean="0"/>
              <a:t>This could complicate discussions on the role of land post-2020.</a:t>
            </a:r>
            <a:endParaRPr lang="en-GB" sz="1700" i="0" dirty="0"/>
          </a:p>
        </p:txBody>
      </p:sp>
      <p:sp>
        <p:nvSpPr>
          <p:cNvPr id="4" name="Rectangle 3"/>
          <p:cNvSpPr/>
          <p:nvPr/>
        </p:nvSpPr>
        <p:spPr bwMode="auto">
          <a:xfrm>
            <a:off x="1693333" y="5956301"/>
            <a:ext cx="7222066" cy="482599"/>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200" i="1" dirty="0">
                <a:solidFill>
                  <a:schemeClr val="accent4"/>
                </a:solidFill>
              </a:rPr>
              <a:t>Give evidence that REDD+ implementation can deliver both mitigation and adaptation benefits as well as new livelihood opportunities</a:t>
            </a:r>
            <a:endParaRPr lang="en-GB" sz="1200" i="1" dirty="0">
              <a:solidFill>
                <a:schemeClr val="accent4"/>
              </a:solidFill>
            </a:endParaRPr>
          </a:p>
        </p:txBody>
      </p:sp>
      <p:sp>
        <p:nvSpPr>
          <p:cNvPr id="5" name="Rectangle 4"/>
          <p:cNvSpPr/>
          <p:nvPr/>
        </p:nvSpPr>
        <p:spPr bwMode="auto">
          <a:xfrm>
            <a:off x="152400" y="2040021"/>
            <a:ext cx="8585200" cy="711200"/>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kumimoji="0" lang="en-US" sz="1100" b="1" u="none" strike="noStrike" cap="none" normalizeH="0" dirty="0" smtClean="0">
                <a:ln>
                  <a:noFill/>
                </a:ln>
                <a:solidFill>
                  <a:srgbClr val="31942E"/>
                </a:solidFill>
                <a:effectLst/>
              </a:rPr>
              <a:t>In developing countries, land use (agriculture and land degradation) and land use change (deforestation) represent up to 90% of emissions and roughly 50% of the mitigation potential. REDD+ is a </a:t>
            </a:r>
            <a:r>
              <a:rPr kumimoji="0" lang="en-US" sz="1100" b="1" u="sng" strike="noStrike" cap="none" normalizeH="0" dirty="0" smtClean="0">
                <a:ln>
                  <a:noFill/>
                </a:ln>
                <a:solidFill>
                  <a:srgbClr val="31942E"/>
                </a:solidFill>
                <a:effectLst/>
              </a:rPr>
              <a:t>performance-based mitigation mechanism </a:t>
            </a:r>
            <a:r>
              <a:rPr kumimoji="0" lang="en-US" sz="1100" b="1" u="none" strike="noStrike" cap="none" normalizeH="0" dirty="0" smtClean="0">
                <a:ln>
                  <a:noFill/>
                </a:ln>
                <a:solidFill>
                  <a:srgbClr val="31942E"/>
                </a:solidFill>
                <a:effectLst/>
              </a:rPr>
              <a:t>for forests, a blueprint for incentivizing mitigation and adaptation in the whole land sector and a catalyst for sustainable rural development (incl</a:t>
            </a:r>
            <a:r>
              <a:rPr lang="en-US" sz="1100" dirty="0" smtClean="0">
                <a:solidFill>
                  <a:srgbClr val="31942E"/>
                </a:solidFill>
              </a:rPr>
              <a:t>. biodiversity and livelihoods</a:t>
            </a:r>
            <a:r>
              <a:rPr kumimoji="0" lang="en-US" sz="1100" b="1" u="none" strike="noStrike" cap="none" normalizeH="0" dirty="0" smtClean="0">
                <a:ln>
                  <a:noFill/>
                </a:ln>
                <a:solidFill>
                  <a:srgbClr val="31942E"/>
                </a:solidFill>
                <a:effectLst/>
              </a:rPr>
              <a:t>).</a:t>
            </a:r>
          </a:p>
        </p:txBody>
      </p:sp>
      <p:sp>
        <p:nvSpPr>
          <p:cNvPr id="8" name="Rectangle 7"/>
          <p:cNvSpPr/>
          <p:nvPr/>
        </p:nvSpPr>
        <p:spPr bwMode="auto">
          <a:xfrm>
            <a:off x="330199" y="5956301"/>
            <a:ext cx="1363133" cy="48259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10" name="Rectangle 9"/>
          <p:cNvSpPr/>
          <p:nvPr/>
        </p:nvSpPr>
        <p:spPr bwMode="auto">
          <a:xfrm>
            <a:off x="639231" y="287104"/>
            <a:ext cx="2772836" cy="407938"/>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smtClean="0">
                <a:solidFill>
                  <a:schemeClr val="bg1"/>
                </a:solidFill>
                <a:latin typeface="Verdana" pitchFamily="34" charset="0"/>
              </a:rPr>
              <a:t>Implementation agenda</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1" name="Oval 10"/>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4</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7454256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Agriculture</a:t>
            </a:r>
          </a:p>
        </p:txBody>
      </p:sp>
      <p:sp>
        <p:nvSpPr>
          <p:cNvPr id="16387" name="Inhaltsplatzhalter 2"/>
          <p:cNvSpPr>
            <a:spLocks noGrp="1"/>
          </p:cNvSpPr>
          <p:nvPr>
            <p:ph idx="1"/>
          </p:nvPr>
        </p:nvSpPr>
        <p:spPr>
          <a:xfrm>
            <a:off x="330200" y="2884487"/>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GB" sz="1700" i="0" dirty="0" smtClean="0"/>
              <a:t>Agriculture is a </a:t>
            </a:r>
            <a:r>
              <a:rPr lang="en-GB" sz="1700" b="1" i="0" dirty="0" smtClean="0"/>
              <a:t>significant source of GHG emissions</a:t>
            </a:r>
          </a:p>
          <a:p>
            <a:pPr>
              <a:buClr>
                <a:schemeClr val="accent2"/>
              </a:buClr>
            </a:pPr>
            <a:r>
              <a:rPr lang="en-GB" sz="1700" i="0" dirty="0" smtClean="0"/>
              <a:t>Scientific and technical assessment of mitigation and adaptation in agriculture can positively contribute to future climate change policy</a:t>
            </a:r>
          </a:p>
          <a:p>
            <a:pPr>
              <a:buClr>
                <a:schemeClr val="accent2"/>
              </a:buClr>
            </a:pPr>
            <a:r>
              <a:rPr lang="en-US" sz="1700" i="0" dirty="0" smtClean="0"/>
              <a:t>In Bonn, a </a:t>
            </a:r>
            <a:r>
              <a:rPr lang="en-US" sz="1700" b="1" i="0" dirty="0" smtClean="0"/>
              <a:t>2-year work plan was agreed </a:t>
            </a:r>
            <a:r>
              <a:rPr lang="en-US" sz="1700" i="0" dirty="0" smtClean="0"/>
              <a:t>to conduct work on mitigation and adaptation related issues (4 in-session workshops plus submission of views by parties) such as:</a:t>
            </a:r>
          </a:p>
          <a:p>
            <a:pPr lvl="1">
              <a:buClr>
                <a:schemeClr val="accent2"/>
              </a:buClr>
            </a:pPr>
            <a:r>
              <a:rPr lang="en-US" sz="1300" b="0" dirty="0"/>
              <a:t>effects of extreme weather events</a:t>
            </a:r>
          </a:p>
          <a:p>
            <a:pPr lvl="1">
              <a:buClr>
                <a:schemeClr val="accent2"/>
              </a:buClr>
            </a:pPr>
            <a:r>
              <a:rPr lang="en-US" sz="1300" b="0" dirty="0"/>
              <a:t>risks and vulnerabilities of agricultural </a:t>
            </a:r>
            <a:r>
              <a:rPr lang="en-US" sz="1300" b="0" dirty="0" smtClean="0"/>
              <a:t>systems </a:t>
            </a:r>
            <a:endParaRPr lang="en-US" sz="1300" b="0" dirty="0"/>
          </a:p>
          <a:p>
            <a:pPr lvl="1">
              <a:buClr>
                <a:schemeClr val="accent2"/>
              </a:buClr>
            </a:pPr>
            <a:r>
              <a:rPr lang="en-US" sz="1300" b="0" dirty="0"/>
              <a:t>sustainable agricultural practices </a:t>
            </a:r>
          </a:p>
          <a:p>
            <a:pPr lvl="1">
              <a:buClr>
                <a:schemeClr val="accent2"/>
              </a:buClr>
            </a:pPr>
            <a:r>
              <a:rPr lang="en-US" sz="1300" b="0" dirty="0"/>
              <a:t>identification of adaptations measures and possible co-benefits such as mitigation</a:t>
            </a:r>
            <a:endParaRPr lang="en-GB" sz="1300" b="0" dirty="0"/>
          </a:p>
        </p:txBody>
      </p:sp>
      <p:sp>
        <p:nvSpPr>
          <p:cNvPr id="4" name="Rectangle 3"/>
          <p:cNvSpPr/>
          <p:nvPr/>
        </p:nvSpPr>
        <p:spPr bwMode="auto">
          <a:xfrm>
            <a:off x="1693333" y="5816600"/>
            <a:ext cx="7222066" cy="596899"/>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200" i="1" dirty="0">
                <a:solidFill>
                  <a:schemeClr val="accent4"/>
                </a:solidFill>
              </a:rPr>
              <a:t>2 workshops planned on risks and vulnerabilities of agricultural systems during </a:t>
            </a:r>
            <a:r>
              <a:rPr lang="en-US" sz="1200" i="1" dirty="0" smtClean="0">
                <a:solidFill>
                  <a:schemeClr val="accent4"/>
                </a:solidFill>
              </a:rPr>
              <a:t>in </a:t>
            </a:r>
            <a:r>
              <a:rPr lang="en-US" sz="1200" i="1" dirty="0">
                <a:solidFill>
                  <a:schemeClr val="accent4"/>
                </a:solidFill>
              </a:rPr>
              <a:t>Bonn </a:t>
            </a:r>
            <a:r>
              <a:rPr lang="en-US" sz="1200" i="1" dirty="0" smtClean="0">
                <a:solidFill>
                  <a:schemeClr val="accent4"/>
                </a:solidFill>
              </a:rPr>
              <a:t>in 2015</a:t>
            </a:r>
            <a:r>
              <a:rPr lang="en-US" sz="1200" i="1" dirty="0">
                <a:solidFill>
                  <a:schemeClr val="accent4"/>
                </a:solidFill>
              </a:rPr>
              <a:t>. EU needs to prepare submissions on the topic and input for </a:t>
            </a:r>
            <a:r>
              <a:rPr lang="en-US" sz="1200" i="1" dirty="0" smtClean="0">
                <a:solidFill>
                  <a:schemeClr val="accent4"/>
                </a:solidFill>
              </a:rPr>
              <a:t>discussion</a:t>
            </a:r>
            <a:endParaRPr lang="en-GB" sz="1200" i="1" dirty="0">
              <a:solidFill>
                <a:schemeClr val="accent4"/>
              </a:solidFill>
            </a:endParaRPr>
          </a:p>
        </p:txBody>
      </p:sp>
      <p:sp>
        <p:nvSpPr>
          <p:cNvPr id="5" name="Rectangle 4"/>
          <p:cNvSpPr/>
          <p:nvPr/>
        </p:nvSpPr>
        <p:spPr bwMode="auto">
          <a:xfrm>
            <a:off x="330200" y="2040021"/>
            <a:ext cx="8585200" cy="607645"/>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lang="en-US" sz="1400" dirty="0" smtClean="0">
                <a:solidFill>
                  <a:srgbClr val="31942E"/>
                </a:solidFill>
              </a:rPr>
              <a:t>How can agriculture be addressed under the UNFCCC? What is the role of agriculture in relation to climate change mitigation and adaptation?</a:t>
            </a:r>
            <a:endParaRPr kumimoji="0" lang="en-US" sz="1400" b="1" u="none" strike="noStrike" cap="none" normalizeH="0" dirty="0" smtClean="0">
              <a:ln>
                <a:noFill/>
              </a:ln>
              <a:solidFill>
                <a:srgbClr val="31942E"/>
              </a:solidFill>
              <a:effectLst/>
            </a:endParaRPr>
          </a:p>
        </p:txBody>
      </p:sp>
      <p:sp>
        <p:nvSpPr>
          <p:cNvPr id="8" name="Rectangle 7"/>
          <p:cNvSpPr/>
          <p:nvPr/>
        </p:nvSpPr>
        <p:spPr bwMode="auto">
          <a:xfrm>
            <a:off x="330199" y="5816600"/>
            <a:ext cx="1363134" cy="59689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10" name="Rectangle 9"/>
          <p:cNvSpPr/>
          <p:nvPr/>
        </p:nvSpPr>
        <p:spPr bwMode="auto">
          <a:xfrm>
            <a:off x="639231" y="287104"/>
            <a:ext cx="2772836" cy="407938"/>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smtClean="0">
                <a:solidFill>
                  <a:schemeClr val="bg1"/>
                </a:solidFill>
                <a:latin typeface="Verdana" pitchFamily="34" charset="0"/>
              </a:rPr>
              <a:t>Implementation agenda</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1" name="Oval 10"/>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4</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2601529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Carbon markets</a:t>
            </a:r>
          </a:p>
        </p:txBody>
      </p:sp>
      <p:sp>
        <p:nvSpPr>
          <p:cNvPr id="16387" name="Inhaltsplatzhalter 2"/>
          <p:cNvSpPr>
            <a:spLocks noGrp="1"/>
          </p:cNvSpPr>
          <p:nvPr>
            <p:ph idx="1"/>
          </p:nvPr>
        </p:nvSpPr>
        <p:spPr>
          <a:xfrm>
            <a:off x="330198" y="2630488"/>
            <a:ext cx="8172777" cy="309210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GB" sz="1600" i="0" dirty="0" smtClean="0"/>
              <a:t>Bonn session </a:t>
            </a:r>
            <a:r>
              <a:rPr lang="en-GB" sz="1600" b="1" i="0" dirty="0" smtClean="0"/>
              <a:t>rebooted faltering discussion on market related accounting </a:t>
            </a:r>
            <a:r>
              <a:rPr lang="en-GB" sz="1600" b="0" i="0" dirty="0" smtClean="0"/>
              <a:t>and </a:t>
            </a:r>
            <a:r>
              <a:rPr lang="en-GB" sz="1600" i="0" dirty="0" smtClean="0"/>
              <a:t>the</a:t>
            </a:r>
            <a:r>
              <a:rPr lang="en-GB" sz="1600" b="0" i="0" dirty="0" smtClean="0"/>
              <a:t> new market mechanism; r</a:t>
            </a:r>
            <a:r>
              <a:rPr lang="en-GB" sz="1600" i="0" dirty="0" smtClean="0"/>
              <a:t>eoriented this discussion toward </a:t>
            </a:r>
            <a:r>
              <a:rPr lang="en-GB" sz="1600" b="0" i="0" dirty="0" smtClean="0"/>
              <a:t>the 2015 agreement by making an explicit, though without prejudice link, to the discussion on the agreement</a:t>
            </a:r>
          </a:p>
          <a:p>
            <a:pPr>
              <a:buClr>
                <a:schemeClr val="accent2"/>
              </a:buClr>
            </a:pPr>
            <a:r>
              <a:rPr lang="en-GB" sz="1600" i="0" dirty="0" smtClean="0"/>
              <a:t>The EU insists on certain </a:t>
            </a:r>
            <a:r>
              <a:rPr lang="en-GB" sz="1600" b="1" i="0" dirty="0" smtClean="0"/>
              <a:t>building blocks for the agreement </a:t>
            </a:r>
            <a:r>
              <a:rPr lang="en-GB" sz="1600" b="0" i="0" dirty="0" smtClean="0"/>
              <a:t>– on accounting for international transfers, and how to address ambition “net mitigation” in the market mechanism</a:t>
            </a:r>
          </a:p>
          <a:p>
            <a:pPr>
              <a:buClr>
                <a:schemeClr val="accent2"/>
              </a:buClr>
            </a:pPr>
            <a:r>
              <a:rPr lang="en-GB" sz="1600" b="0" i="0" dirty="0" smtClean="0"/>
              <a:t>The EU wishes to reform the </a:t>
            </a:r>
            <a:r>
              <a:rPr lang="en-GB" sz="1600" b="1" i="0" dirty="0" smtClean="0"/>
              <a:t>Clean Development Mechanism </a:t>
            </a:r>
            <a:r>
              <a:rPr lang="en-GB" sz="1600" b="0" i="0" dirty="0" smtClean="0"/>
              <a:t>under Kyoto Protocol to encourage more emissions reductions in developing countries, but discussions were blocked</a:t>
            </a:r>
            <a:endParaRPr lang="en-GB" sz="1600" b="0" i="0" dirty="0"/>
          </a:p>
        </p:txBody>
      </p:sp>
      <p:sp>
        <p:nvSpPr>
          <p:cNvPr id="4" name="Rectangle 3"/>
          <p:cNvSpPr/>
          <p:nvPr/>
        </p:nvSpPr>
        <p:spPr bwMode="auto">
          <a:xfrm>
            <a:off x="1772239" y="5782734"/>
            <a:ext cx="7143161" cy="606208"/>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174625" indent="-171450">
              <a:buFont typeface="Arial" panose="020B0604020202020204" pitchFamily="34" charset="0"/>
              <a:buChar char="•"/>
            </a:pPr>
            <a:endParaRPr lang="en-GB" sz="1200" i="1" dirty="0">
              <a:solidFill>
                <a:schemeClr val="accent4"/>
              </a:solidFill>
            </a:endParaRPr>
          </a:p>
          <a:p>
            <a:pPr marL="174625" indent="-171450">
              <a:buFont typeface="Arial" panose="020B0604020202020204" pitchFamily="34" charset="0"/>
              <a:buChar char="•"/>
            </a:pPr>
            <a:r>
              <a:rPr lang="en-GB" sz="1200" i="1" dirty="0">
                <a:solidFill>
                  <a:schemeClr val="accent4"/>
                </a:solidFill>
              </a:rPr>
              <a:t>Focus discussion on markets toward minimum rules which deliver greater ambition</a:t>
            </a:r>
          </a:p>
          <a:p>
            <a:pPr marL="174625" indent="-171450">
              <a:buFont typeface="Arial" panose="020B0604020202020204" pitchFamily="34" charset="0"/>
              <a:buChar char="•"/>
            </a:pPr>
            <a:r>
              <a:rPr lang="en-GB" sz="1200" i="1" dirty="0">
                <a:solidFill>
                  <a:schemeClr val="accent4"/>
                </a:solidFill>
              </a:rPr>
              <a:t>Engage key countries in our vision of the international framework for markets</a:t>
            </a:r>
          </a:p>
          <a:p>
            <a:pPr marL="174625" indent="-171450">
              <a:buFont typeface="Arial" panose="020B0604020202020204" pitchFamily="34" charset="0"/>
              <a:buChar char="•"/>
            </a:pPr>
            <a:endParaRPr lang="en-GB" sz="1200" i="1" dirty="0">
              <a:solidFill>
                <a:schemeClr val="accent4"/>
              </a:solidFill>
            </a:endParaRPr>
          </a:p>
        </p:txBody>
      </p:sp>
      <p:sp>
        <p:nvSpPr>
          <p:cNvPr id="5" name="Rectangle 4"/>
          <p:cNvSpPr/>
          <p:nvPr/>
        </p:nvSpPr>
        <p:spPr bwMode="auto">
          <a:xfrm>
            <a:off x="330200" y="2040021"/>
            <a:ext cx="8585200" cy="607645"/>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lang="en-US" sz="1400" dirty="0" smtClean="0">
                <a:solidFill>
                  <a:srgbClr val="31942E"/>
                </a:solidFill>
              </a:rPr>
              <a:t>How can carbon market be reformed before 2020? What kind of markets framework is needed in the 2015 Agreement?</a:t>
            </a:r>
            <a:endParaRPr kumimoji="0" lang="en-US" sz="1400" b="1" u="none" strike="noStrike" cap="none" normalizeH="0" dirty="0" smtClean="0">
              <a:ln>
                <a:noFill/>
              </a:ln>
              <a:solidFill>
                <a:srgbClr val="31942E"/>
              </a:solidFill>
              <a:effectLst/>
            </a:endParaRPr>
          </a:p>
        </p:txBody>
      </p:sp>
      <p:sp>
        <p:nvSpPr>
          <p:cNvPr id="8" name="Rectangle 7"/>
          <p:cNvSpPr/>
          <p:nvPr/>
        </p:nvSpPr>
        <p:spPr bwMode="auto">
          <a:xfrm>
            <a:off x="330198" y="5782734"/>
            <a:ext cx="1442041" cy="60620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7" name="Rectangle 6"/>
          <p:cNvSpPr/>
          <p:nvPr/>
        </p:nvSpPr>
        <p:spPr bwMode="auto">
          <a:xfrm>
            <a:off x="639231" y="287104"/>
            <a:ext cx="2772836" cy="407938"/>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smtClean="0">
                <a:solidFill>
                  <a:schemeClr val="bg1"/>
                </a:solidFill>
                <a:latin typeface="Verdana" pitchFamily="34" charset="0"/>
              </a:rPr>
              <a:t>Implementation agenda</a:t>
            </a:r>
            <a:endParaRPr kumimoji="0" lang="en-GB" sz="1400" b="1" i="1" u="none" strike="noStrike" cap="none" normalizeH="0" baseline="0" dirty="0" smtClean="0">
              <a:ln>
                <a:noFill/>
              </a:ln>
              <a:solidFill>
                <a:schemeClr val="bg1"/>
              </a:solidFill>
              <a:effectLst/>
              <a:latin typeface="Verdana" pitchFamily="34" charset="0"/>
            </a:endParaRPr>
          </a:p>
        </p:txBody>
      </p:sp>
      <p:sp>
        <p:nvSpPr>
          <p:cNvPr id="9" name="Oval 8"/>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4</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26683588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Adaptation implementation agenda</a:t>
            </a:r>
          </a:p>
        </p:txBody>
      </p:sp>
      <p:sp>
        <p:nvSpPr>
          <p:cNvPr id="16387" name="Inhaltsplatzhalter 2"/>
          <p:cNvSpPr>
            <a:spLocks noGrp="1"/>
          </p:cNvSpPr>
          <p:nvPr>
            <p:ph idx="1"/>
          </p:nvPr>
        </p:nvSpPr>
        <p:spPr>
          <a:xfrm>
            <a:off x="330199" y="2641153"/>
            <a:ext cx="8229600" cy="289604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ct val="0"/>
              </a:spcAft>
              <a:buClr>
                <a:schemeClr val="accent2"/>
              </a:buClr>
              <a:buSzTx/>
              <a:buFontTx/>
              <a:buChar char="•"/>
              <a:tabLst/>
              <a:defRPr/>
            </a:pPr>
            <a:r>
              <a:rPr lang="en-US" sz="1600" i="0" dirty="0" smtClean="0"/>
              <a:t>Parties confirmed the </a:t>
            </a:r>
            <a:r>
              <a:rPr lang="en-US" sz="1600" b="1" i="0" dirty="0" smtClean="0"/>
              <a:t>national adaptation planning process </a:t>
            </a:r>
            <a:r>
              <a:rPr lang="en-GB" sz="1600" i="0" dirty="0" smtClean="0"/>
              <a:t>as</a:t>
            </a:r>
            <a:r>
              <a:rPr lang="en-US" sz="1600" i="0" dirty="0" smtClean="0"/>
              <a:t> the backbone of countries efforts to mainstream adaptation in all part of the development planning and implementation – and for building capacity</a:t>
            </a:r>
            <a:endParaRPr lang="en-GB" sz="1600" i="0" dirty="0" smtClean="0"/>
          </a:p>
          <a:p>
            <a:pPr>
              <a:buClr>
                <a:schemeClr val="accent2"/>
              </a:buClr>
            </a:pPr>
            <a:r>
              <a:rPr lang="de-AT" sz="1600" i="0" dirty="0" err="1" smtClean="0"/>
              <a:t>Operationalising</a:t>
            </a:r>
            <a:r>
              <a:rPr lang="de-AT" sz="1600" i="0" dirty="0" smtClean="0"/>
              <a:t> </a:t>
            </a:r>
            <a:r>
              <a:rPr lang="de-AT" sz="1600" i="0" dirty="0" err="1" smtClean="0"/>
              <a:t>the</a:t>
            </a:r>
            <a:r>
              <a:rPr lang="de-AT" sz="1600" i="0" dirty="0" smtClean="0"/>
              <a:t> </a:t>
            </a:r>
            <a:r>
              <a:rPr lang="de-AT" sz="1600" b="1" i="0" dirty="0" err="1" smtClean="0"/>
              <a:t>Warsaw</a:t>
            </a:r>
            <a:r>
              <a:rPr lang="de-AT" sz="1600" b="1" i="0" dirty="0" smtClean="0"/>
              <a:t> International </a:t>
            </a:r>
            <a:r>
              <a:rPr lang="de-AT" sz="1600" b="1" i="0" dirty="0" err="1" smtClean="0"/>
              <a:t>Mechanism</a:t>
            </a:r>
            <a:r>
              <a:rPr lang="de-AT" sz="1600" b="1" i="0" dirty="0" smtClean="0"/>
              <a:t> </a:t>
            </a:r>
            <a:r>
              <a:rPr lang="de-AT" sz="1600" b="1" i="0" dirty="0" err="1" smtClean="0"/>
              <a:t>for</a:t>
            </a:r>
            <a:r>
              <a:rPr lang="de-AT" sz="1600" b="1" i="0" dirty="0" smtClean="0"/>
              <a:t> Loss and </a:t>
            </a:r>
            <a:r>
              <a:rPr lang="de-AT" sz="1600" b="1" i="0" dirty="0" err="1" smtClean="0"/>
              <a:t>damage</a:t>
            </a:r>
            <a:r>
              <a:rPr lang="de-AT" sz="1600" b="1" i="0" dirty="0" smtClean="0"/>
              <a:t>: </a:t>
            </a:r>
            <a:r>
              <a:rPr lang="en-GB" sz="1600" b="0" i="0" dirty="0" smtClean="0"/>
              <a:t>controversies over </a:t>
            </a:r>
            <a:r>
              <a:rPr lang="de-AT" sz="1600" i="0" dirty="0" smtClean="0"/>
              <a:t>procedures and </a:t>
            </a:r>
            <a:r>
              <a:rPr lang="de-AT" sz="1600" i="0" dirty="0" err="1" smtClean="0"/>
              <a:t>composition</a:t>
            </a:r>
            <a:r>
              <a:rPr lang="de-AT" sz="1600" i="0" dirty="0" smtClean="0"/>
              <a:t> </a:t>
            </a:r>
            <a:r>
              <a:rPr lang="de-AT" sz="1600" i="0" dirty="0" err="1" smtClean="0"/>
              <a:t>of</a:t>
            </a:r>
            <a:r>
              <a:rPr lang="de-AT" sz="1600" i="0" dirty="0" smtClean="0"/>
              <a:t> </a:t>
            </a:r>
            <a:r>
              <a:rPr lang="de-AT" sz="1600" i="0" dirty="0" err="1" smtClean="0"/>
              <a:t>the</a:t>
            </a:r>
            <a:r>
              <a:rPr lang="de-AT" sz="1600" i="0" dirty="0" smtClean="0"/>
              <a:t> Executive </a:t>
            </a:r>
            <a:r>
              <a:rPr lang="de-AT" sz="1600" i="0" dirty="0" err="1" smtClean="0"/>
              <a:t>Committee</a:t>
            </a:r>
            <a:endParaRPr lang="de-AT" sz="800" i="0" dirty="0"/>
          </a:p>
          <a:p>
            <a:pPr>
              <a:buClr>
                <a:schemeClr val="accent2"/>
              </a:buClr>
            </a:pPr>
            <a:r>
              <a:rPr lang="de-AT" sz="1600" b="1" i="0" dirty="0" smtClean="0"/>
              <a:t>Nairobi Work Programme </a:t>
            </a:r>
            <a:r>
              <a:rPr lang="en-GB" sz="1600" i="0" dirty="0"/>
              <a:t>on impacts, vulnerability and adaptation to climate change </a:t>
            </a:r>
            <a:r>
              <a:rPr lang="de-AT" sz="1600" i="0" dirty="0" err="1" smtClean="0"/>
              <a:t>agreed</a:t>
            </a:r>
            <a:r>
              <a:rPr lang="de-AT" sz="1600" i="0" dirty="0" smtClean="0"/>
              <a:t> on </a:t>
            </a:r>
            <a:r>
              <a:rPr lang="de-AT" sz="1600" i="0" dirty="0"/>
              <a:t>additional </a:t>
            </a:r>
            <a:r>
              <a:rPr lang="de-AT" sz="1600" i="0" dirty="0" err="1"/>
              <a:t>activities</a:t>
            </a:r>
            <a:r>
              <a:rPr lang="de-AT" sz="1600" i="0" dirty="0"/>
              <a:t> (</a:t>
            </a:r>
            <a:r>
              <a:rPr lang="de-AT" sz="1600" i="0" dirty="0" err="1"/>
              <a:t>webinars</a:t>
            </a:r>
            <a:r>
              <a:rPr lang="de-AT" sz="1600" i="0" dirty="0"/>
              <a:t>) </a:t>
            </a:r>
            <a:r>
              <a:rPr lang="en-IE" sz="1600" i="0" dirty="0"/>
              <a:t>in areas of ecosystems, human settlements, water resources, health, including timing of implementation of such activities; also request to better link NWP with </a:t>
            </a:r>
            <a:r>
              <a:rPr lang="en-IE" sz="1600" i="0" dirty="0" smtClean="0"/>
              <a:t>Adaptation</a:t>
            </a:r>
          </a:p>
        </p:txBody>
      </p:sp>
      <p:sp>
        <p:nvSpPr>
          <p:cNvPr id="4" name="Rectangle 3"/>
          <p:cNvSpPr/>
          <p:nvPr/>
        </p:nvSpPr>
        <p:spPr bwMode="auto">
          <a:xfrm>
            <a:off x="1693333" y="5821252"/>
            <a:ext cx="7222066" cy="592247"/>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174625" indent="-171450">
              <a:buFont typeface="Arial" panose="020B0604020202020204" pitchFamily="34" charset="0"/>
              <a:buChar char="•"/>
            </a:pPr>
            <a:r>
              <a:rPr lang="en-US" sz="1200" i="1" dirty="0">
                <a:solidFill>
                  <a:schemeClr val="accent4"/>
                </a:solidFill>
              </a:rPr>
              <a:t>Continue constructive discussion on the final composition of the Loss and damage mechanism</a:t>
            </a:r>
          </a:p>
          <a:p>
            <a:pPr marL="174625" indent="-171450">
              <a:buFont typeface="Arial" panose="020B0604020202020204" pitchFamily="34" charset="0"/>
              <a:buChar char="•"/>
            </a:pPr>
            <a:r>
              <a:rPr lang="en-US" sz="1200" i="1" dirty="0">
                <a:solidFill>
                  <a:schemeClr val="accent4"/>
                </a:solidFill>
              </a:rPr>
              <a:t>Further consider the revision of guidelines for the NAPs process</a:t>
            </a:r>
          </a:p>
        </p:txBody>
      </p:sp>
      <p:sp>
        <p:nvSpPr>
          <p:cNvPr id="5" name="Rectangle 4"/>
          <p:cNvSpPr/>
          <p:nvPr/>
        </p:nvSpPr>
        <p:spPr bwMode="auto">
          <a:xfrm>
            <a:off x="330200" y="2040021"/>
            <a:ext cx="8585200" cy="542312"/>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kumimoji="0" lang="en-GB" sz="1400" b="1" u="none" strike="noStrike" cap="none" normalizeH="0" dirty="0" smtClean="0">
                <a:ln>
                  <a:noFill/>
                </a:ln>
                <a:solidFill>
                  <a:srgbClr val="31942E"/>
                </a:solidFill>
                <a:effectLst/>
              </a:rPr>
              <a:t>National Adaptation Plans, Nairobi Work Programme,</a:t>
            </a:r>
            <a:r>
              <a:rPr kumimoji="0" lang="en-GB" sz="1400" b="1" u="none" strike="noStrike" cap="none" normalizeH="0" baseline="0" dirty="0" smtClean="0">
                <a:ln>
                  <a:noFill/>
                </a:ln>
                <a:solidFill>
                  <a:srgbClr val="31942E"/>
                </a:solidFill>
                <a:effectLst/>
              </a:rPr>
              <a:t> Warsaw Mechanism</a:t>
            </a:r>
            <a:r>
              <a:rPr kumimoji="0" lang="en-GB" sz="1400" b="1" u="none" strike="noStrike" cap="none" normalizeH="0" dirty="0" smtClean="0">
                <a:ln>
                  <a:noFill/>
                </a:ln>
                <a:solidFill>
                  <a:srgbClr val="31942E"/>
                </a:solidFill>
                <a:effectLst/>
              </a:rPr>
              <a:t> for </a:t>
            </a:r>
            <a:r>
              <a:rPr kumimoji="0" lang="en-GB" sz="1400" b="1" u="none" strike="noStrike" cap="none" normalizeH="0" baseline="0" dirty="0" smtClean="0">
                <a:ln>
                  <a:noFill/>
                </a:ln>
                <a:solidFill>
                  <a:srgbClr val="31942E"/>
                </a:solidFill>
                <a:effectLst/>
              </a:rPr>
              <a:t>"Loss and Damage" - can we</a:t>
            </a:r>
            <a:r>
              <a:rPr kumimoji="0" lang="en-GB" sz="1400" b="1" u="none" strike="noStrike" cap="none" normalizeH="0" dirty="0" smtClean="0">
                <a:ln>
                  <a:noFill/>
                </a:ln>
                <a:solidFill>
                  <a:srgbClr val="31942E"/>
                </a:solidFill>
                <a:effectLst/>
              </a:rPr>
              <a:t> make them have tangible impact on the ground?</a:t>
            </a:r>
            <a:endParaRPr kumimoji="0" lang="en-US" sz="1400" b="1" u="none" strike="noStrike" cap="none" normalizeH="0" dirty="0" smtClean="0">
              <a:ln>
                <a:noFill/>
              </a:ln>
              <a:solidFill>
                <a:srgbClr val="31942E"/>
              </a:solidFill>
              <a:effectLst/>
            </a:endParaRPr>
          </a:p>
        </p:txBody>
      </p:sp>
      <p:sp>
        <p:nvSpPr>
          <p:cNvPr id="8" name="Rectangle 7"/>
          <p:cNvSpPr/>
          <p:nvPr/>
        </p:nvSpPr>
        <p:spPr bwMode="auto">
          <a:xfrm>
            <a:off x="330199" y="5821252"/>
            <a:ext cx="1363133" cy="592247"/>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10" name="Rectangle 9"/>
          <p:cNvSpPr/>
          <p:nvPr/>
        </p:nvSpPr>
        <p:spPr bwMode="auto">
          <a:xfrm>
            <a:off x="639231" y="287104"/>
            <a:ext cx="2772836" cy="407938"/>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smtClean="0">
                <a:solidFill>
                  <a:schemeClr val="bg1"/>
                </a:solidFill>
                <a:latin typeface="Verdana" pitchFamily="34" charset="0"/>
              </a:rPr>
              <a:t>Implementation agenda</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1" name="Oval 10"/>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4</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2139754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Capacity-building &amp; technology transfer</a:t>
            </a:r>
          </a:p>
        </p:txBody>
      </p:sp>
      <p:sp>
        <p:nvSpPr>
          <p:cNvPr id="16387" name="Inhaltsplatzhalter 2"/>
          <p:cNvSpPr>
            <a:spLocks noGrp="1"/>
          </p:cNvSpPr>
          <p:nvPr>
            <p:ph idx="1"/>
          </p:nvPr>
        </p:nvSpPr>
        <p:spPr>
          <a:xfrm>
            <a:off x="330200" y="2884487"/>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US" sz="1600" b="1" i="0" dirty="0" smtClean="0"/>
              <a:t>Capacity-building:</a:t>
            </a:r>
            <a:r>
              <a:rPr lang="en-US" sz="1600" i="0" dirty="0" smtClean="0"/>
              <a:t> Agreement on importance, but disagreement about approach to take: crosscutting issue or need for a </a:t>
            </a:r>
            <a:r>
              <a:rPr lang="en-US" sz="1600" i="0" dirty="0"/>
              <a:t>dedicated </a:t>
            </a:r>
            <a:r>
              <a:rPr lang="en-US" sz="1600" i="0" dirty="0" smtClean="0"/>
              <a:t>Committee?</a:t>
            </a:r>
            <a:endParaRPr lang="en-US" sz="800" i="0" dirty="0" smtClean="0"/>
          </a:p>
          <a:p>
            <a:pPr>
              <a:buClr>
                <a:schemeClr val="accent2"/>
              </a:buClr>
            </a:pPr>
            <a:r>
              <a:rPr lang="en-US" sz="1600" i="0" dirty="0" smtClean="0"/>
              <a:t>Successful 3</a:t>
            </a:r>
            <a:r>
              <a:rPr lang="en-US" sz="1600" i="0" baseline="30000" dirty="0" smtClean="0"/>
              <a:t>rd</a:t>
            </a:r>
            <a:r>
              <a:rPr lang="en-US" sz="1600" i="0" dirty="0" smtClean="0"/>
              <a:t> </a:t>
            </a:r>
            <a:r>
              <a:rPr lang="en-US" sz="1600" b="1" i="0" dirty="0" smtClean="0"/>
              <a:t>Durban Forum on Capacity Building </a:t>
            </a:r>
            <a:r>
              <a:rPr lang="en-US" sz="1600" i="0" dirty="0" smtClean="0"/>
              <a:t>demonstrated support activities across different UNFCCC, regional and national bodies.</a:t>
            </a:r>
            <a:endParaRPr lang="en-US" sz="800" i="0" dirty="0" smtClean="0"/>
          </a:p>
          <a:p>
            <a:pPr>
              <a:buClr>
                <a:schemeClr val="accent2"/>
              </a:buClr>
            </a:pPr>
            <a:r>
              <a:rPr lang="en-US" sz="1600" i="0" dirty="0" smtClean="0"/>
              <a:t>A web-based </a:t>
            </a:r>
            <a:r>
              <a:rPr lang="en-US" sz="1600" b="1" i="0" dirty="0" smtClean="0"/>
              <a:t>Capacity Building Portal </a:t>
            </a:r>
            <a:r>
              <a:rPr lang="en-US" sz="1600" i="0" dirty="0" smtClean="0"/>
              <a:t>was launched that provides overview on UN organizations in 50+ developing countries.</a:t>
            </a:r>
          </a:p>
          <a:p>
            <a:pPr>
              <a:buClr>
                <a:schemeClr val="accent2"/>
              </a:buClr>
            </a:pPr>
            <a:r>
              <a:rPr lang="en-US" sz="1600" b="1" i="0" dirty="0" smtClean="0"/>
              <a:t>Technology transfer: </a:t>
            </a:r>
            <a:r>
              <a:rPr lang="en-US" sz="1600" i="0" dirty="0"/>
              <a:t>Agreement about the </a:t>
            </a:r>
            <a:r>
              <a:rPr lang="en-US" sz="1600" i="0" dirty="0" smtClean="0"/>
              <a:t>importance of the existing Technology Mechanism, </a:t>
            </a:r>
            <a:r>
              <a:rPr lang="en-US" sz="1600" i="0" dirty="0"/>
              <a:t>but disagreement about </a:t>
            </a:r>
            <a:r>
              <a:rPr lang="en-US" sz="1600" i="0" dirty="0" smtClean="0"/>
              <a:t>the provision of financing for technology projects and the licensing of intellectual property rights to developing countries. </a:t>
            </a:r>
          </a:p>
          <a:p>
            <a:pPr>
              <a:buClr>
                <a:schemeClr val="accent2"/>
              </a:buClr>
            </a:pPr>
            <a:endParaRPr lang="en-US" sz="1600" i="0" dirty="0" smtClean="0"/>
          </a:p>
        </p:txBody>
      </p:sp>
      <p:sp>
        <p:nvSpPr>
          <p:cNvPr id="10" name="Rectangle 9"/>
          <p:cNvSpPr/>
          <p:nvPr/>
        </p:nvSpPr>
        <p:spPr bwMode="auto">
          <a:xfrm>
            <a:off x="639231" y="287104"/>
            <a:ext cx="2772836" cy="407938"/>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smtClean="0">
                <a:solidFill>
                  <a:schemeClr val="bg1"/>
                </a:solidFill>
                <a:latin typeface="Verdana" pitchFamily="34" charset="0"/>
              </a:rPr>
              <a:t>Implementation agenda</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1" name="Oval 10"/>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4</a:t>
            </a:r>
            <a:endParaRPr kumimoji="0" lang="en-GB" sz="2000" b="1" i="0" u="none" strike="noStrike" cap="none" normalizeH="0" baseline="0" dirty="0" smtClean="0">
              <a:ln>
                <a:noFill/>
              </a:ln>
              <a:solidFill>
                <a:schemeClr val="bg1"/>
              </a:solidFill>
              <a:effectLst/>
              <a:latin typeface="Verdana" pitchFamily="34" charset="0"/>
            </a:endParaRPr>
          </a:p>
        </p:txBody>
      </p:sp>
      <p:sp>
        <p:nvSpPr>
          <p:cNvPr id="12" name="Rectangle 11"/>
          <p:cNvSpPr/>
          <p:nvPr/>
        </p:nvSpPr>
        <p:spPr bwMode="auto">
          <a:xfrm>
            <a:off x="330200" y="2040021"/>
            <a:ext cx="8585200" cy="694712"/>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dirty="0" smtClean="0">
                <a:solidFill>
                  <a:srgbClr val="31942E"/>
                </a:solidFill>
              </a:rPr>
              <a:t>How can we ensure countries, especially developing countries, have sufficient administrative capacity to design policies to move </a:t>
            </a:r>
            <a:r>
              <a:rPr lang="en-US" sz="1400" dirty="0">
                <a:solidFill>
                  <a:srgbClr val="31942E"/>
                </a:solidFill>
              </a:rPr>
              <a:t>to a low carbon, climate</a:t>
            </a:r>
            <a:r>
              <a:rPr lang="en-GB" sz="1400" dirty="0">
                <a:solidFill>
                  <a:srgbClr val="31942E"/>
                </a:solidFill>
              </a:rPr>
              <a:t>-</a:t>
            </a:r>
            <a:r>
              <a:rPr lang="en-US" sz="1400" dirty="0">
                <a:solidFill>
                  <a:srgbClr val="31942E"/>
                </a:solidFill>
              </a:rPr>
              <a:t>resilient development </a:t>
            </a:r>
            <a:r>
              <a:rPr lang="en-US" sz="1400" dirty="0" smtClean="0">
                <a:solidFill>
                  <a:srgbClr val="31942E"/>
                </a:solidFill>
              </a:rPr>
              <a:t>pathway and stimulate innovation?</a:t>
            </a:r>
            <a:endParaRPr kumimoji="0" lang="en-US" sz="1400" b="1" u="none" strike="noStrike" cap="none" normalizeH="0" dirty="0" smtClean="0">
              <a:ln>
                <a:noFill/>
              </a:ln>
              <a:solidFill>
                <a:srgbClr val="31942E"/>
              </a:solidFill>
              <a:effectLst/>
            </a:endParaRPr>
          </a:p>
        </p:txBody>
      </p:sp>
      <p:sp>
        <p:nvSpPr>
          <p:cNvPr id="13" name="Rectangle 12"/>
          <p:cNvSpPr/>
          <p:nvPr/>
        </p:nvSpPr>
        <p:spPr bwMode="auto">
          <a:xfrm>
            <a:off x="1693333" y="5661427"/>
            <a:ext cx="7222066" cy="649009"/>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200" i="1" dirty="0" smtClean="0">
                <a:solidFill>
                  <a:schemeClr val="accent4"/>
                </a:solidFill>
              </a:rPr>
              <a:t>Continue to support capacity building / technology transfer as an integrated part of all support programs, and back the further development of existing institutions (Durban Forum, web-based capacity building portal…)</a:t>
            </a:r>
            <a:endParaRPr lang="en-GB" sz="1200" i="1" dirty="0">
              <a:solidFill>
                <a:schemeClr val="accent4"/>
              </a:solidFill>
            </a:endParaRPr>
          </a:p>
        </p:txBody>
      </p:sp>
      <p:sp>
        <p:nvSpPr>
          <p:cNvPr id="14" name="Rectangle 13"/>
          <p:cNvSpPr/>
          <p:nvPr/>
        </p:nvSpPr>
        <p:spPr bwMode="auto">
          <a:xfrm>
            <a:off x="330199" y="5661427"/>
            <a:ext cx="1363133" cy="64900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Tree>
    <p:extLst>
      <p:ext uri="{BB962C8B-B14F-4D97-AF65-F5344CB8AC3E}">
        <p14:creationId xmlns:p14="http://schemas.microsoft.com/office/powerpoint/2010/main" val="15151475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48444" y="1176867"/>
            <a:ext cx="8748712" cy="863154"/>
          </a:xfrm>
        </p:spPr>
        <p:txBody>
          <a:bodyPr/>
          <a:lstStyle/>
          <a:p>
            <a:pPr marL="0"/>
            <a:r>
              <a:rPr lang="en-GB" sz="2400" dirty="0" smtClean="0">
                <a:ea typeface="ＭＳ Ｐゴシック" pitchFamily="34" charset="-128"/>
              </a:rPr>
              <a:t>International Assessment and Review of developed</a:t>
            </a:r>
            <a:r>
              <a:rPr lang="en-GB" sz="2400" baseline="0" dirty="0" smtClean="0">
                <a:ea typeface="ＭＳ Ｐゴシック" pitchFamily="34" charset="-128"/>
              </a:rPr>
              <a:t> countries' biennial reports</a:t>
            </a:r>
            <a:endParaRPr lang="en-GB" sz="2400" dirty="0" smtClean="0">
              <a:ea typeface="ＭＳ Ｐゴシック" pitchFamily="34" charset="-128"/>
            </a:endParaRPr>
          </a:p>
        </p:txBody>
      </p:sp>
      <p:sp>
        <p:nvSpPr>
          <p:cNvPr id="16387" name="Inhaltsplatzhalter 2"/>
          <p:cNvSpPr>
            <a:spLocks noGrp="1"/>
          </p:cNvSpPr>
          <p:nvPr>
            <p:ph idx="1"/>
          </p:nvPr>
        </p:nvSpPr>
        <p:spPr>
          <a:xfrm>
            <a:off x="330200" y="2910625"/>
            <a:ext cx="8229600" cy="350287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GB" sz="1700" b="1" i="0" dirty="0" smtClean="0"/>
              <a:t>Multilateral Assessment (MA)</a:t>
            </a:r>
            <a:endParaRPr lang="en-GB" sz="3200" b="1" i="0" dirty="0" smtClean="0"/>
          </a:p>
          <a:p>
            <a:pPr marL="457200" lvl="1" indent="0">
              <a:buClr>
                <a:schemeClr val="accent2"/>
              </a:buClr>
              <a:buNone/>
            </a:pPr>
            <a:r>
              <a:rPr lang="en-GB" sz="1600" b="0" dirty="0" smtClean="0"/>
              <a:t>Each developed </a:t>
            </a:r>
            <a:r>
              <a:rPr lang="en-GB" sz="1600" b="0" dirty="0"/>
              <a:t>country party </a:t>
            </a:r>
            <a:r>
              <a:rPr lang="en-GB" sz="1600" b="0" dirty="0" smtClean="0"/>
              <a:t>will </a:t>
            </a:r>
            <a:r>
              <a:rPr lang="en-GB" sz="1600" b="0" dirty="0"/>
              <a:t>be multilaterally </a:t>
            </a:r>
            <a:r>
              <a:rPr lang="en-GB" sz="1600" b="0" dirty="0" smtClean="0"/>
              <a:t>assessed on basis of its emissions, assumptions, conditions </a:t>
            </a:r>
            <a:r>
              <a:rPr lang="en-GB" sz="1600" b="0" dirty="0"/>
              <a:t>and methodologies </a:t>
            </a:r>
            <a:r>
              <a:rPr lang="en-GB" sz="1600" b="0" dirty="0" smtClean="0"/>
              <a:t>and the progress </a:t>
            </a:r>
            <a:r>
              <a:rPr lang="en-GB" sz="1600" b="0" dirty="0"/>
              <a:t>towards the achievement of its </a:t>
            </a:r>
            <a:r>
              <a:rPr lang="en-GB" sz="1600" b="0" dirty="0" smtClean="0"/>
              <a:t>2020 target</a:t>
            </a:r>
            <a:endParaRPr lang="en-GB" sz="1600" b="0" dirty="0"/>
          </a:p>
          <a:p>
            <a:pPr marL="457200" lvl="1" indent="0">
              <a:buClr>
                <a:schemeClr val="accent2"/>
              </a:buClr>
              <a:buNone/>
            </a:pPr>
            <a:r>
              <a:rPr lang="en-GB" sz="1600" b="0" dirty="0" smtClean="0"/>
              <a:t>The MA will be a process of high political importance as all Parties to the UNFCCC , including developing countries, will have the possibility to ask questions to each Annex 1 Party</a:t>
            </a:r>
          </a:p>
          <a:p>
            <a:pPr marL="457200" lvl="1" indent="0">
              <a:buClr>
                <a:schemeClr val="accent2"/>
              </a:buClr>
              <a:buNone/>
            </a:pPr>
            <a:r>
              <a:rPr lang="en-GB" sz="1600" b="0" dirty="0" smtClean="0"/>
              <a:t>EU and ~10 MS will undergo this process in 2014</a:t>
            </a:r>
          </a:p>
          <a:p>
            <a:pPr>
              <a:buClr>
                <a:schemeClr val="accent2"/>
              </a:buClr>
            </a:pPr>
            <a:r>
              <a:rPr lang="en-GB" sz="1700" b="1" i="0" dirty="0" smtClean="0"/>
              <a:t>Agenda items related to reporting and review </a:t>
            </a:r>
          </a:p>
          <a:p>
            <a:pPr marL="457200" lvl="1" indent="0">
              <a:buClr>
                <a:schemeClr val="accent2"/>
              </a:buClr>
              <a:buNone/>
            </a:pPr>
            <a:r>
              <a:rPr lang="en-GB" sz="1600" b="0" dirty="0" smtClean="0"/>
              <a:t>Lack of substantive progress in Bonn; decisions needed in Lima </a:t>
            </a:r>
          </a:p>
        </p:txBody>
      </p:sp>
      <p:sp>
        <p:nvSpPr>
          <p:cNvPr id="4" name="Rectangle 3"/>
          <p:cNvSpPr/>
          <p:nvPr/>
        </p:nvSpPr>
        <p:spPr bwMode="auto">
          <a:xfrm>
            <a:off x="1693333" y="5791200"/>
            <a:ext cx="7222066" cy="622299"/>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174625" indent="-171450">
              <a:buFont typeface="Arial" panose="020B0604020202020204" pitchFamily="34" charset="0"/>
              <a:buChar char="•"/>
            </a:pPr>
            <a:r>
              <a:rPr lang="en-GB" sz="1200" i="1" dirty="0">
                <a:solidFill>
                  <a:schemeClr val="accent4"/>
                </a:solidFill>
              </a:rPr>
              <a:t>Need for coordination at EU level to ensure a coordinated approach to the </a:t>
            </a:r>
            <a:r>
              <a:rPr lang="en-GB" sz="1200" i="1" dirty="0" smtClean="0">
                <a:solidFill>
                  <a:schemeClr val="accent4"/>
                </a:solidFill>
              </a:rPr>
              <a:t>multilateral assessment session </a:t>
            </a:r>
            <a:r>
              <a:rPr lang="en-GB" sz="1200" i="1" dirty="0">
                <a:solidFill>
                  <a:schemeClr val="accent4"/>
                </a:solidFill>
              </a:rPr>
              <a:t>in </a:t>
            </a:r>
            <a:r>
              <a:rPr lang="en-GB" sz="1200" i="1" dirty="0" smtClean="0">
                <a:solidFill>
                  <a:schemeClr val="accent4"/>
                </a:solidFill>
              </a:rPr>
              <a:t>Lima</a:t>
            </a:r>
          </a:p>
          <a:p>
            <a:pPr marL="174625" indent="-171450">
              <a:buFont typeface="Arial" panose="020B0604020202020204" pitchFamily="34" charset="0"/>
              <a:buChar char="•"/>
            </a:pPr>
            <a:r>
              <a:rPr lang="en-GB" sz="1200" i="1" dirty="0" smtClean="0">
                <a:solidFill>
                  <a:schemeClr val="accent4"/>
                </a:solidFill>
              </a:rPr>
              <a:t>Potentially </a:t>
            </a:r>
            <a:r>
              <a:rPr lang="en-GB" sz="1200" i="1" dirty="0">
                <a:solidFill>
                  <a:schemeClr val="accent4"/>
                </a:solidFill>
              </a:rPr>
              <a:t>further submissions on the review/reporting </a:t>
            </a:r>
            <a:r>
              <a:rPr lang="en-GB" sz="1200" i="1" dirty="0" smtClean="0">
                <a:solidFill>
                  <a:schemeClr val="accent4"/>
                </a:solidFill>
              </a:rPr>
              <a:t>guidelines</a:t>
            </a:r>
            <a:endParaRPr lang="en-GB" sz="1200" i="1" dirty="0">
              <a:solidFill>
                <a:schemeClr val="accent4"/>
              </a:solidFill>
            </a:endParaRPr>
          </a:p>
        </p:txBody>
      </p:sp>
      <p:sp>
        <p:nvSpPr>
          <p:cNvPr id="5" name="Rectangle 4"/>
          <p:cNvSpPr/>
          <p:nvPr/>
        </p:nvSpPr>
        <p:spPr bwMode="auto">
          <a:xfrm>
            <a:off x="330200" y="2040021"/>
            <a:ext cx="8585200" cy="737046"/>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GB" sz="1400" dirty="0" smtClean="0">
                <a:solidFill>
                  <a:srgbClr val="31942E"/>
                </a:solidFill>
              </a:rPr>
              <a:t>The IAR in December 2014 will allow, for the first time, a multilateral assessment </a:t>
            </a:r>
            <a:r>
              <a:rPr lang="en-GB" sz="1400" dirty="0">
                <a:solidFill>
                  <a:srgbClr val="31942E"/>
                </a:solidFill>
              </a:rPr>
              <a:t>of </a:t>
            </a:r>
            <a:r>
              <a:rPr lang="en-GB" sz="1400" dirty="0" smtClean="0">
                <a:solidFill>
                  <a:srgbClr val="31942E"/>
                </a:solidFill>
              </a:rPr>
              <a:t>individual </a:t>
            </a:r>
            <a:r>
              <a:rPr lang="en-GB" sz="1400" dirty="0">
                <a:solidFill>
                  <a:srgbClr val="31942E"/>
                </a:solidFill>
              </a:rPr>
              <a:t>Parties' </a:t>
            </a:r>
            <a:r>
              <a:rPr lang="en-GB" sz="1400" dirty="0" smtClean="0">
                <a:solidFill>
                  <a:srgbClr val="31942E"/>
                </a:solidFill>
              </a:rPr>
              <a:t>progress towards their </a:t>
            </a:r>
            <a:r>
              <a:rPr lang="en-GB" sz="1400" dirty="0">
                <a:solidFill>
                  <a:srgbClr val="31942E"/>
                </a:solidFill>
              </a:rPr>
              <a:t>2020 </a:t>
            </a:r>
            <a:r>
              <a:rPr lang="en-GB" sz="1400" dirty="0" smtClean="0">
                <a:solidFill>
                  <a:srgbClr val="31942E"/>
                </a:solidFill>
              </a:rPr>
              <a:t>targets. </a:t>
            </a:r>
          </a:p>
          <a:p>
            <a:pPr marL="3175"/>
            <a:r>
              <a:rPr lang="en-GB" sz="1400" dirty="0" smtClean="0">
                <a:solidFill>
                  <a:srgbClr val="31942E"/>
                </a:solidFill>
              </a:rPr>
              <a:t>Slow progress at technical level on other issues related to reporting and review. </a:t>
            </a:r>
            <a:endParaRPr lang="en-US" sz="1400" dirty="0">
              <a:solidFill>
                <a:srgbClr val="31942E"/>
              </a:solidFill>
            </a:endParaRPr>
          </a:p>
        </p:txBody>
      </p:sp>
      <p:sp>
        <p:nvSpPr>
          <p:cNvPr id="8" name="Rectangle 7"/>
          <p:cNvSpPr/>
          <p:nvPr/>
        </p:nvSpPr>
        <p:spPr bwMode="auto">
          <a:xfrm>
            <a:off x="330199" y="5791200"/>
            <a:ext cx="1363133" cy="62229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10" name="Rectangle 9"/>
          <p:cNvSpPr/>
          <p:nvPr/>
        </p:nvSpPr>
        <p:spPr bwMode="auto">
          <a:xfrm>
            <a:off x="639231" y="287104"/>
            <a:ext cx="2772836" cy="407938"/>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smtClean="0">
                <a:solidFill>
                  <a:schemeClr val="bg1"/>
                </a:solidFill>
                <a:latin typeface="Verdana" pitchFamily="34" charset="0"/>
              </a:rPr>
              <a:t>Implementation agenda</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1" name="Oval 10"/>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4</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694588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fr-BE" dirty="0" smtClean="0">
                <a:ea typeface="ＭＳ Ｐゴシック" pitchFamily="34" charset="-128"/>
              </a:rPr>
              <a:t>Kyoto Protocol</a:t>
            </a:r>
            <a:endParaRPr lang="en-GB" dirty="0" smtClean="0">
              <a:ea typeface="ＭＳ Ｐゴシック" pitchFamily="34" charset="-128"/>
            </a:endParaRPr>
          </a:p>
        </p:txBody>
      </p:sp>
      <p:sp>
        <p:nvSpPr>
          <p:cNvPr id="16387" name="Inhaltsplatzhalter 2"/>
          <p:cNvSpPr>
            <a:spLocks noGrp="1"/>
          </p:cNvSpPr>
          <p:nvPr>
            <p:ph idx="1"/>
          </p:nvPr>
        </p:nvSpPr>
        <p:spPr>
          <a:xfrm>
            <a:off x="330200" y="2884487"/>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GB" sz="1500" b="1" i="0" dirty="0" smtClean="0"/>
              <a:t>First commitment period: </a:t>
            </a:r>
            <a:r>
              <a:rPr lang="en-GB" sz="1500" i="0" dirty="0" smtClean="0"/>
              <a:t>Parties now agreed </a:t>
            </a:r>
            <a:r>
              <a:rPr lang="en-GB" sz="1500" i="0" dirty="0"/>
              <a:t>on 10 August 2015 as the date of completion of the expert review process that also sets the start date of the additional period for fulfilling commitments under the first commitment period, which will be postponed if the review process is not finished</a:t>
            </a:r>
          </a:p>
          <a:p>
            <a:pPr>
              <a:buClr>
                <a:schemeClr val="accent2"/>
              </a:buClr>
            </a:pPr>
            <a:r>
              <a:rPr lang="en-GB" sz="1500" b="1" i="0" dirty="0" smtClean="0"/>
              <a:t>Second commitment period: </a:t>
            </a:r>
            <a:r>
              <a:rPr lang="en-GB" sz="1500" i="0" dirty="0" smtClean="0"/>
              <a:t>due to an issue affecting Ukraine, Belarus and Kazakhstan,  finalisation of accounting and reporting rules, agreed in Warsaw but not formally adopted, made no progress</a:t>
            </a:r>
            <a:endParaRPr lang="en-GB" sz="1500" i="0" dirty="0"/>
          </a:p>
          <a:p>
            <a:pPr>
              <a:buClr>
                <a:schemeClr val="accent2"/>
              </a:buClr>
            </a:pPr>
            <a:r>
              <a:rPr lang="en-US" sz="1500" i="0" dirty="0" smtClean="0"/>
              <a:t>The question does not affect the EU as such, but holding up progress does: </a:t>
            </a:r>
            <a:r>
              <a:rPr lang="en-US" sz="1500" b="1" i="0" dirty="0" smtClean="0"/>
              <a:t>Rules</a:t>
            </a:r>
            <a:r>
              <a:rPr lang="en-US" sz="1500" i="0" dirty="0" smtClean="0"/>
              <a:t> </a:t>
            </a:r>
            <a:r>
              <a:rPr lang="en-US" sz="1500" b="1" i="0" dirty="0" smtClean="0"/>
              <a:t>must be adopted by Lima</a:t>
            </a:r>
            <a:r>
              <a:rPr lang="en-US" sz="1500" i="0" dirty="0" smtClean="0"/>
              <a:t>, otherwise the EU may be unable to ratify the second commitment period as we would not know what rules would apply</a:t>
            </a:r>
            <a:endParaRPr lang="en-GB" sz="1500" i="0" dirty="0" smtClean="0"/>
          </a:p>
          <a:p>
            <a:pPr>
              <a:buClr>
                <a:schemeClr val="accent2"/>
              </a:buClr>
            </a:pPr>
            <a:r>
              <a:rPr lang="en-GB" sz="1500" i="0" dirty="0" smtClean="0"/>
              <a:t>The outcome of Warsaw will continue being used as a basis for the work in Lima and preparations for implementation</a:t>
            </a:r>
          </a:p>
        </p:txBody>
      </p:sp>
      <p:sp>
        <p:nvSpPr>
          <p:cNvPr id="4" name="Rectangle 3"/>
          <p:cNvSpPr/>
          <p:nvPr/>
        </p:nvSpPr>
        <p:spPr bwMode="auto">
          <a:xfrm>
            <a:off x="1693333" y="6045200"/>
            <a:ext cx="7222066" cy="368299"/>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100" i="1" dirty="0">
                <a:solidFill>
                  <a:schemeClr val="accent4"/>
                </a:solidFill>
              </a:rPr>
              <a:t>Continue discussions on the accounting modalities with a view to finalization of </a:t>
            </a:r>
            <a:r>
              <a:rPr lang="en-GB" sz="1100" i="1" dirty="0">
                <a:solidFill>
                  <a:schemeClr val="accent4"/>
                </a:solidFill>
              </a:rPr>
              <a:t>few outstanding provisions, and formal adoption of all </a:t>
            </a:r>
            <a:r>
              <a:rPr lang="en-US" sz="1100" i="1" dirty="0">
                <a:solidFill>
                  <a:schemeClr val="accent4"/>
                </a:solidFill>
              </a:rPr>
              <a:t>the rules </a:t>
            </a:r>
            <a:r>
              <a:rPr lang="en-GB" sz="1100" i="1" dirty="0">
                <a:solidFill>
                  <a:schemeClr val="accent4"/>
                </a:solidFill>
              </a:rPr>
              <a:t>(agreed in Warsaw) </a:t>
            </a:r>
            <a:r>
              <a:rPr lang="en-US" sz="1100" i="1" dirty="0">
                <a:solidFill>
                  <a:schemeClr val="accent4"/>
                </a:solidFill>
              </a:rPr>
              <a:t>in Lima</a:t>
            </a:r>
            <a:endParaRPr lang="en-GB" sz="1100" i="1" dirty="0">
              <a:solidFill>
                <a:schemeClr val="accent4"/>
              </a:solidFill>
            </a:endParaRPr>
          </a:p>
        </p:txBody>
      </p:sp>
      <p:sp>
        <p:nvSpPr>
          <p:cNvPr id="5" name="Rectangle 4"/>
          <p:cNvSpPr/>
          <p:nvPr/>
        </p:nvSpPr>
        <p:spPr bwMode="auto">
          <a:xfrm>
            <a:off x="330200" y="2040021"/>
            <a:ext cx="8585200" cy="711200"/>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lang="en-US" sz="1400" dirty="0" err="1" smtClean="0">
                <a:solidFill>
                  <a:srgbClr val="31942E"/>
                </a:solidFill>
              </a:rPr>
              <a:t>Finalisation</a:t>
            </a:r>
            <a:r>
              <a:rPr lang="en-US" sz="1400" dirty="0" smtClean="0">
                <a:solidFill>
                  <a:srgbClr val="31942E"/>
                </a:solidFill>
              </a:rPr>
              <a:t> of the rules to implement the second commitment period of the Kyoto Protocol in Lima is essential for ratification since these rules are the </a:t>
            </a:r>
            <a:r>
              <a:rPr lang="en-US" sz="1400" dirty="0">
                <a:solidFill>
                  <a:srgbClr val="31942E"/>
                </a:solidFill>
              </a:rPr>
              <a:t>"</a:t>
            </a:r>
            <a:r>
              <a:rPr lang="en-US" sz="1400" dirty="0" smtClean="0">
                <a:solidFill>
                  <a:srgbClr val="31942E"/>
                </a:solidFill>
              </a:rPr>
              <a:t>nuts and bolts" of the accounting system for the second commitment period</a:t>
            </a:r>
            <a:endParaRPr kumimoji="0" lang="en-US" sz="1400" b="1" u="none" strike="noStrike" cap="none" normalizeH="0" dirty="0" smtClean="0">
              <a:ln>
                <a:noFill/>
              </a:ln>
              <a:solidFill>
                <a:srgbClr val="31942E"/>
              </a:solidFill>
              <a:effectLst/>
            </a:endParaRPr>
          </a:p>
        </p:txBody>
      </p:sp>
      <p:sp>
        <p:nvSpPr>
          <p:cNvPr id="8" name="Rectangle 7"/>
          <p:cNvSpPr/>
          <p:nvPr/>
        </p:nvSpPr>
        <p:spPr bwMode="auto">
          <a:xfrm>
            <a:off x="330199" y="6045200"/>
            <a:ext cx="1363133" cy="36829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10" name="Rectangle 9"/>
          <p:cNvSpPr/>
          <p:nvPr/>
        </p:nvSpPr>
        <p:spPr bwMode="auto">
          <a:xfrm>
            <a:off x="639231" y="287104"/>
            <a:ext cx="2772836" cy="407938"/>
          </a:xfrm>
          <a:prstGeom prst="rect">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smtClean="0">
                <a:solidFill>
                  <a:schemeClr val="bg1"/>
                </a:solidFill>
                <a:latin typeface="Verdana" pitchFamily="34" charset="0"/>
              </a:rPr>
              <a:t>Implementation agenda</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1" name="Oval 10"/>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4"/>
          </a:fillRef>
          <a:effectRef idx="1">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4</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6514860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162050"/>
            <a:ext cx="8469312" cy="936625"/>
          </a:xfrm>
        </p:spPr>
        <p:txBody>
          <a:bodyPr/>
          <a:lstStyle/>
          <a:p>
            <a:r>
              <a:rPr lang="en-US" dirty="0" smtClean="0"/>
              <a:t>Context: towards the 2015 Agreement</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35048764"/>
              </p:ext>
            </p:extLst>
          </p:nvPr>
        </p:nvGraphicFramePr>
        <p:xfrm>
          <a:off x="4991100" y="2898775"/>
          <a:ext cx="3695700" cy="3629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1395982383"/>
              </p:ext>
            </p:extLst>
          </p:nvPr>
        </p:nvGraphicFramePr>
        <p:xfrm>
          <a:off x="347126" y="2730500"/>
          <a:ext cx="4368800" cy="38735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Rectangle 7"/>
          <p:cNvSpPr/>
          <p:nvPr/>
        </p:nvSpPr>
        <p:spPr bwMode="auto">
          <a:xfrm>
            <a:off x="588426" y="2696632"/>
            <a:ext cx="3556000" cy="330200"/>
          </a:xfrm>
          <a:prstGeom prst="rect">
            <a:avLst/>
          </a:prstGeom>
          <a:solidFill>
            <a:schemeClr val="accent4"/>
          </a:solidFill>
          <a:ln>
            <a:no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Verdana" pitchFamily="34" charset="0"/>
              </a:rPr>
              <a:t>Process</a:t>
            </a:r>
            <a:endParaRPr kumimoji="0" lang="en-GB" sz="1800" b="1" i="0" u="none" strike="noStrike" cap="none" normalizeH="0" baseline="0" dirty="0" smtClean="0">
              <a:ln>
                <a:noFill/>
              </a:ln>
              <a:solidFill>
                <a:schemeClr val="bg1"/>
              </a:solidFill>
              <a:effectLst/>
              <a:latin typeface="Verdana" pitchFamily="34" charset="0"/>
            </a:endParaRPr>
          </a:p>
        </p:txBody>
      </p:sp>
      <p:sp>
        <p:nvSpPr>
          <p:cNvPr id="9" name="Rectangle 8"/>
          <p:cNvSpPr/>
          <p:nvPr/>
        </p:nvSpPr>
        <p:spPr bwMode="auto">
          <a:xfrm>
            <a:off x="5067300" y="2696632"/>
            <a:ext cx="3556000" cy="330200"/>
          </a:xfrm>
          <a:prstGeom prst="rect">
            <a:avLst/>
          </a:prstGeom>
          <a:solidFill>
            <a:schemeClr val="accent4"/>
          </a:solidFill>
          <a:ln>
            <a:no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3175" algn="ctr"/>
            <a:r>
              <a:rPr lang="en-US" sz="1800" dirty="0">
                <a:solidFill>
                  <a:schemeClr val="bg1"/>
                </a:solidFill>
                <a:latin typeface="Verdana" pitchFamily="34" charset="0"/>
              </a:rPr>
              <a:t>Content</a:t>
            </a:r>
            <a:endParaRPr lang="en-GB" sz="1800" dirty="0">
              <a:solidFill>
                <a:schemeClr val="bg1"/>
              </a:solidFill>
              <a:latin typeface="Verdana" pitchFamily="34" charset="0"/>
            </a:endParaRPr>
          </a:p>
        </p:txBody>
      </p:sp>
      <p:sp>
        <p:nvSpPr>
          <p:cNvPr id="10" name="Down Arrow Callout 9"/>
          <p:cNvSpPr/>
          <p:nvPr/>
        </p:nvSpPr>
        <p:spPr bwMode="auto">
          <a:xfrm>
            <a:off x="805126" y="3111500"/>
            <a:ext cx="2978150" cy="1206500"/>
          </a:xfrm>
          <a:prstGeom prst="downArrowCallout">
            <a:avLst>
              <a:gd name="adj1" fmla="val 14035"/>
              <a:gd name="adj2" fmla="val 15526"/>
              <a:gd name="adj3" fmla="val 25000"/>
              <a:gd name="adj4" fmla="val 35488"/>
            </a:avLst>
          </a:prstGeom>
          <a:solidFill>
            <a:schemeClr val="accent2"/>
          </a:solidFill>
          <a:ln w="9525" cap="flat" cmpd="sng" algn="ctr">
            <a:solidFill>
              <a:schemeClr val="accent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1300" dirty="0" smtClean="0">
                <a:solidFill>
                  <a:schemeClr val="bg1"/>
                </a:solidFill>
              </a:rPr>
              <a:t>Bonn inter-</a:t>
            </a:r>
            <a:r>
              <a:rPr lang="en-US" sz="1300" dirty="0" err="1" smtClean="0">
                <a:solidFill>
                  <a:schemeClr val="bg1"/>
                </a:solidFill>
              </a:rPr>
              <a:t>sessionals</a:t>
            </a:r>
            <a:r>
              <a:rPr lang="en-US" sz="1300" dirty="0" smtClean="0">
                <a:solidFill>
                  <a:schemeClr val="bg1"/>
                </a:solidFill>
              </a:rPr>
              <a:t>: </a:t>
            </a:r>
            <a:br>
              <a:rPr lang="en-US" sz="1300" dirty="0" smtClean="0">
                <a:solidFill>
                  <a:schemeClr val="bg1"/>
                </a:solidFill>
              </a:rPr>
            </a:br>
            <a:r>
              <a:rPr lang="en-US" sz="1300" dirty="0" smtClean="0">
                <a:solidFill>
                  <a:schemeClr val="bg1"/>
                </a:solidFill>
              </a:rPr>
              <a:t>March, June, October</a:t>
            </a:r>
            <a:endParaRPr kumimoji="0" lang="en-GB" sz="1300" b="1" i="0" u="none" strike="noStrike" cap="none" normalizeH="0" baseline="0" dirty="0" smtClean="0">
              <a:ln>
                <a:noFill/>
              </a:ln>
              <a:solidFill>
                <a:schemeClr val="bg1"/>
              </a:solidFill>
              <a:effectLst/>
            </a:endParaRPr>
          </a:p>
        </p:txBody>
      </p:sp>
      <p:sp>
        <p:nvSpPr>
          <p:cNvPr id="12" name="Rectangle 11"/>
          <p:cNvSpPr/>
          <p:nvPr/>
        </p:nvSpPr>
        <p:spPr bwMode="auto">
          <a:xfrm>
            <a:off x="419100" y="1689100"/>
            <a:ext cx="8585200" cy="711200"/>
          </a:xfrm>
          <a:prstGeom prst="rect">
            <a:avLst/>
          </a:prstGeom>
          <a:noFill/>
          <a:ln>
            <a:no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US" sz="1400" u="none" strike="noStrike" cap="none" normalizeH="0" dirty="0" smtClean="0">
              <a:ln>
                <a:noFill/>
              </a:ln>
              <a:solidFill>
                <a:srgbClr val="31942E"/>
              </a:solidFill>
              <a:effectLst/>
            </a:endParaRPr>
          </a:p>
        </p:txBody>
      </p:sp>
      <p:sp>
        <p:nvSpPr>
          <p:cNvPr id="11" name="Rectangle 10"/>
          <p:cNvSpPr/>
          <p:nvPr/>
        </p:nvSpPr>
        <p:spPr bwMode="auto">
          <a:xfrm>
            <a:off x="795867" y="1945217"/>
            <a:ext cx="7653866" cy="510116"/>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lgn="ctr"/>
            <a:r>
              <a:rPr lang="en-US" sz="1400" dirty="0">
                <a:solidFill>
                  <a:srgbClr val="31942E"/>
                </a:solidFill>
              </a:rPr>
              <a:t>A new international climate agreement applicable to all </a:t>
            </a:r>
            <a:br>
              <a:rPr lang="en-US" sz="1400" dirty="0">
                <a:solidFill>
                  <a:srgbClr val="31942E"/>
                </a:solidFill>
              </a:rPr>
            </a:br>
            <a:r>
              <a:rPr lang="en-US" sz="1400" dirty="0">
                <a:solidFill>
                  <a:srgbClr val="31942E"/>
                </a:solidFill>
              </a:rPr>
              <a:t>to keep global average temperature increase below </a:t>
            </a:r>
            <a:r>
              <a:rPr lang="en-US" sz="1400" dirty="0" smtClean="0">
                <a:solidFill>
                  <a:srgbClr val="31942E"/>
                </a:solidFill>
              </a:rPr>
              <a:t>2°C</a:t>
            </a:r>
            <a:endParaRPr lang="en-US" sz="1400" dirty="0">
              <a:solidFill>
                <a:srgbClr val="31942E"/>
              </a:solidFill>
            </a:endParaRPr>
          </a:p>
        </p:txBody>
      </p:sp>
    </p:spTree>
    <p:extLst>
      <p:ext uri="{BB962C8B-B14F-4D97-AF65-F5344CB8AC3E}">
        <p14:creationId xmlns:p14="http://schemas.microsoft.com/office/powerpoint/2010/main" val="28263799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125579"/>
            <a:ext cx="8229600" cy="936625"/>
          </a:xfrm>
        </p:spPr>
        <p:txBody>
          <a:bodyPr/>
          <a:lstStyle/>
          <a:p>
            <a:r>
              <a:rPr lang="en-US" dirty="0" smtClean="0"/>
              <a:t>EU priorities for Lima and Paris</a:t>
            </a:r>
            <a:endParaRPr lang="en-GB" dirty="0"/>
          </a:p>
        </p:txBody>
      </p:sp>
      <p:sp>
        <p:nvSpPr>
          <p:cNvPr id="4" name="Rounded Rectangle 3"/>
          <p:cNvSpPr/>
          <p:nvPr/>
        </p:nvSpPr>
        <p:spPr>
          <a:xfrm>
            <a:off x="292020" y="1932213"/>
            <a:ext cx="1711960" cy="1683246"/>
          </a:xfrm>
          <a:prstGeom prst="roundRect">
            <a:avLst>
              <a:gd name="adj" fmla="val 10000"/>
            </a:avLst>
          </a:prstGeom>
          <a:blipFill rotWithShape="1">
            <a:blip r:embed="rId3">
              <a:extLst>
                <a:ext uri="{28A0092B-C50C-407E-A947-70E740481C1C}">
                  <a14:useLocalDpi xmlns:a14="http://schemas.microsoft.com/office/drawing/2010/main"/>
                </a:ext>
              </a:extLst>
            </a:blip>
            <a:stretch>
              <a:fillRect/>
            </a:stretch>
          </a:blipFill>
          <a:ln>
            <a:noFill/>
          </a:ln>
        </p:spPr>
        <p:style>
          <a:lnRef idx="3">
            <a:schemeClr val="lt1">
              <a:hueOff val="0"/>
              <a:satOff val="0"/>
              <a:lumOff val="0"/>
              <a:alphaOff val="0"/>
            </a:schemeClr>
          </a:lnRef>
          <a:fillRef idx="1">
            <a:scrgbClr r="0" g="0" b="0"/>
          </a:fillRef>
          <a:effectRef idx="1">
            <a:schemeClr val="accent4">
              <a:tint val="50000"/>
              <a:hueOff val="0"/>
              <a:satOff val="0"/>
              <a:lumOff val="0"/>
              <a:alphaOff val="0"/>
            </a:schemeClr>
          </a:effectRef>
          <a:fontRef idx="minor">
            <a:schemeClr val="lt1">
              <a:hueOff val="0"/>
              <a:satOff val="0"/>
              <a:lumOff val="0"/>
              <a:alphaOff val="0"/>
            </a:schemeClr>
          </a:fontRef>
        </p:style>
      </p:sp>
      <p:sp>
        <p:nvSpPr>
          <p:cNvPr id="6" name="Rounded Rectangle 5"/>
          <p:cNvSpPr/>
          <p:nvPr/>
        </p:nvSpPr>
        <p:spPr>
          <a:xfrm>
            <a:off x="292020" y="4151539"/>
            <a:ext cx="1711960" cy="1683246"/>
          </a:xfrm>
          <a:prstGeom prst="roundRect">
            <a:avLst>
              <a:gd name="adj" fmla="val 10000"/>
            </a:avLst>
          </a:prstGeom>
          <a:blipFill rotWithShape="1">
            <a:blip r:embed="rId4" cstate="screen">
              <a:extLst>
                <a:ext uri="{28A0092B-C50C-407E-A947-70E740481C1C}">
                  <a14:useLocalDpi xmlns:a14="http://schemas.microsoft.com/office/drawing/2010/main"/>
                </a:ext>
              </a:extLst>
            </a:blip>
            <a:stretch>
              <a:fillRect/>
            </a:stretch>
          </a:blipFill>
          <a:ln>
            <a:noFill/>
          </a:ln>
        </p:spPr>
        <p:style>
          <a:lnRef idx="3">
            <a:schemeClr val="lt1">
              <a:hueOff val="0"/>
              <a:satOff val="0"/>
              <a:lumOff val="0"/>
              <a:alphaOff val="0"/>
            </a:schemeClr>
          </a:lnRef>
          <a:fillRef idx="1">
            <a:scrgbClr r="0" g="0" b="0"/>
          </a:fillRef>
          <a:effectRef idx="1">
            <a:schemeClr val="accent4">
              <a:tint val="50000"/>
              <a:hueOff val="1448968"/>
              <a:satOff val="-24471"/>
              <a:lumOff val="993"/>
              <a:alphaOff val="0"/>
            </a:schemeClr>
          </a:effectRef>
          <a:fontRef idx="minor">
            <a:schemeClr val="lt1">
              <a:hueOff val="0"/>
              <a:satOff val="0"/>
              <a:lumOff val="0"/>
              <a:alphaOff val="0"/>
            </a:schemeClr>
          </a:fontRef>
        </p:style>
      </p:sp>
      <p:sp>
        <p:nvSpPr>
          <p:cNvPr id="7" name="Rectangle 6"/>
          <p:cNvSpPr/>
          <p:nvPr/>
        </p:nvSpPr>
        <p:spPr bwMode="auto">
          <a:xfrm>
            <a:off x="2079811" y="2261295"/>
            <a:ext cx="6929718" cy="1306975"/>
          </a:xfrm>
          <a:prstGeom prst="rect">
            <a:avLst/>
          </a:prstGeom>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171450" lvl="0" indent="-171450">
              <a:spcAft>
                <a:spcPts val="600"/>
              </a:spcAft>
              <a:buFont typeface="Arial" panose="020B0604020202020204" pitchFamily="34" charset="0"/>
              <a:buChar char="•"/>
            </a:pPr>
            <a:r>
              <a:rPr lang="en-US" sz="1100" dirty="0"/>
              <a:t>Upfront information </a:t>
            </a:r>
            <a:r>
              <a:rPr lang="en-US" sz="1100" b="0" dirty="0"/>
              <a:t>requirements defined so INDCs </a:t>
            </a:r>
            <a:r>
              <a:rPr lang="en-US" sz="1100" b="0" dirty="0" smtClean="0"/>
              <a:t>are understandable </a:t>
            </a:r>
            <a:r>
              <a:rPr lang="en-US" sz="1100" b="0" dirty="0"/>
              <a:t>and comparable</a:t>
            </a:r>
            <a:endParaRPr lang="en-GB" sz="1100" b="0" dirty="0"/>
          </a:p>
          <a:p>
            <a:pPr marL="171450" lvl="0" indent="-171450">
              <a:spcAft>
                <a:spcPts val="600"/>
              </a:spcAft>
              <a:buFont typeface="Arial" panose="020B0604020202020204" pitchFamily="34" charset="0"/>
              <a:buChar char="•"/>
            </a:pPr>
            <a:r>
              <a:rPr lang="en-US" sz="1100" b="0" dirty="0"/>
              <a:t>Clarity on </a:t>
            </a:r>
            <a:r>
              <a:rPr lang="en-US" sz="1100" dirty="0"/>
              <a:t>international process </a:t>
            </a:r>
            <a:r>
              <a:rPr lang="en-US" sz="1100" b="0" dirty="0"/>
              <a:t>in 2015 to assess </a:t>
            </a:r>
            <a:r>
              <a:rPr lang="en-US" sz="1100" b="0" dirty="0" smtClean="0"/>
              <a:t>fairness &amp; collective </a:t>
            </a:r>
            <a:r>
              <a:rPr lang="en-US" sz="1100" b="0" dirty="0"/>
              <a:t>adequacy of INDCs</a:t>
            </a:r>
          </a:p>
          <a:p>
            <a:pPr marL="171450" lvl="0" indent="-171450">
              <a:spcAft>
                <a:spcPts val="600"/>
              </a:spcAft>
              <a:buFont typeface="Arial" panose="020B0604020202020204" pitchFamily="34" charset="0"/>
              <a:buChar char="•"/>
            </a:pPr>
            <a:r>
              <a:rPr lang="en-US" sz="1100" b="0" dirty="0"/>
              <a:t>Further progress on how </a:t>
            </a:r>
            <a:r>
              <a:rPr lang="en-US" sz="1100" dirty="0" smtClean="0"/>
              <a:t>adaptation </a:t>
            </a:r>
            <a:r>
              <a:rPr lang="en-US" sz="1100" b="0" dirty="0" smtClean="0"/>
              <a:t>and </a:t>
            </a:r>
            <a:r>
              <a:rPr lang="en-US" sz="1100" dirty="0"/>
              <a:t>financial and other support </a:t>
            </a:r>
            <a:r>
              <a:rPr lang="en-US" sz="1100" b="0" dirty="0"/>
              <a:t>are to be reflected in the 2015 Agreement</a:t>
            </a:r>
          </a:p>
          <a:p>
            <a:pPr marL="171450" lvl="0" indent="-171450">
              <a:spcAft>
                <a:spcPts val="600"/>
              </a:spcAft>
              <a:buFont typeface="Arial" panose="020B0604020202020204" pitchFamily="34" charset="0"/>
              <a:buChar char="•"/>
            </a:pPr>
            <a:r>
              <a:rPr lang="en-US" sz="1100" dirty="0"/>
              <a:t>First draft negotiating text </a:t>
            </a:r>
            <a:r>
              <a:rPr lang="en-US" sz="1100" b="0" dirty="0"/>
              <a:t>available</a:t>
            </a:r>
          </a:p>
        </p:txBody>
      </p:sp>
      <p:sp>
        <p:nvSpPr>
          <p:cNvPr id="8" name="Rectangle 7"/>
          <p:cNvSpPr/>
          <p:nvPr/>
        </p:nvSpPr>
        <p:spPr bwMode="auto">
          <a:xfrm>
            <a:off x="2079811" y="3989115"/>
            <a:ext cx="6929718" cy="2422170"/>
          </a:xfrm>
          <a:prstGeom prst="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171450" indent="-171450">
              <a:spcBef>
                <a:spcPts val="0"/>
              </a:spcBef>
              <a:spcAft>
                <a:spcPts val="600"/>
              </a:spcAft>
              <a:buFont typeface="Arial" panose="020B0604020202020204" pitchFamily="34" charset="0"/>
              <a:buChar char="•"/>
            </a:pPr>
            <a:r>
              <a:rPr lang="en-US" sz="1100" b="0" dirty="0" smtClean="0"/>
              <a:t>Addressing </a:t>
            </a:r>
            <a:r>
              <a:rPr lang="en-US" sz="1100" dirty="0"/>
              <a:t>mitigation</a:t>
            </a:r>
            <a:r>
              <a:rPr lang="en-US" sz="1100" b="0" dirty="0"/>
              <a:t>, </a:t>
            </a:r>
            <a:r>
              <a:rPr lang="en-US" sz="1100" dirty="0"/>
              <a:t>adaptation</a:t>
            </a:r>
            <a:r>
              <a:rPr lang="en-US" sz="1100" b="0" dirty="0"/>
              <a:t>, </a:t>
            </a:r>
            <a:r>
              <a:rPr lang="en-US" sz="1100" dirty="0"/>
              <a:t>finance</a:t>
            </a:r>
            <a:r>
              <a:rPr lang="en-US" sz="1100" b="0" dirty="0"/>
              <a:t>, </a:t>
            </a:r>
            <a:r>
              <a:rPr lang="en-US" sz="1100" dirty="0"/>
              <a:t>technology</a:t>
            </a:r>
            <a:r>
              <a:rPr lang="en-US" sz="1100" b="0" dirty="0"/>
              <a:t>, </a:t>
            </a:r>
            <a:r>
              <a:rPr lang="en-US" sz="1100" dirty="0"/>
              <a:t>capacity-building</a:t>
            </a:r>
            <a:r>
              <a:rPr lang="en-US" sz="1100" b="0" dirty="0"/>
              <a:t>, </a:t>
            </a:r>
            <a:r>
              <a:rPr lang="en-US" sz="1100" dirty="0"/>
              <a:t>transparency </a:t>
            </a:r>
            <a:r>
              <a:rPr lang="en-US" sz="1100" b="0" dirty="0"/>
              <a:t>of action and support in a comprehensive way</a:t>
            </a:r>
            <a:endParaRPr lang="en-GB" sz="1100" b="0" dirty="0"/>
          </a:p>
          <a:p>
            <a:pPr marL="171450" indent="-171450">
              <a:spcBef>
                <a:spcPts val="0"/>
              </a:spcBef>
              <a:spcAft>
                <a:spcPts val="600"/>
              </a:spcAft>
              <a:buFont typeface="Arial" panose="020B0604020202020204" pitchFamily="34" charset="0"/>
              <a:buChar char="•"/>
            </a:pPr>
            <a:r>
              <a:rPr lang="en-US" sz="1100" b="0" dirty="0"/>
              <a:t>Inclusion in the 2015 Agreement of a </a:t>
            </a:r>
            <a:r>
              <a:rPr lang="en-US" sz="1100" dirty="0"/>
              <a:t>long-term goal consistent with science </a:t>
            </a:r>
            <a:r>
              <a:rPr lang="en-US" sz="1100" dirty="0" smtClean="0"/>
              <a:t/>
            </a:r>
            <a:br>
              <a:rPr lang="en-US" sz="1100" dirty="0" smtClean="0"/>
            </a:br>
            <a:r>
              <a:rPr lang="en-US" sz="1100" b="0" dirty="0" smtClean="0"/>
              <a:t>(</a:t>
            </a:r>
            <a:r>
              <a:rPr lang="en-US" sz="1100" b="0" dirty="0"/>
              <a:t>keeping global average temperature increase below 2°C vs. pre-industrial levels)</a:t>
            </a:r>
            <a:endParaRPr lang="en-GB" sz="1100" b="0" dirty="0"/>
          </a:p>
          <a:p>
            <a:pPr marL="171450" indent="-171450">
              <a:spcBef>
                <a:spcPts val="0"/>
              </a:spcBef>
              <a:spcAft>
                <a:spcPts val="600"/>
              </a:spcAft>
              <a:buFont typeface="Arial" panose="020B0604020202020204" pitchFamily="34" charset="0"/>
              <a:buChar char="•"/>
            </a:pPr>
            <a:r>
              <a:rPr lang="en-US" sz="1100" b="0" dirty="0"/>
              <a:t>Nationally determined contributions to be included in the form of </a:t>
            </a:r>
            <a:r>
              <a:rPr lang="en-US" sz="1100" dirty="0"/>
              <a:t>mitigation commitments that are legally binding</a:t>
            </a:r>
          </a:p>
          <a:p>
            <a:pPr marL="171450" indent="-171450">
              <a:spcBef>
                <a:spcPts val="0"/>
              </a:spcBef>
              <a:spcAft>
                <a:spcPts val="600"/>
              </a:spcAft>
              <a:buFont typeface="Arial" panose="020B0604020202020204" pitchFamily="34" charset="0"/>
              <a:buChar char="•"/>
            </a:pPr>
            <a:r>
              <a:rPr lang="en-US" sz="1100" b="0" dirty="0"/>
              <a:t>Further strengthen </a:t>
            </a:r>
            <a:r>
              <a:rPr lang="en-US" sz="1100" dirty="0"/>
              <a:t>multilateral rules </a:t>
            </a:r>
            <a:r>
              <a:rPr lang="en-US" sz="1100" b="0" dirty="0"/>
              <a:t>through monitoring, reporting and verification, accounting and compliance</a:t>
            </a:r>
          </a:p>
          <a:p>
            <a:pPr marL="171450" indent="-171450">
              <a:spcBef>
                <a:spcPts val="0"/>
              </a:spcBef>
              <a:spcAft>
                <a:spcPts val="600"/>
              </a:spcAft>
              <a:buFont typeface="Arial" panose="020B0604020202020204" pitchFamily="34" charset="0"/>
              <a:buChar char="•"/>
            </a:pPr>
            <a:r>
              <a:rPr lang="en-US" sz="1100" b="0" dirty="0"/>
              <a:t>Mechanism to regularly consider global level of ambition </a:t>
            </a:r>
            <a:r>
              <a:rPr lang="en-US" sz="1100" b="0" dirty="0" smtClean="0"/>
              <a:t/>
            </a:r>
            <a:br>
              <a:rPr lang="en-US" sz="1100" b="0" dirty="0" smtClean="0"/>
            </a:br>
            <a:r>
              <a:rPr lang="en-US" sz="1100" b="0" dirty="0" smtClean="0"/>
              <a:t>so </a:t>
            </a:r>
            <a:r>
              <a:rPr lang="en-US" sz="1100" dirty="0"/>
              <a:t>Parties can raise their own ambition </a:t>
            </a:r>
            <a:r>
              <a:rPr lang="en-US" sz="1100" b="0" dirty="0"/>
              <a:t>if wished and necessary</a:t>
            </a:r>
          </a:p>
          <a:p>
            <a:pPr marL="171450" indent="-171450">
              <a:spcBef>
                <a:spcPts val="0"/>
              </a:spcBef>
              <a:spcAft>
                <a:spcPts val="600"/>
              </a:spcAft>
              <a:buFont typeface="Arial" panose="020B0604020202020204" pitchFamily="34" charset="0"/>
              <a:buChar char="•"/>
            </a:pPr>
            <a:r>
              <a:rPr lang="en-US" sz="1100" b="0" dirty="0" err="1"/>
              <a:t>Catalyse</a:t>
            </a:r>
            <a:r>
              <a:rPr lang="en-US" sz="1100" b="0" dirty="0"/>
              <a:t> </a:t>
            </a:r>
            <a:r>
              <a:rPr lang="en-US" sz="1100" dirty="0"/>
              <a:t>real action by all types of stakeholders</a:t>
            </a:r>
            <a:r>
              <a:rPr lang="en-US" sz="1100" b="0" dirty="0"/>
              <a:t>, building on </a:t>
            </a:r>
            <a:r>
              <a:rPr lang="en-US" sz="1100" b="0" dirty="0" smtClean="0"/>
              <a:t>pre-2020 experience</a:t>
            </a:r>
            <a:endParaRPr lang="en-US" sz="1100" b="0" dirty="0"/>
          </a:p>
        </p:txBody>
      </p:sp>
      <p:sp>
        <p:nvSpPr>
          <p:cNvPr id="9" name="Rectangle 8"/>
          <p:cNvSpPr/>
          <p:nvPr/>
        </p:nvSpPr>
        <p:spPr bwMode="auto">
          <a:xfrm>
            <a:off x="2075327" y="1919259"/>
            <a:ext cx="1559859" cy="342036"/>
          </a:xfrm>
          <a:prstGeom prst="rect">
            <a:avLst/>
          </a:prstGeom>
          <a:solidFill>
            <a:schemeClr val="accent4"/>
          </a:solidFill>
          <a:ln w="9525" cap="flat" cmpd="sng" algn="ctr">
            <a:solidFill>
              <a:schemeClr val="accent4"/>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Verdana" pitchFamily="34" charset="0"/>
              </a:rPr>
              <a:t>Lima 2014</a:t>
            </a:r>
            <a:endParaRPr kumimoji="0" lang="en-GB" sz="1600" b="1" i="0" u="none" strike="noStrike" cap="none" normalizeH="0" baseline="0" dirty="0" smtClean="0">
              <a:ln>
                <a:noFill/>
              </a:ln>
              <a:solidFill>
                <a:schemeClr val="bg1"/>
              </a:solidFill>
              <a:effectLst/>
              <a:latin typeface="Verdana" pitchFamily="34" charset="0"/>
            </a:endParaRPr>
          </a:p>
        </p:txBody>
      </p:sp>
      <p:sp>
        <p:nvSpPr>
          <p:cNvPr id="11" name="Rectangle 10"/>
          <p:cNvSpPr/>
          <p:nvPr/>
        </p:nvSpPr>
        <p:spPr bwMode="auto">
          <a:xfrm>
            <a:off x="2075327" y="3647079"/>
            <a:ext cx="1559859" cy="342036"/>
          </a:xfrm>
          <a:prstGeom prst="rect">
            <a:avLst/>
          </a:prstGeom>
          <a:solidFill>
            <a:schemeClr val="accent2"/>
          </a:solidFill>
          <a:ln w="9525" cap="flat" cmpd="sng" algn="ctr">
            <a:solidFill>
              <a:schemeClr val="accent2"/>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Verdana" pitchFamily="34" charset="0"/>
              </a:rPr>
              <a:t>Paris 2015</a:t>
            </a:r>
            <a:endParaRPr kumimoji="0" lang="en-GB" sz="16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29367748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upcoming meetings this year</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4016194961"/>
              </p:ext>
            </p:extLst>
          </p:nvPr>
        </p:nvGraphicFramePr>
        <p:xfrm>
          <a:off x="470429" y="2151063"/>
          <a:ext cx="8157103" cy="3750208"/>
        </p:xfrm>
        <a:graphic>
          <a:graphicData uri="http://schemas.openxmlformats.org/drawingml/2006/table">
            <a:tbl>
              <a:tblPr>
                <a:tableStyleId>{69CF1AB2-1976-4502-BF36-3FF5EA218861}</a:tableStyleId>
              </a:tblPr>
              <a:tblGrid>
                <a:gridCol w="2636838"/>
                <a:gridCol w="5520265"/>
              </a:tblGrid>
              <a:tr h="468776">
                <a:tc>
                  <a:txBody>
                    <a:bodyPr/>
                    <a:lstStyle/>
                    <a:p>
                      <a:pPr algn="l" fontAlgn="ctr"/>
                      <a:r>
                        <a:rPr lang="en-IE" sz="1400" b="0" u="none" strike="noStrike" dirty="0">
                          <a:effectLst/>
                          <a:latin typeface="+mn-lt"/>
                        </a:rPr>
                        <a:t>11-12 </a:t>
                      </a:r>
                      <a:r>
                        <a:rPr lang="en-IE" sz="1400" b="0" u="none" strike="noStrike" dirty="0" smtClean="0">
                          <a:effectLst/>
                          <a:latin typeface="+mn-lt"/>
                        </a:rPr>
                        <a:t>Jul</a:t>
                      </a:r>
                      <a:endParaRPr lang="en-GB" sz="1400" b="0" i="0" u="none" strike="noStrike" dirty="0">
                        <a:solidFill>
                          <a:srgbClr val="000000"/>
                        </a:solidFill>
                        <a:effectLst/>
                        <a:latin typeface="+mn-lt"/>
                      </a:endParaRPr>
                    </a:p>
                  </a:txBody>
                  <a:tcPr marL="473764" marR="5264" marT="5264" marB="0" anchor="ctr"/>
                </a:tc>
                <a:tc>
                  <a:txBody>
                    <a:bodyPr/>
                    <a:lstStyle/>
                    <a:p>
                      <a:pPr algn="l" fontAlgn="b"/>
                      <a:r>
                        <a:rPr lang="en-GB" sz="1400" u="none" strike="noStrike" dirty="0">
                          <a:effectLst/>
                          <a:latin typeface="+mn-lt"/>
                        </a:rPr>
                        <a:t> </a:t>
                      </a:r>
                      <a:r>
                        <a:rPr lang="en-GB" sz="1400" b="1" u="none" strike="noStrike" dirty="0">
                          <a:effectLst/>
                          <a:latin typeface="+mn-lt"/>
                        </a:rPr>
                        <a:t>Major Economies Forum</a:t>
                      </a:r>
                      <a:r>
                        <a:rPr lang="en-GB" sz="1400" u="none" strike="noStrike" dirty="0">
                          <a:effectLst/>
                          <a:latin typeface="+mn-lt"/>
                        </a:rPr>
                        <a:t>, Paris</a:t>
                      </a:r>
                      <a:endParaRPr lang="en-GB" sz="1400" b="0" i="0" u="none" strike="noStrike" dirty="0">
                        <a:solidFill>
                          <a:srgbClr val="000000"/>
                        </a:solidFill>
                        <a:effectLst/>
                        <a:latin typeface="+mn-lt"/>
                      </a:endParaRPr>
                    </a:p>
                  </a:txBody>
                  <a:tcPr marL="5264" marR="5264" marT="5264" marB="0" anchor="ctr"/>
                </a:tc>
              </a:tr>
              <a:tr h="468776">
                <a:tc>
                  <a:txBody>
                    <a:bodyPr/>
                    <a:lstStyle/>
                    <a:p>
                      <a:pPr algn="l" fontAlgn="ctr"/>
                      <a:r>
                        <a:rPr lang="en-IE" sz="1400" b="0" u="none" strike="noStrike" dirty="0">
                          <a:effectLst/>
                          <a:latin typeface="+mn-lt"/>
                        </a:rPr>
                        <a:t>13-15 </a:t>
                      </a:r>
                      <a:r>
                        <a:rPr lang="en-IE" sz="1400" b="0" u="none" strike="noStrike" dirty="0" smtClean="0">
                          <a:effectLst/>
                          <a:latin typeface="+mn-lt"/>
                        </a:rPr>
                        <a:t>Jul</a:t>
                      </a:r>
                      <a:endParaRPr lang="en-GB" sz="1400" b="0" i="0" u="none" strike="noStrike" dirty="0">
                        <a:solidFill>
                          <a:srgbClr val="000000"/>
                        </a:solidFill>
                        <a:effectLst/>
                        <a:latin typeface="+mn-lt"/>
                      </a:endParaRPr>
                    </a:p>
                  </a:txBody>
                  <a:tcPr marL="473764" marR="5264" marT="5264" marB="0" anchor="ctr"/>
                </a:tc>
                <a:tc>
                  <a:txBody>
                    <a:bodyPr/>
                    <a:lstStyle/>
                    <a:p>
                      <a:pPr algn="l" fontAlgn="b"/>
                      <a:r>
                        <a:rPr lang="en-GB" sz="1400" u="none" strike="noStrike" dirty="0">
                          <a:effectLst/>
                          <a:latin typeface="+mn-lt"/>
                        </a:rPr>
                        <a:t> </a:t>
                      </a:r>
                      <a:r>
                        <a:rPr lang="en-GB" sz="1400" b="1" u="none" strike="noStrike" dirty="0" err="1">
                          <a:effectLst/>
                          <a:latin typeface="+mn-lt"/>
                        </a:rPr>
                        <a:t>Petersberg</a:t>
                      </a:r>
                      <a:r>
                        <a:rPr lang="en-GB" sz="1400" b="1" u="none" strike="noStrike" dirty="0">
                          <a:effectLst/>
                          <a:latin typeface="+mn-lt"/>
                        </a:rPr>
                        <a:t> Ministerial Dialogue</a:t>
                      </a:r>
                      <a:endParaRPr lang="en-GB" sz="1400" b="1" i="0" u="none" strike="noStrike" dirty="0">
                        <a:solidFill>
                          <a:srgbClr val="000000"/>
                        </a:solidFill>
                        <a:effectLst/>
                        <a:latin typeface="+mn-lt"/>
                      </a:endParaRPr>
                    </a:p>
                  </a:txBody>
                  <a:tcPr marL="5264" marR="5264" marT="5264" marB="0" anchor="ctr"/>
                </a:tc>
              </a:tr>
              <a:tr h="468776">
                <a:tc>
                  <a:txBody>
                    <a:bodyPr/>
                    <a:lstStyle/>
                    <a:p>
                      <a:pPr algn="l" fontAlgn="ctr"/>
                      <a:r>
                        <a:rPr lang="en-IE" sz="1400" b="0" u="none" strike="noStrike" dirty="0" smtClean="0">
                          <a:effectLst/>
                          <a:latin typeface="+mn-lt"/>
                        </a:rPr>
                        <a:t>19-20</a:t>
                      </a:r>
                      <a:r>
                        <a:rPr lang="en-IE" sz="1400" b="0" u="none" strike="noStrike" baseline="0" dirty="0" smtClean="0">
                          <a:effectLst/>
                          <a:latin typeface="+mn-lt"/>
                        </a:rPr>
                        <a:t> Sep TBC</a:t>
                      </a:r>
                      <a:endParaRPr lang="en-GB" sz="1400" b="0" i="0" u="none" strike="noStrike" dirty="0">
                        <a:solidFill>
                          <a:srgbClr val="000000"/>
                        </a:solidFill>
                        <a:effectLst/>
                        <a:latin typeface="+mn-lt"/>
                      </a:endParaRPr>
                    </a:p>
                  </a:txBody>
                  <a:tcPr marL="473764" marR="5264" marT="5264" marB="0" anchor="ctr"/>
                </a:tc>
                <a:tc>
                  <a:txBody>
                    <a:bodyPr/>
                    <a:lstStyle/>
                    <a:p>
                      <a:pPr algn="l" fontAlgn="b"/>
                      <a:r>
                        <a:rPr lang="en-GB" sz="1400" u="none" strike="noStrike" dirty="0">
                          <a:effectLst/>
                          <a:latin typeface="+mn-lt"/>
                        </a:rPr>
                        <a:t> </a:t>
                      </a:r>
                      <a:r>
                        <a:rPr lang="en-GB" sz="1400" b="1" u="none" strike="noStrike" dirty="0">
                          <a:effectLst/>
                          <a:latin typeface="+mn-lt"/>
                        </a:rPr>
                        <a:t>Major Economies Forum</a:t>
                      </a:r>
                      <a:r>
                        <a:rPr lang="en-GB" sz="1400" u="none" strike="noStrike" dirty="0">
                          <a:effectLst/>
                          <a:latin typeface="+mn-lt"/>
                        </a:rPr>
                        <a:t>, New York</a:t>
                      </a:r>
                      <a:endParaRPr lang="en-GB" sz="1400" b="0" i="0" u="none" strike="noStrike" dirty="0">
                        <a:solidFill>
                          <a:srgbClr val="000000"/>
                        </a:solidFill>
                        <a:effectLst/>
                        <a:latin typeface="+mn-lt"/>
                      </a:endParaRPr>
                    </a:p>
                  </a:txBody>
                  <a:tcPr marL="5264" marR="5264" marT="5264" marB="0" anchor="ctr"/>
                </a:tc>
              </a:tr>
              <a:tr h="468776">
                <a:tc>
                  <a:txBody>
                    <a:bodyPr/>
                    <a:lstStyle/>
                    <a:p>
                      <a:pPr algn="l" fontAlgn="ctr"/>
                      <a:r>
                        <a:rPr lang="en-IE" sz="1400" b="0" u="none" strike="noStrike" dirty="0" smtClean="0">
                          <a:effectLst/>
                          <a:latin typeface="+mn-lt"/>
                        </a:rPr>
                        <a:t>23</a:t>
                      </a:r>
                      <a:r>
                        <a:rPr lang="en-IE" sz="1400" b="0" u="none" strike="noStrike" baseline="0" dirty="0" smtClean="0">
                          <a:effectLst/>
                          <a:latin typeface="+mn-lt"/>
                        </a:rPr>
                        <a:t> </a:t>
                      </a:r>
                      <a:r>
                        <a:rPr lang="en-IE" sz="1400" b="0" u="none" strike="noStrike" dirty="0" smtClean="0">
                          <a:effectLst/>
                          <a:latin typeface="+mn-lt"/>
                        </a:rPr>
                        <a:t>Sep</a:t>
                      </a:r>
                      <a:endParaRPr lang="en-GB" sz="1400" b="0" i="0" u="none" strike="noStrike" dirty="0">
                        <a:solidFill>
                          <a:srgbClr val="000000"/>
                        </a:solidFill>
                        <a:effectLst/>
                        <a:latin typeface="+mn-lt"/>
                      </a:endParaRPr>
                    </a:p>
                  </a:txBody>
                  <a:tcPr marL="473764" marR="5264" marT="5264" marB="0" anchor="ctr"/>
                </a:tc>
                <a:tc>
                  <a:txBody>
                    <a:bodyPr/>
                    <a:lstStyle/>
                    <a:p>
                      <a:pPr algn="l" fontAlgn="b"/>
                      <a:r>
                        <a:rPr lang="en-GB" sz="1400" u="none" strike="noStrike" dirty="0">
                          <a:effectLst/>
                          <a:latin typeface="+mn-lt"/>
                        </a:rPr>
                        <a:t> </a:t>
                      </a:r>
                      <a:r>
                        <a:rPr lang="en-GB" sz="1400" b="1" u="none" strike="noStrike" dirty="0">
                          <a:effectLst/>
                          <a:latin typeface="+mn-lt"/>
                        </a:rPr>
                        <a:t>Leaders’ Summit on Climate Change</a:t>
                      </a:r>
                      <a:r>
                        <a:rPr lang="en-GB" sz="1400" u="none" strike="noStrike" dirty="0">
                          <a:effectLst/>
                          <a:latin typeface="+mn-lt"/>
                        </a:rPr>
                        <a:t>, New York</a:t>
                      </a:r>
                      <a:endParaRPr lang="en-GB" sz="1400" b="0" i="0" u="none" strike="noStrike" dirty="0">
                        <a:solidFill>
                          <a:srgbClr val="000000"/>
                        </a:solidFill>
                        <a:effectLst/>
                        <a:latin typeface="+mn-lt"/>
                      </a:endParaRPr>
                    </a:p>
                  </a:txBody>
                  <a:tcPr marL="5264" marR="5264" marT="5264" marB="0" anchor="ctr"/>
                </a:tc>
              </a:tr>
              <a:tr h="468776">
                <a:tc>
                  <a:txBody>
                    <a:bodyPr/>
                    <a:lstStyle/>
                    <a:p>
                      <a:pPr algn="l" fontAlgn="ctr"/>
                      <a:r>
                        <a:rPr lang="en-IE" sz="1400" b="0" u="none" strike="noStrike" dirty="0">
                          <a:effectLst/>
                          <a:latin typeface="+mn-lt"/>
                        </a:rPr>
                        <a:t>20-25 </a:t>
                      </a:r>
                      <a:r>
                        <a:rPr lang="en-IE" sz="1400" b="0" u="none" strike="noStrike" dirty="0" smtClean="0">
                          <a:effectLst/>
                          <a:latin typeface="+mn-lt"/>
                        </a:rPr>
                        <a:t>Oct</a:t>
                      </a:r>
                      <a:endParaRPr lang="en-GB" sz="1400" b="0" i="0" u="none" strike="noStrike" dirty="0">
                        <a:solidFill>
                          <a:srgbClr val="000000"/>
                        </a:solidFill>
                        <a:effectLst/>
                        <a:latin typeface="+mn-lt"/>
                      </a:endParaRPr>
                    </a:p>
                  </a:txBody>
                  <a:tcPr marL="473764" marR="5264" marT="5264" marB="0" anchor="ctr"/>
                </a:tc>
                <a:tc>
                  <a:txBody>
                    <a:bodyPr/>
                    <a:lstStyle/>
                    <a:p>
                      <a:pPr algn="l" fontAlgn="b"/>
                      <a:r>
                        <a:rPr lang="en-GB" sz="1400" u="none" strike="noStrike" dirty="0">
                          <a:effectLst/>
                          <a:latin typeface="+mn-lt"/>
                        </a:rPr>
                        <a:t> Ad-Hoc Durban Platform </a:t>
                      </a:r>
                      <a:r>
                        <a:rPr lang="en-GB" sz="1400" b="1" u="none" strike="noStrike" dirty="0">
                          <a:effectLst/>
                          <a:latin typeface="+mn-lt"/>
                        </a:rPr>
                        <a:t>inter-sessional </a:t>
                      </a:r>
                      <a:r>
                        <a:rPr lang="en-GB" sz="1400" u="none" strike="noStrike" dirty="0">
                          <a:effectLst/>
                          <a:latin typeface="+mn-lt"/>
                        </a:rPr>
                        <a:t>meeting, Bonn</a:t>
                      </a:r>
                      <a:endParaRPr lang="en-GB" sz="1400" b="0" i="0" u="none" strike="noStrike" dirty="0">
                        <a:solidFill>
                          <a:srgbClr val="000000"/>
                        </a:solidFill>
                        <a:effectLst/>
                        <a:latin typeface="+mn-lt"/>
                      </a:endParaRPr>
                    </a:p>
                  </a:txBody>
                  <a:tcPr marL="5264" marR="5264" marT="5264" marB="0" anchor="ctr"/>
                </a:tc>
              </a:tr>
              <a:tr h="468776">
                <a:tc>
                  <a:txBody>
                    <a:bodyPr/>
                    <a:lstStyle/>
                    <a:p>
                      <a:pPr algn="l" fontAlgn="ctr"/>
                      <a:r>
                        <a:rPr lang="en-IE" sz="1400" b="0" u="none" strike="noStrike" dirty="0">
                          <a:effectLst/>
                          <a:latin typeface="+mn-lt"/>
                        </a:rPr>
                        <a:t>4-7 </a:t>
                      </a:r>
                      <a:r>
                        <a:rPr lang="en-IE" sz="1400" b="0" u="none" strike="noStrike" dirty="0" smtClean="0">
                          <a:effectLst/>
                          <a:latin typeface="+mn-lt"/>
                        </a:rPr>
                        <a:t>Nov</a:t>
                      </a:r>
                      <a:endParaRPr lang="en-GB" sz="1400" b="0" i="0" u="none" strike="noStrike" dirty="0">
                        <a:solidFill>
                          <a:srgbClr val="000000"/>
                        </a:solidFill>
                        <a:effectLst/>
                        <a:latin typeface="+mn-lt"/>
                      </a:endParaRPr>
                    </a:p>
                  </a:txBody>
                  <a:tcPr marL="473764" marR="5264" marT="5264" marB="0" anchor="ctr"/>
                </a:tc>
                <a:tc>
                  <a:txBody>
                    <a:bodyPr/>
                    <a:lstStyle/>
                    <a:p>
                      <a:pPr algn="l" fontAlgn="b"/>
                      <a:r>
                        <a:rPr lang="en-GB" sz="1400" u="none" strike="noStrike" dirty="0">
                          <a:effectLst/>
                          <a:latin typeface="+mn-lt"/>
                        </a:rPr>
                        <a:t> </a:t>
                      </a:r>
                      <a:r>
                        <a:rPr lang="en-GB" sz="1400" b="1" u="none" strike="noStrike" dirty="0" smtClean="0">
                          <a:effectLst/>
                          <a:latin typeface="+mn-lt"/>
                        </a:rPr>
                        <a:t>Pre-COP</a:t>
                      </a:r>
                      <a:r>
                        <a:rPr lang="en-GB" sz="1400" u="none" strike="noStrike" dirty="0">
                          <a:effectLst/>
                          <a:latin typeface="+mn-lt"/>
                        </a:rPr>
                        <a:t>, Venezuela</a:t>
                      </a:r>
                      <a:endParaRPr lang="en-GB" sz="1400" b="0" i="0" u="none" strike="noStrike" dirty="0">
                        <a:solidFill>
                          <a:srgbClr val="000000"/>
                        </a:solidFill>
                        <a:effectLst/>
                        <a:latin typeface="+mn-lt"/>
                      </a:endParaRPr>
                    </a:p>
                  </a:txBody>
                  <a:tcPr marL="5264" marR="5264" marT="5264" marB="0" anchor="ctr"/>
                </a:tc>
              </a:tr>
              <a:tr h="468776">
                <a:tc>
                  <a:txBody>
                    <a:bodyPr/>
                    <a:lstStyle/>
                    <a:p>
                      <a:pPr algn="l" fontAlgn="ctr"/>
                      <a:r>
                        <a:rPr lang="en-IE" sz="1400" b="0" u="none" strike="noStrike" dirty="0">
                          <a:effectLst/>
                          <a:latin typeface="+mn-lt"/>
                        </a:rPr>
                        <a:t>15-16 </a:t>
                      </a:r>
                      <a:r>
                        <a:rPr lang="en-IE" sz="1400" b="0" u="none" strike="noStrike" dirty="0" smtClean="0">
                          <a:effectLst/>
                          <a:latin typeface="+mn-lt"/>
                        </a:rPr>
                        <a:t>Nov</a:t>
                      </a:r>
                      <a:endParaRPr lang="en-GB" sz="1400" b="0" i="0" u="none" strike="noStrike" dirty="0">
                        <a:solidFill>
                          <a:srgbClr val="000000"/>
                        </a:solidFill>
                        <a:effectLst/>
                        <a:latin typeface="+mn-lt"/>
                      </a:endParaRPr>
                    </a:p>
                  </a:txBody>
                  <a:tcPr marL="473764" marR="5264" marT="5264" marB="0" anchor="ctr"/>
                </a:tc>
                <a:tc>
                  <a:txBody>
                    <a:bodyPr/>
                    <a:lstStyle/>
                    <a:p>
                      <a:pPr algn="l" fontAlgn="b"/>
                      <a:r>
                        <a:rPr lang="en-GB" sz="1400" u="none" strike="noStrike" dirty="0">
                          <a:effectLst/>
                          <a:latin typeface="+mn-lt"/>
                        </a:rPr>
                        <a:t> </a:t>
                      </a:r>
                      <a:r>
                        <a:rPr lang="en-GB" sz="1400" b="1" u="none" strike="noStrike" dirty="0">
                          <a:effectLst/>
                          <a:latin typeface="+mn-lt"/>
                        </a:rPr>
                        <a:t>G20 Leaders’ Summit</a:t>
                      </a:r>
                      <a:r>
                        <a:rPr lang="en-GB" sz="1400" u="none" strike="noStrike" dirty="0">
                          <a:effectLst/>
                          <a:latin typeface="+mn-lt"/>
                        </a:rPr>
                        <a:t>, Brisbane</a:t>
                      </a:r>
                      <a:endParaRPr lang="en-GB" sz="1400" b="0" i="0" u="none" strike="noStrike" dirty="0">
                        <a:solidFill>
                          <a:srgbClr val="000000"/>
                        </a:solidFill>
                        <a:effectLst/>
                        <a:latin typeface="+mn-lt"/>
                      </a:endParaRPr>
                    </a:p>
                  </a:txBody>
                  <a:tcPr marL="5264" marR="5264" marT="5264" marB="0" anchor="ctr"/>
                </a:tc>
              </a:tr>
              <a:tr h="468776">
                <a:tc>
                  <a:txBody>
                    <a:bodyPr/>
                    <a:lstStyle/>
                    <a:p>
                      <a:pPr algn="l" fontAlgn="ctr"/>
                      <a:r>
                        <a:rPr lang="en-IE" sz="1400" b="0" u="none" strike="noStrike" dirty="0">
                          <a:effectLst/>
                          <a:latin typeface="+mn-lt"/>
                        </a:rPr>
                        <a:t>1-12 </a:t>
                      </a:r>
                      <a:r>
                        <a:rPr lang="en-IE" sz="1400" b="0" u="none" strike="noStrike" dirty="0" smtClean="0">
                          <a:effectLst/>
                          <a:latin typeface="+mn-lt"/>
                        </a:rPr>
                        <a:t>Dec</a:t>
                      </a:r>
                      <a:endParaRPr lang="en-GB" sz="1400" b="0" i="0" u="none" strike="noStrike" dirty="0">
                        <a:solidFill>
                          <a:srgbClr val="000000"/>
                        </a:solidFill>
                        <a:effectLst/>
                        <a:latin typeface="+mn-lt"/>
                      </a:endParaRPr>
                    </a:p>
                  </a:txBody>
                  <a:tcPr marL="473764" marR="5264" marT="5264" marB="0" anchor="ctr"/>
                </a:tc>
                <a:tc>
                  <a:txBody>
                    <a:bodyPr/>
                    <a:lstStyle/>
                    <a:p>
                      <a:pPr algn="l" fontAlgn="b"/>
                      <a:r>
                        <a:rPr lang="en-GB" sz="1400" u="none" strike="noStrike" dirty="0">
                          <a:effectLst/>
                          <a:latin typeface="+mn-lt"/>
                        </a:rPr>
                        <a:t> </a:t>
                      </a:r>
                      <a:r>
                        <a:rPr lang="en-GB" sz="1400" b="1" u="none" strike="noStrike" dirty="0">
                          <a:effectLst/>
                          <a:latin typeface="+mn-lt"/>
                        </a:rPr>
                        <a:t>COP20 climate summit</a:t>
                      </a:r>
                      <a:r>
                        <a:rPr lang="en-GB" sz="1400" u="none" strike="noStrike" dirty="0">
                          <a:effectLst/>
                          <a:latin typeface="+mn-lt"/>
                        </a:rPr>
                        <a:t>, </a:t>
                      </a:r>
                      <a:r>
                        <a:rPr lang="en-GB" sz="1400" u="none" strike="noStrike" dirty="0" smtClean="0">
                          <a:effectLst/>
                          <a:latin typeface="+mn-lt"/>
                        </a:rPr>
                        <a:t>Lima</a:t>
                      </a:r>
                      <a:endParaRPr lang="en-GB" sz="1400" b="0" i="0" u="none" strike="noStrike" dirty="0">
                        <a:solidFill>
                          <a:srgbClr val="000000"/>
                        </a:solidFill>
                        <a:effectLst/>
                        <a:latin typeface="+mn-lt"/>
                      </a:endParaRPr>
                    </a:p>
                  </a:txBody>
                  <a:tcPr marL="5264" marR="5264" marT="5264" marB="0" anchor="ctr"/>
                </a:tc>
              </a:tr>
            </a:tbl>
          </a:graphicData>
        </a:graphic>
      </p:graphicFrame>
      <p:sp>
        <p:nvSpPr>
          <p:cNvPr id="6" name="Rectangle 5"/>
          <p:cNvSpPr/>
          <p:nvPr/>
        </p:nvSpPr>
        <p:spPr bwMode="auto">
          <a:xfrm>
            <a:off x="474133" y="5969000"/>
            <a:ext cx="8170334" cy="372533"/>
          </a:xfrm>
          <a:prstGeom prst="rect">
            <a:avLst/>
          </a:prstGeom>
          <a:ln>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Verdana" pitchFamily="34" charset="0"/>
              </a:rPr>
              <a:t>Climate</a:t>
            </a:r>
            <a:r>
              <a:rPr kumimoji="0" lang="en-US" sz="1600" b="0" i="0" u="none" strike="noStrike" cap="none" normalizeH="0" dirty="0" smtClean="0">
                <a:ln>
                  <a:noFill/>
                </a:ln>
                <a:solidFill>
                  <a:schemeClr val="tx1"/>
                </a:solidFill>
                <a:effectLst/>
                <a:latin typeface="Verdana" pitchFamily="34" charset="0"/>
              </a:rPr>
              <a:t> also high on agenda of summits</a:t>
            </a:r>
            <a:endParaRPr kumimoji="0" lang="en-GB" sz="1600" b="0" i="0" u="none" strike="noStrike" cap="none" normalizeH="0" baseline="0" dirty="0" smtClean="0">
              <a:ln>
                <a:noFill/>
              </a:ln>
              <a:solidFill>
                <a:schemeClr val="tx1"/>
              </a:solidFill>
              <a:effectLst/>
              <a:latin typeface="Verdana" pitchFamily="34" charset="0"/>
            </a:endParaRPr>
          </a:p>
        </p:txBody>
      </p:sp>
    </p:spTree>
    <p:extLst>
      <p:ext uri="{BB962C8B-B14F-4D97-AF65-F5344CB8AC3E}">
        <p14:creationId xmlns:p14="http://schemas.microsoft.com/office/powerpoint/2010/main" val="37852215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BEBA8EAE-BF5A-486C-A8C5-ECC9F3942E4B}">
                <a14:imgProps xmlns:a14="http://schemas.microsoft.com/office/drawing/2010/main">
                  <a14:imgLayer r:embed="rId3">
                    <a14:imgEffect>
                      <a14:artisticBlur/>
                    </a14:imgEffect>
                    <a14:imgEffect>
                      <a14:colorTemperature colorTemp="4700"/>
                    </a14:imgEffect>
                  </a14:imgLayer>
                </a14:imgProps>
              </a:ext>
              <a:ext uri="{28A0092B-C50C-407E-A947-70E740481C1C}">
                <a14:useLocalDpi xmlns:a14="http://schemas.microsoft.com/office/drawing/2010/main"/>
              </a:ext>
            </a:extLst>
          </a:blip>
          <a:stretch>
            <a:fillRect/>
          </a:stretch>
        </p:blipFill>
        <p:spPr>
          <a:xfrm>
            <a:off x="-110068" y="1408579"/>
            <a:ext cx="9330268" cy="4158227"/>
          </a:xfrm>
          <a:prstGeom prst="rect">
            <a:avLst/>
          </a:prstGeom>
        </p:spPr>
      </p:pic>
      <p:sp>
        <p:nvSpPr>
          <p:cNvPr id="3" name="Subtitle 2"/>
          <p:cNvSpPr>
            <a:spLocks noGrp="1"/>
          </p:cNvSpPr>
          <p:nvPr>
            <p:ph type="subTitle" idx="1"/>
          </p:nvPr>
        </p:nvSpPr>
        <p:spPr>
          <a:xfrm>
            <a:off x="311225" y="5104027"/>
            <a:ext cx="8204338" cy="1100831"/>
          </a:xfrm>
        </p:spPr>
        <p:txBody>
          <a:bodyPr/>
          <a:lstStyle/>
          <a:p>
            <a:r>
              <a:rPr lang="en-US" sz="2800" dirty="0" smtClean="0"/>
              <a:t>Thank you!</a:t>
            </a:r>
          </a:p>
          <a:p>
            <a:r>
              <a:rPr lang="de-DE" sz="1800" dirty="0" smtClean="0">
                <a:ea typeface="ＭＳ Ｐゴシック" charset="-128"/>
              </a:rPr>
              <a:t>http</a:t>
            </a:r>
            <a:r>
              <a:rPr lang="de-DE" sz="1800" dirty="0">
                <a:ea typeface="ＭＳ Ｐゴシック" charset="-128"/>
              </a:rPr>
              <a:t>://</a:t>
            </a:r>
            <a:r>
              <a:rPr lang="de-DE" sz="1800" dirty="0" smtClean="0">
                <a:ea typeface="ＭＳ Ｐゴシック" charset="-128"/>
              </a:rPr>
              <a:t>ec.europa.eu/clima/policies/brief/eu</a:t>
            </a:r>
            <a:r>
              <a:rPr lang="de-DE" sz="1800" dirty="0">
                <a:ea typeface="ＭＳ Ｐゴシック" charset="-128"/>
              </a:rPr>
              <a:t>/</a:t>
            </a:r>
          </a:p>
          <a:p>
            <a:endParaRPr lang="en-GB" sz="2800" dirty="0"/>
          </a:p>
        </p:txBody>
      </p:sp>
    </p:spTree>
    <p:extLst>
      <p:ext uri="{BB962C8B-B14F-4D97-AF65-F5344CB8AC3E}">
        <p14:creationId xmlns:p14="http://schemas.microsoft.com/office/powerpoint/2010/main" val="15415264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Following slides for DG CLIMA internal </a:t>
            </a:r>
            <a:r>
              <a:rPr lang="en-IE" dirty="0" smtClean="0"/>
              <a:t>use</a:t>
            </a:r>
            <a:endParaRPr lang="en-GB" dirty="0"/>
          </a:p>
        </p:txBody>
      </p:sp>
      <p:sp>
        <p:nvSpPr>
          <p:cNvPr id="3" name="Content Placeholder 2"/>
          <p:cNvSpPr>
            <a:spLocks noGrp="1"/>
          </p:cNvSpPr>
          <p:nvPr>
            <p:ph idx="1"/>
          </p:nvPr>
        </p:nvSpPr>
        <p:spPr/>
        <p:txBody>
          <a:bodyPr/>
          <a:lstStyle/>
          <a:p>
            <a:pPr marL="0" indent="0" algn="ctr">
              <a:buNone/>
            </a:pPr>
            <a:endParaRPr lang="en-GB" u="sng" dirty="0"/>
          </a:p>
        </p:txBody>
      </p:sp>
    </p:spTree>
    <p:extLst>
      <p:ext uri="{BB962C8B-B14F-4D97-AF65-F5344CB8AC3E}">
        <p14:creationId xmlns:p14="http://schemas.microsoft.com/office/powerpoint/2010/main" val="39792294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Key players (1)</a:t>
            </a:r>
          </a:p>
        </p:txBody>
      </p:sp>
      <p:sp>
        <p:nvSpPr>
          <p:cNvPr id="16387" name="Inhaltsplatzhalter 2"/>
          <p:cNvSpPr>
            <a:spLocks noGrp="1"/>
          </p:cNvSpPr>
          <p:nvPr>
            <p:ph idx="1"/>
          </p:nvPr>
        </p:nvSpPr>
        <p:spPr>
          <a:xfrm>
            <a:off x="330199" y="2113778"/>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GB" sz="1600" b="1" i="0" dirty="0"/>
              <a:t>Small Island States (AOSIS)</a:t>
            </a:r>
            <a:r>
              <a:rPr lang="en-GB" sz="1600" i="0" dirty="0"/>
              <a:t>: Constructive but demanding allies of the EU. Focus on adaptation, finance and in particular emission reductions </a:t>
            </a:r>
            <a:br>
              <a:rPr lang="en-GB" sz="1600" i="0" dirty="0"/>
            </a:br>
            <a:r>
              <a:rPr lang="en-GB" sz="1600" i="0" dirty="0"/>
              <a:t>pre-2020.</a:t>
            </a:r>
          </a:p>
          <a:p>
            <a:pPr>
              <a:buClr>
                <a:schemeClr val="accent2"/>
              </a:buClr>
            </a:pPr>
            <a:r>
              <a:rPr lang="en-GB" sz="1600" b="1" i="0" dirty="0"/>
              <a:t>Least developed countries</a:t>
            </a:r>
            <a:r>
              <a:rPr lang="en-GB" sz="1600" i="0" dirty="0"/>
              <a:t>: Ambitious but remain not very vocal.</a:t>
            </a:r>
          </a:p>
          <a:p>
            <a:pPr>
              <a:buClr>
                <a:schemeClr val="accent2"/>
              </a:buClr>
            </a:pPr>
            <a:r>
              <a:rPr lang="en-US" sz="1600" b="1" i="0" dirty="0" smtClean="0"/>
              <a:t>African </a:t>
            </a:r>
            <a:r>
              <a:rPr lang="en-US" sz="1600" b="1" i="0" dirty="0"/>
              <a:t>group: </a:t>
            </a:r>
            <a:r>
              <a:rPr lang="en-US" sz="1600" i="0" dirty="0"/>
              <a:t>Increasingly close to the "like-minded" position, with major substantive difference on the need for an assessment phase. </a:t>
            </a:r>
            <a:r>
              <a:rPr lang="en-GB" sz="1600" i="0" dirty="0"/>
              <a:t> </a:t>
            </a:r>
          </a:p>
          <a:p>
            <a:pPr>
              <a:buClr>
                <a:schemeClr val="accent2"/>
              </a:buClr>
            </a:pPr>
            <a:r>
              <a:rPr lang="en-GB" sz="1600" b="1" i="0" dirty="0"/>
              <a:t>Progressive Latin Americans (AILAC)</a:t>
            </a:r>
            <a:r>
              <a:rPr lang="en-GB" sz="1600" i="0" dirty="0"/>
              <a:t>: Assertive and constructive – but also demanding (i.e. adaptation  and loss and damage).</a:t>
            </a:r>
            <a:br>
              <a:rPr lang="en-GB" sz="1600" i="0" dirty="0"/>
            </a:br>
            <a:r>
              <a:rPr lang="en-GB" sz="1600" i="0" dirty="0"/>
              <a:t>Constructive discussions on </a:t>
            </a:r>
            <a:r>
              <a:rPr lang="en-GB" sz="1600" i="0" dirty="0" smtClean="0"/>
              <a:t>adaptation/finance </a:t>
            </a:r>
            <a:r>
              <a:rPr lang="en-GB" sz="1600" i="0" dirty="0"/>
              <a:t>to be followed up. </a:t>
            </a:r>
          </a:p>
          <a:p>
            <a:pPr>
              <a:buClr>
                <a:schemeClr val="accent2"/>
              </a:buClr>
            </a:pPr>
            <a:r>
              <a:rPr lang="en-US" sz="1600" i="0" dirty="0" smtClean="0"/>
              <a:t>Developed "</a:t>
            </a:r>
            <a:r>
              <a:rPr lang="en-US" sz="1600" b="1" i="0" dirty="0" smtClean="0"/>
              <a:t>Umbrella group", Environmental Integrity Group</a:t>
            </a:r>
            <a:r>
              <a:rPr lang="en-US" sz="1600" i="0" dirty="0" smtClean="0"/>
              <a:t>: positions close to the EU's. </a:t>
            </a:r>
            <a:br>
              <a:rPr lang="en-US" sz="1600" i="0" dirty="0" smtClean="0"/>
            </a:br>
            <a:r>
              <a:rPr lang="en-US" sz="1600" i="0" dirty="0" smtClean="0"/>
              <a:t>US now at the progressive end of the spectrum.</a:t>
            </a:r>
            <a:br>
              <a:rPr lang="en-US" sz="1600" i="0" dirty="0" smtClean="0"/>
            </a:br>
            <a:r>
              <a:rPr lang="en-US" sz="1600" i="0" dirty="0" smtClean="0"/>
              <a:t>Russia remains a concern, though broader geopolitical issues did not affect the June session. </a:t>
            </a:r>
            <a:endParaRPr lang="en-US" sz="1600" i="0" dirty="0"/>
          </a:p>
          <a:p>
            <a:pPr>
              <a:buClr>
                <a:schemeClr val="accent2"/>
              </a:buClr>
            </a:pPr>
            <a:endParaRPr lang="en-US" sz="1600" i="0" dirty="0" smtClean="0"/>
          </a:p>
          <a:p>
            <a:pPr>
              <a:buClr>
                <a:schemeClr val="accent2"/>
              </a:buClr>
            </a:pPr>
            <a:endParaRPr lang="en-GB" sz="1600" i="0" dirty="0" smtClean="0"/>
          </a:p>
        </p:txBody>
      </p:sp>
      <p:sp>
        <p:nvSpPr>
          <p:cNvPr id="12" name="Rectangle 11"/>
          <p:cNvSpPr/>
          <p:nvPr/>
        </p:nvSpPr>
        <p:spPr bwMode="auto">
          <a:xfrm>
            <a:off x="5820831" y="287104"/>
            <a:ext cx="2772836" cy="407938"/>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chemeClr val="bg1"/>
                </a:solidFill>
                <a:latin typeface="Verdana" pitchFamily="34" charset="0"/>
              </a:rPr>
              <a:t>CLIMA internal</a:t>
            </a:r>
            <a:endParaRPr kumimoji="0" lang="en-GB" sz="1400" b="1" u="none" strike="noStrike" cap="none" normalizeH="0" baseline="0" dirty="0" smtClean="0">
              <a:ln>
                <a:noFill/>
              </a:ln>
              <a:solidFill>
                <a:schemeClr val="bg1"/>
              </a:solidFill>
              <a:effectLst/>
              <a:latin typeface="Verdana" pitchFamily="34" charset="0"/>
            </a:endParaRPr>
          </a:p>
        </p:txBody>
      </p:sp>
      <p:sp>
        <p:nvSpPr>
          <p:cNvPr id="13" name="Rectangle 12"/>
          <p:cNvSpPr/>
          <p:nvPr/>
        </p:nvSpPr>
        <p:spPr bwMode="auto">
          <a:xfrm>
            <a:off x="639232" y="287104"/>
            <a:ext cx="1477436" cy="407938"/>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a:solidFill>
                  <a:schemeClr val="bg1"/>
                </a:solidFill>
                <a:latin typeface="Verdana" pitchFamily="34" charset="0"/>
              </a:rPr>
              <a:t>O</a:t>
            </a:r>
            <a:r>
              <a:rPr lang="en-US" sz="1400" i="1" dirty="0" smtClean="0">
                <a:solidFill>
                  <a:schemeClr val="bg1"/>
                </a:solidFill>
                <a:latin typeface="Verdana" pitchFamily="34" charset="0"/>
              </a:rPr>
              <a:t>utreach</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4" name="Oval 13"/>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smtClean="0">
                <a:solidFill>
                  <a:schemeClr val="bg1"/>
                </a:solidFill>
                <a:latin typeface="Verdana" pitchFamily="34" charset="0"/>
              </a:rPr>
              <a:t>5</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16588951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Key players (2)</a:t>
            </a:r>
          </a:p>
        </p:txBody>
      </p:sp>
      <p:sp>
        <p:nvSpPr>
          <p:cNvPr id="16387" name="Inhaltsplatzhalter 2"/>
          <p:cNvSpPr>
            <a:spLocks noGrp="1"/>
          </p:cNvSpPr>
          <p:nvPr>
            <p:ph idx="1"/>
          </p:nvPr>
        </p:nvSpPr>
        <p:spPr>
          <a:xfrm>
            <a:off x="330199" y="2113778"/>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Clr>
                <a:schemeClr val="accent2"/>
              </a:buClr>
            </a:pPr>
            <a:r>
              <a:rPr lang="en-US" sz="1600" dirty="0" smtClean="0">
                <a:cs typeface="ＭＳ Ｐゴシック" pitchFamily="-102" charset="-128"/>
              </a:rPr>
              <a:t>"</a:t>
            </a:r>
            <a:r>
              <a:rPr lang="en-US" sz="1600" dirty="0">
                <a:cs typeface="ＭＳ Ｐゴシック" pitchFamily="-102" charset="-128"/>
              </a:rPr>
              <a:t>Like-minded</a:t>
            </a:r>
            <a:r>
              <a:rPr lang="en-US" sz="1600" dirty="0" smtClean="0">
                <a:cs typeface="ＭＳ Ｐゴシック" pitchFamily="-102" charset="-128"/>
              </a:rPr>
              <a:t>" developing countries: </a:t>
            </a:r>
            <a:r>
              <a:rPr lang="en-US" sz="1600" b="0" dirty="0">
                <a:cs typeface="ＭＳ Ｐゴシック" pitchFamily="-102" charset="-128"/>
              </a:rPr>
              <a:t>Philippines, Malaysia, Bolivia, Venezuela, Saudi-Arabia, India, China; Focus on maintaining strict North-South divide ("firewall") - opposed to EU stances on many issues. </a:t>
            </a:r>
            <a:r>
              <a:rPr lang="en-US" sz="1600" b="0" dirty="0" smtClean="0">
                <a:cs typeface="ＭＳ Ｐゴシック" pitchFamily="-102" charset="-128"/>
              </a:rPr>
              <a:t/>
            </a:r>
            <a:br>
              <a:rPr lang="en-US" sz="1600" b="0" dirty="0" smtClean="0">
                <a:cs typeface="ＭＳ Ｐゴシック" pitchFamily="-102" charset="-128"/>
              </a:rPr>
            </a:br>
            <a:r>
              <a:rPr lang="en-US" sz="1600" b="0" dirty="0" smtClean="0">
                <a:cs typeface="ＭＳ Ｐゴシック" pitchFamily="-102" charset="-128"/>
              </a:rPr>
              <a:t>In Bonn, put procedural brakes on negotiations, but did not gain wider traction – and did not block progress in the end.</a:t>
            </a:r>
            <a:br>
              <a:rPr lang="en-US" sz="1600" b="0" dirty="0" smtClean="0">
                <a:cs typeface="ＭＳ Ｐゴシック" pitchFamily="-102" charset="-128"/>
              </a:rPr>
            </a:br>
            <a:r>
              <a:rPr lang="en-US" sz="1600" b="0" dirty="0" smtClean="0">
                <a:cs typeface="ＭＳ Ｐゴシック" pitchFamily="-102" charset="-128"/>
              </a:rPr>
              <a:t>However, last intervention from China indicates process concerns have to be taken seriously. </a:t>
            </a:r>
          </a:p>
          <a:p>
            <a:pPr marL="342900" lvl="1" indent="-342900">
              <a:buClr>
                <a:schemeClr val="accent2"/>
              </a:buClr>
            </a:pPr>
            <a:r>
              <a:rPr lang="en-US" sz="1600" dirty="0">
                <a:cs typeface="ＭＳ Ｐゴシック" pitchFamily="-102" charset="-128"/>
              </a:rPr>
              <a:t>BASIC: </a:t>
            </a:r>
            <a:r>
              <a:rPr lang="en-US" sz="1600" b="0" dirty="0">
                <a:cs typeface="ＭＳ Ｐゴシック" pitchFamily="-102" charset="-128"/>
              </a:rPr>
              <a:t>Close coordination among China, India, Brazil.</a:t>
            </a:r>
          </a:p>
          <a:p>
            <a:pPr marL="342900" lvl="1" indent="-342900">
              <a:buClr>
                <a:schemeClr val="accent2"/>
              </a:buClr>
            </a:pPr>
            <a:r>
              <a:rPr lang="en-US" sz="1600" dirty="0">
                <a:cs typeface="ＭＳ Ｐゴシック" pitchFamily="-102" charset="-128"/>
              </a:rPr>
              <a:t>South Africa: </a:t>
            </a:r>
            <a:r>
              <a:rPr lang="en-US" sz="1600" b="0" dirty="0">
                <a:cs typeface="ＭＳ Ｐゴシック" pitchFamily="-102" charset="-128"/>
              </a:rPr>
              <a:t>Particular position within BASICs, ready to engage constructively on substance, strong interest in pre-2020 action</a:t>
            </a:r>
            <a:r>
              <a:rPr lang="en-US" sz="1600" b="0" dirty="0" smtClean="0">
                <a:cs typeface="ＭＳ Ｐゴシック" pitchFamily="-102" charset="-128"/>
              </a:rPr>
              <a:t>.</a:t>
            </a:r>
            <a:br>
              <a:rPr lang="en-US" sz="1600" b="0" dirty="0" smtClean="0">
                <a:cs typeface="ＭＳ Ｐゴシック" pitchFamily="-102" charset="-128"/>
              </a:rPr>
            </a:br>
            <a:r>
              <a:rPr lang="en-US" sz="1600" b="0" dirty="0" smtClean="0">
                <a:cs typeface="ＭＳ Ｐゴシック" pitchFamily="-102" charset="-128"/>
              </a:rPr>
              <a:t>Constructive bilateral discussions with EU on finance.</a:t>
            </a:r>
            <a:endParaRPr lang="en-US" sz="1600" b="0" dirty="0">
              <a:cs typeface="ＭＳ Ｐゴシック" pitchFamily="-102" charset="-128"/>
            </a:endParaRPr>
          </a:p>
          <a:p>
            <a:pPr marL="342900" lvl="1" indent="-342900">
              <a:buClr>
                <a:schemeClr val="accent2"/>
              </a:buClr>
            </a:pPr>
            <a:r>
              <a:rPr lang="en-US" sz="1600" dirty="0">
                <a:cs typeface="ＭＳ Ｐゴシック" pitchFamily="-102" charset="-128"/>
              </a:rPr>
              <a:t>China and Brazil: </a:t>
            </a:r>
            <a:r>
              <a:rPr lang="en-US" sz="1600" b="0" dirty="0">
                <a:cs typeface="ＭＳ Ｐゴシック" pitchFamily="-102" charset="-128"/>
              </a:rPr>
              <a:t>Insistence on </a:t>
            </a:r>
            <a:r>
              <a:rPr lang="en-US" sz="1600" b="0" dirty="0" smtClean="0">
                <a:cs typeface="ＭＳ Ｐゴシック" pitchFamily="-102" charset="-128"/>
              </a:rPr>
              <a:t>keeping the </a:t>
            </a:r>
            <a:r>
              <a:rPr lang="en-US" sz="1600" b="0" dirty="0">
                <a:cs typeface="ＭＳ Ｐゴシック" pitchFamily="-102" charset="-128"/>
              </a:rPr>
              <a:t>binary differentiation </a:t>
            </a:r>
            <a:r>
              <a:rPr lang="de-DE" sz="1600" b="0" dirty="0" err="1">
                <a:cs typeface="ＭＳ Ｐゴシック" pitchFamily="-102" charset="-128"/>
              </a:rPr>
              <a:t>between</a:t>
            </a:r>
            <a:r>
              <a:rPr lang="de-DE" sz="1600" b="0" dirty="0">
                <a:cs typeface="ＭＳ Ｐゴシック" pitchFamily="-102" charset="-128"/>
              </a:rPr>
              <a:t> </a:t>
            </a:r>
            <a:r>
              <a:rPr lang="de-DE" sz="1600" b="0" dirty="0" err="1">
                <a:cs typeface="ＭＳ Ｐゴシック" pitchFamily="-102" charset="-128"/>
              </a:rPr>
              <a:t>developed</a:t>
            </a:r>
            <a:r>
              <a:rPr lang="de-DE" sz="1600" b="0" dirty="0">
                <a:cs typeface="ＭＳ Ｐゴシック" pitchFamily="-102" charset="-128"/>
              </a:rPr>
              <a:t> and </a:t>
            </a:r>
            <a:r>
              <a:rPr lang="de-DE" sz="1600" b="0" dirty="0" err="1">
                <a:cs typeface="ＭＳ Ｐゴシック" pitchFamily="-102" charset="-128"/>
              </a:rPr>
              <a:t>developing</a:t>
            </a:r>
            <a:r>
              <a:rPr lang="de-DE" sz="1600" b="0" dirty="0">
                <a:cs typeface="ＭＳ Ｐゴシック" pitchFamily="-102" charset="-128"/>
              </a:rPr>
              <a:t> </a:t>
            </a:r>
            <a:r>
              <a:rPr lang="de-DE" sz="1600" b="0" dirty="0" smtClean="0">
                <a:cs typeface="ＭＳ Ｐゴシック" pitchFamily="-102" charset="-128"/>
              </a:rPr>
              <a:t>countries. </a:t>
            </a:r>
            <a:br>
              <a:rPr lang="de-DE" sz="1600" b="0" dirty="0" smtClean="0">
                <a:cs typeface="ＭＳ Ｐゴシック" pitchFamily="-102" charset="-128"/>
              </a:rPr>
            </a:br>
            <a:r>
              <a:rPr lang="de-DE" sz="1600" b="0" dirty="0" smtClean="0">
                <a:cs typeface="ＭＳ Ｐゴシック" pitchFamily="-102" charset="-128"/>
              </a:rPr>
              <a:t>At </a:t>
            </a:r>
            <a:r>
              <a:rPr lang="de-DE" sz="1600" b="0" dirty="0" err="1" smtClean="0">
                <a:cs typeface="ＭＳ Ｐゴシック" pitchFamily="-102" charset="-128"/>
              </a:rPr>
              <a:t>the</a:t>
            </a:r>
            <a:r>
              <a:rPr lang="de-DE" sz="1600" b="0" dirty="0" smtClean="0">
                <a:cs typeface="ＭＳ Ｐゴシック" pitchFamily="-102" charset="-128"/>
              </a:rPr>
              <a:t> same time, </a:t>
            </a:r>
            <a:r>
              <a:rPr lang="de-DE" sz="1600" b="0" dirty="0" err="1" smtClean="0">
                <a:cs typeface="ＭＳ Ｐゴシック" pitchFamily="-102" charset="-128"/>
              </a:rPr>
              <a:t>ambitious</a:t>
            </a:r>
            <a:r>
              <a:rPr lang="de-DE" sz="1600" b="0" dirty="0" smtClean="0">
                <a:cs typeface="ＭＳ Ｐゴシック" pitchFamily="-102" charset="-128"/>
              </a:rPr>
              <a:t> </a:t>
            </a:r>
            <a:r>
              <a:rPr lang="de-DE" sz="1600" b="0" dirty="0" err="1" smtClean="0">
                <a:cs typeface="ＭＳ Ｐゴシック" pitchFamily="-102" charset="-128"/>
              </a:rPr>
              <a:t>domestic</a:t>
            </a:r>
            <a:r>
              <a:rPr lang="de-DE" sz="1600" b="0" dirty="0" smtClean="0">
                <a:cs typeface="ＭＳ Ｐゴシック" pitchFamily="-102" charset="-128"/>
              </a:rPr>
              <a:t> </a:t>
            </a:r>
            <a:r>
              <a:rPr lang="de-DE" sz="1600" b="0" dirty="0" err="1" smtClean="0">
                <a:cs typeface="ＭＳ Ｐゴシック" pitchFamily="-102" charset="-128"/>
              </a:rPr>
              <a:t>action</a:t>
            </a:r>
            <a:r>
              <a:rPr lang="de-DE" sz="1600" b="0" dirty="0" smtClean="0">
                <a:cs typeface="ＭＳ Ｐゴシック" pitchFamily="-102" charset="-128"/>
              </a:rPr>
              <a:t> in China, and </a:t>
            </a:r>
            <a:r>
              <a:rPr lang="de-DE" sz="1600" b="0" dirty="0" err="1" smtClean="0">
                <a:cs typeface="ＭＳ Ｐゴシック" pitchFamily="-102" charset="-128"/>
              </a:rPr>
              <a:t>promise</a:t>
            </a:r>
            <a:r>
              <a:rPr lang="de-DE" sz="1600" b="0" dirty="0" smtClean="0">
                <a:cs typeface="ＭＳ Ｐゴシック" pitchFamily="-102" charset="-128"/>
              </a:rPr>
              <a:t> </a:t>
            </a:r>
            <a:r>
              <a:rPr lang="de-DE" sz="1600" b="0" dirty="0" err="1" smtClean="0">
                <a:cs typeface="ＭＳ Ｐゴシック" pitchFamily="-102" charset="-128"/>
              </a:rPr>
              <a:t>of</a:t>
            </a:r>
            <a:r>
              <a:rPr lang="de-DE" sz="1600" b="0" dirty="0" smtClean="0">
                <a:cs typeface="ＭＳ Ｐゴシック" pitchFamily="-102" charset="-128"/>
              </a:rPr>
              <a:t> an "</a:t>
            </a:r>
            <a:r>
              <a:rPr lang="de-DE" sz="1600" b="0" dirty="0" err="1" smtClean="0">
                <a:cs typeface="ＭＳ Ｐゴシック" pitchFamily="-102" charset="-128"/>
              </a:rPr>
              <a:t>action</a:t>
            </a:r>
            <a:r>
              <a:rPr lang="de-DE" sz="1600" b="0" dirty="0" smtClean="0">
                <a:cs typeface="ＭＳ Ｐゴシック" pitchFamily="-102" charset="-128"/>
              </a:rPr>
              <a:t> </a:t>
            </a:r>
            <a:r>
              <a:rPr lang="de-DE" sz="1600" b="0" dirty="0" err="1" smtClean="0">
                <a:cs typeface="ＭＳ Ｐゴシック" pitchFamily="-102" charset="-128"/>
              </a:rPr>
              <a:t>target</a:t>
            </a:r>
            <a:r>
              <a:rPr lang="de-DE" sz="1600" b="0" dirty="0" smtClean="0">
                <a:cs typeface="ＭＳ Ｐゴシック" pitchFamily="-102" charset="-128"/>
              </a:rPr>
              <a:t>" </a:t>
            </a:r>
            <a:r>
              <a:rPr lang="de-DE" sz="1600" b="0" dirty="0" err="1" smtClean="0">
                <a:cs typeface="ＭＳ Ｐゴシック" pitchFamily="-102" charset="-128"/>
              </a:rPr>
              <a:t>next</a:t>
            </a:r>
            <a:r>
              <a:rPr lang="de-DE" sz="1600" b="0" dirty="0" smtClean="0">
                <a:cs typeface="ＭＳ Ｐゴシック" pitchFamily="-102" charset="-128"/>
              </a:rPr>
              <a:t> </a:t>
            </a:r>
            <a:r>
              <a:rPr lang="de-DE" sz="1600" b="0" dirty="0" err="1" smtClean="0">
                <a:cs typeface="ＭＳ Ｐゴシック" pitchFamily="-102" charset="-128"/>
              </a:rPr>
              <a:t>year</a:t>
            </a:r>
            <a:r>
              <a:rPr lang="de-DE" sz="1600" b="0" dirty="0" smtClean="0">
                <a:cs typeface="ＭＳ Ｐゴシック" pitchFamily="-102" charset="-128"/>
              </a:rPr>
              <a:t> </a:t>
            </a:r>
            <a:r>
              <a:rPr lang="de-DE" sz="1600" b="0" dirty="0" err="1" smtClean="0">
                <a:cs typeface="ＭＳ Ｐゴシック" pitchFamily="-102" charset="-128"/>
              </a:rPr>
              <a:t>that</a:t>
            </a:r>
            <a:r>
              <a:rPr lang="de-DE" sz="1600" b="0" dirty="0" smtClean="0">
                <a:cs typeface="ＭＳ Ｐゴシック" pitchFamily="-102" charset="-128"/>
              </a:rPr>
              <a:t> will "</a:t>
            </a:r>
            <a:r>
              <a:rPr lang="de-DE" sz="1600" b="0" dirty="0" err="1" smtClean="0">
                <a:cs typeface="ＭＳ Ｐゴシック" pitchFamily="-102" charset="-128"/>
              </a:rPr>
              <a:t>convince</a:t>
            </a:r>
            <a:r>
              <a:rPr lang="de-DE" sz="1600" b="0" dirty="0" smtClean="0">
                <a:cs typeface="ＭＳ Ｐゴシック" pitchFamily="-102" charset="-128"/>
              </a:rPr>
              <a:t> </a:t>
            </a:r>
            <a:r>
              <a:rPr lang="de-DE" sz="1600" b="0" dirty="0" err="1" smtClean="0">
                <a:cs typeface="ＭＳ Ｐゴシック" pitchFamily="-102" charset="-128"/>
              </a:rPr>
              <a:t>the</a:t>
            </a:r>
            <a:r>
              <a:rPr lang="de-DE" sz="1600" b="0" dirty="0" smtClean="0">
                <a:cs typeface="ＭＳ Ｐゴシック" pitchFamily="-102" charset="-128"/>
              </a:rPr>
              <a:t> international </a:t>
            </a:r>
            <a:r>
              <a:rPr lang="de-DE" sz="1600" b="0" dirty="0" err="1" smtClean="0">
                <a:cs typeface="ＭＳ Ｐゴシック" pitchFamily="-102" charset="-128"/>
              </a:rPr>
              <a:t>community</a:t>
            </a:r>
            <a:r>
              <a:rPr lang="de-DE" sz="1600" b="0" dirty="0" smtClean="0">
                <a:cs typeface="ＭＳ Ｐゴシック" pitchFamily="-102" charset="-128"/>
              </a:rPr>
              <a:t> </a:t>
            </a:r>
            <a:r>
              <a:rPr lang="de-DE" sz="1600" b="0" dirty="0" err="1" smtClean="0">
                <a:cs typeface="ＭＳ Ｐゴシック" pitchFamily="-102" charset="-128"/>
              </a:rPr>
              <a:t>of</a:t>
            </a:r>
            <a:r>
              <a:rPr lang="de-DE" sz="1600" b="0" dirty="0" smtClean="0">
                <a:cs typeface="ＭＳ Ｐゴシック" pitchFamily="-102" charset="-128"/>
              </a:rPr>
              <a:t> </a:t>
            </a:r>
            <a:r>
              <a:rPr lang="de-DE" sz="1600" b="0" dirty="0" err="1" smtClean="0">
                <a:cs typeface="ＭＳ Ｐゴシック" pitchFamily="-102" charset="-128"/>
              </a:rPr>
              <a:t>China's</a:t>
            </a:r>
            <a:r>
              <a:rPr lang="de-DE" sz="1600" b="0" dirty="0" smtClean="0">
                <a:cs typeface="ＭＳ Ｐゴシック" pitchFamily="-102" charset="-128"/>
              </a:rPr>
              <a:t> </a:t>
            </a:r>
            <a:r>
              <a:rPr lang="de-DE" sz="1600" b="0" dirty="0" err="1" smtClean="0">
                <a:cs typeface="ＭＳ Ｐゴシック" pitchFamily="-102" charset="-128"/>
              </a:rPr>
              <a:t>engagement</a:t>
            </a:r>
            <a:r>
              <a:rPr lang="de-DE" sz="1600" b="0" dirty="0" smtClean="0">
                <a:cs typeface="ＭＳ Ｐゴシック" pitchFamily="-102" charset="-128"/>
              </a:rPr>
              <a:t>."</a:t>
            </a:r>
            <a:br>
              <a:rPr lang="de-DE" sz="1600" b="0" dirty="0" smtClean="0">
                <a:cs typeface="ＭＳ Ｐゴシック" pitchFamily="-102" charset="-128"/>
              </a:rPr>
            </a:br>
            <a:r>
              <a:rPr lang="de-DE" sz="1600" b="0" dirty="0" err="1" smtClean="0">
                <a:cs typeface="ＭＳ Ｐゴシック" pitchFamily="-102" charset="-128"/>
              </a:rPr>
              <a:t>Encouraging</a:t>
            </a:r>
            <a:r>
              <a:rPr lang="de-DE" sz="1600" b="0" dirty="0" smtClean="0">
                <a:cs typeface="ＭＳ Ｐゴシック" pitchFamily="-102" charset="-128"/>
              </a:rPr>
              <a:t> </a:t>
            </a:r>
            <a:r>
              <a:rPr lang="de-DE" sz="1600" b="0" dirty="0" err="1">
                <a:cs typeface="ＭＳ Ｐゴシック" pitchFamily="-102" charset="-128"/>
              </a:rPr>
              <a:t>progress</a:t>
            </a:r>
            <a:r>
              <a:rPr lang="de-DE" sz="1600" b="0" dirty="0">
                <a:cs typeface="ＭＳ Ｐゴシック" pitchFamily="-102" charset="-128"/>
              </a:rPr>
              <a:t> </a:t>
            </a:r>
            <a:r>
              <a:rPr lang="de-DE" sz="1600" b="0" dirty="0" err="1">
                <a:cs typeface="ＭＳ Ｐゴシック" pitchFamily="-102" charset="-128"/>
              </a:rPr>
              <a:t>with</a:t>
            </a:r>
            <a:r>
              <a:rPr lang="de-DE" sz="1600" b="0" dirty="0">
                <a:cs typeface="ＭＳ Ｐゴシック" pitchFamily="-102" charset="-128"/>
              </a:rPr>
              <a:t> </a:t>
            </a:r>
            <a:r>
              <a:rPr lang="de-DE" sz="1600" b="0" dirty="0" err="1">
                <a:cs typeface="ＭＳ Ｐゴシック" pitchFamily="-102" charset="-128"/>
              </a:rPr>
              <a:t>Brazil</a:t>
            </a:r>
            <a:r>
              <a:rPr lang="de-DE" sz="1600" b="0" dirty="0">
                <a:cs typeface="ＭＳ Ｐゴシック" pitchFamily="-102" charset="-128"/>
              </a:rPr>
              <a:t> on </a:t>
            </a:r>
            <a:r>
              <a:rPr lang="de-DE" sz="1600" b="0" dirty="0" err="1">
                <a:cs typeface="ＭＳ Ｐゴシック" pitchFamily="-102" charset="-128"/>
              </a:rPr>
              <a:t>markets</a:t>
            </a:r>
            <a:r>
              <a:rPr lang="de-DE" sz="1600" b="0" dirty="0">
                <a:cs typeface="ＭＳ Ｐゴシック" pitchFamily="-102" charset="-128"/>
              </a:rPr>
              <a:t>. </a:t>
            </a:r>
            <a:endParaRPr lang="en-GB" sz="1600" b="0" dirty="0">
              <a:cs typeface="ＭＳ Ｐゴシック" pitchFamily="-102" charset="-128"/>
            </a:endParaRPr>
          </a:p>
          <a:p>
            <a:pPr marL="342900" lvl="1" indent="-342900">
              <a:buClr>
                <a:schemeClr val="accent2"/>
              </a:buClr>
            </a:pPr>
            <a:endParaRPr lang="en-US" sz="1600" b="0" dirty="0">
              <a:cs typeface="ＭＳ Ｐゴシック" pitchFamily="-102" charset="-128"/>
            </a:endParaRPr>
          </a:p>
          <a:p>
            <a:pPr>
              <a:buClr>
                <a:schemeClr val="accent2"/>
              </a:buClr>
            </a:pPr>
            <a:endParaRPr lang="en-GB" sz="1600" i="0" dirty="0" smtClean="0"/>
          </a:p>
        </p:txBody>
      </p:sp>
      <p:sp>
        <p:nvSpPr>
          <p:cNvPr id="12" name="Rectangle 11"/>
          <p:cNvSpPr/>
          <p:nvPr/>
        </p:nvSpPr>
        <p:spPr bwMode="auto">
          <a:xfrm>
            <a:off x="5820831" y="287104"/>
            <a:ext cx="2772836" cy="407938"/>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chemeClr val="bg1"/>
                </a:solidFill>
                <a:latin typeface="Verdana" pitchFamily="34" charset="0"/>
              </a:rPr>
              <a:t>CLIMA internal</a:t>
            </a:r>
            <a:endParaRPr kumimoji="0" lang="en-GB" sz="1400" b="1" u="none" strike="noStrike" cap="none" normalizeH="0" baseline="0" dirty="0" smtClean="0">
              <a:ln>
                <a:noFill/>
              </a:ln>
              <a:solidFill>
                <a:schemeClr val="bg1"/>
              </a:solidFill>
              <a:effectLst/>
              <a:latin typeface="Verdana" pitchFamily="34" charset="0"/>
            </a:endParaRPr>
          </a:p>
        </p:txBody>
      </p:sp>
      <p:sp>
        <p:nvSpPr>
          <p:cNvPr id="13" name="Rectangle 12"/>
          <p:cNvSpPr/>
          <p:nvPr/>
        </p:nvSpPr>
        <p:spPr bwMode="auto">
          <a:xfrm>
            <a:off x="639232" y="287104"/>
            <a:ext cx="1477436" cy="407938"/>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a:solidFill>
                  <a:schemeClr val="bg1"/>
                </a:solidFill>
                <a:latin typeface="Verdana" pitchFamily="34" charset="0"/>
              </a:rPr>
              <a:t>O</a:t>
            </a:r>
            <a:r>
              <a:rPr lang="en-US" sz="1400" i="1" dirty="0" smtClean="0">
                <a:solidFill>
                  <a:schemeClr val="bg1"/>
                </a:solidFill>
                <a:latin typeface="Verdana" pitchFamily="34" charset="0"/>
              </a:rPr>
              <a:t>utreach</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4" name="Oval 13"/>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smtClean="0">
                <a:solidFill>
                  <a:schemeClr val="bg1"/>
                </a:solidFill>
                <a:latin typeface="Verdana" pitchFamily="34" charset="0"/>
              </a:rPr>
              <a:t>5</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10819091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INDCs: fact-finding outreach to G20</a:t>
            </a:r>
          </a:p>
        </p:txBody>
      </p:sp>
      <p:sp>
        <p:nvSpPr>
          <p:cNvPr id="16387" name="Inhaltsplatzhalter 2"/>
          <p:cNvSpPr>
            <a:spLocks noGrp="1"/>
          </p:cNvSpPr>
          <p:nvPr>
            <p:ph idx="1"/>
          </p:nvPr>
        </p:nvSpPr>
        <p:spPr>
          <a:xfrm>
            <a:off x="330199" y="2087652"/>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GB" sz="1700" i="0" dirty="0"/>
              <a:t>C</a:t>
            </a:r>
            <a:r>
              <a:rPr lang="en-GB" sz="1700" i="0" dirty="0" smtClean="0"/>
              <a:t>onfirmed that preparations now underway by all G20 and MEF Parties </a:t>
            </a:r>
          </a:p>
          <a:p>
            <a:pPr>
              <a:buClr>
                <a:schemeClr val="accent2"/>
              </a:buClr>
            </a:pPr>
            <a:r>
              <a:rPr lang="en-GB" sz="1700" i="0" dirty="0" smtClean="0"/>
              <a:t>BUT only US, EU, Mexico and Russia officially committed to Q1 2015. China and India are likely.</a:t>
            </a:r>
          </a:p>
          <a:p>
            <a:pPr>
              <a:buClr>
                <a:schemeClr val="accent2"/>
              </a:buClr>
            </a:pPr>
            <a:r>
              <a:rPr lang="en-GB" sz="1700" i="0" dirty="0" smtClean="0"/>
              <a:t>INDC form is likely to mirror existing Copenhagen pledges (NB - China may move to absolute target, after a potential peak emissions year)</a:t>
            </a:r>
          </a:p>
          <a:p>
            <a:pPr>
              <a:buClr>
                <a:schemeClr val="accent2"/>
              </a:buClr>
            </a:pPr>
            <a:r>
              <a:rPr lang="en-GB" sz="1700" i="0" dirty="0" smtClean="0"/>
              <a:t>Scope of contributions – wide variation, with Umbrella Group focused on mitigation only; others want adaptation, finance, tech transfer</a:t>
            </a:r>
          </a:p>
          <a:p>
            <a:pPr>
              <a:buClr>
                <a:schemeClr val="accent2"/>
              </a:buClr>
            </a:pPr>
            <a:r>
              <a:rPr lang="en-GB" sz="1700" i="0" dirty="0" smtClean="0"/>
              <a:t>No major economies expected to announce their INDC at UNSG Climate Leaders’ Summit, but many can "commit to commit"</a:t>
            </a:r>
          </a:p>
          <a:p>
            <a:pPr marL="0" indent="0">
              <a:buClr>
                <a:schemeClr val="accent2"/>
              </a:buClr>
              <a:buNone/>
            </a:pPr>
            <a:r>
              <a:rPr lang="en-GB" sz="1700" i="0" dirty="0" smtClean="0"/>
              <a:t> </a:t>
            </a:r>
          </a:p>
        </p:txBody>
      </p:sp>
      <p:sp>
        <p:nvSpPr>
          <p:cNvPr id="12" name="Rectangle 11"/>
          <p:cNvSpPr/>
          <p:nvPr/>
        </p:nvSpPr>
        <p:spPr bwMode="auto">
          <a:xfrm>
            <a:off x="5820831" y="287104"/>
            <a:ext cx="2772836" cy="407938"/>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1400" dirty="0" smtClean="0">
                <a:solidFill>
                  <a:schemeClr val="bg1"/>
                </a:solidFill>
                <a:latin typeface="Verdana" pitchFamily="34" charset="0"/>
              </a:rPr>
              <a:t>CLIMA internal</a:t>
            </a:r>
            <a:endParaRPr kumimoji="0" lang="en-GB" sz="1400" b="1" u="none" strike="noStrike" cap="none" normalizeH="0" baseline="0" dirty="0" smtClean="0">
              <a:ln>
                <a:noFill/>
              </a:ln>
              <a:solidFill>
                <a:schemeClr val="bg1"/>
              </a:solidFill>
              <a:effectLst/>
              <a:latin typeface="Verdana" pitchFamily="34" charset="0"/>
            </a:endParaRPr>
          </a:p>
        </p:txBody>
      </p:sp>
      <p:sp>
        <p:nvSpPr>
          <p:cNvPr id="13" name="Rectangle 12"/>
          <p:cNvSpPr/>
          <p:nvPr/>
        </p:nvSpPr>
        <p:spPr bwMode="auto">
          <a:xfrm>
            <a:off x="639232" y="287104"/>
            <a:ext cx="1477436" cy="407938"/>
          </a:xfrm>
          <a:prstGeom prst="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a:solidFill>
                  <a:schemeClr val="bg1"/>
                </a:solidFill>
                <a:latin typeface="Verdana" pitchFamily="34" charset="0"/>
              </a:rPr>
              <a:t>O</a:t>
            </a:r>
            <a:r>
              <a:rPr lang="en-US" sz="1400" i="1" dirty="0" smtClean="0">
                <a:solidFill>
                  <a:schemeClr val="bg1"/>
                </a:solidFill>
                <a:latin typeface="Verdana" pitchFamily="34" charset="0"/>
              </a:rPr>
              <a:t>utreach</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4" name="Oval 13"/>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smtClean="0">
                <a:solidFill>
                  <a:schemeClr val="bg1"/>
                </a:solidFill>
                <a:latin typeface="Verdana" pitchFamily="34" charset="0"/>
              </a:rPr>
              <a:t>5</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36301067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001170"/>
            <a:ext cx="8229600" cy="936625"/>
          </a:xfrm>
        </p:spPr>
        <p:txBody>
          <a:bodyPr/>
          <a:lstStyle/>
          <a:p>
            <a:r>
              <a:rPr lang="en-US" dirty="0" smtClean="0"/>
              <a:t>Bonn, June 2014: main outcomes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80304112"/>
              </p:ext>
            </p:extLst>
          </p:nvPr>
        </p:nvGraphicFramePr>
        <p:xfrm>
          <a:off x="468630" y="2218055"/>
          <a:ext cx="8229600" cy="3529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6"/>
          <p:cNvSpPr/>
          <p:nvPr/>
        </p:nvSpPr>
        <p:spPr>
          <a:xfrm>
            <a:off x="701570" y="5850115"/>
            <a:ext cx="7785865" cy="299225"/>
          </a:xfrm>
          <a:prstGeom prst="roundRect">
            <a:avLst>
              <a:gd name="adj" fmla="val 10000"/>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r>
              <a:rPr lang="en-US" sz="1200" b="0" dirty="0" smtClean="0"/>
              <a:t>EU continued </a:t>
            </a:r>
            <a:r>
              <a:rPr lang="en-US" sz="1200" dirty="0" smtClean="0"/>
              <a:t>intensive outreach</a:t>
            </a:r>
            <a:endParaRPr lang="en-GB" sz="1200" dirty="0"/>
          </a:p>
        </p:txBody>
      </p:sp>
      <p:sp>
        <p:nvSpPr>
          <p:cNvPr id="8" name="Rounded Rectangle 4"/>
          <p:cNvSpPr/>
          <p:nvPr/>
        </p:nvSpPr>
        <p:spPr>
          <a:xfrm>
            <a:off x="362813" y="5836523"/>
            <a:ext cx="8472577" cy="15662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n-US" sz="1200" b="1" i="1" kern="1200" dirty="0" smtClean="0">
              <a:solidFill>
                <a:srgbClr val="31942E"/>
              </a:solidFill>
            </a:endParaRPr>
          </a:p>
        </p:txBody>
      </p:sp>
      <p:sp>
        <p:nvSpPr>
          <p:cNvPr id="3" name="Oval 2"/>
          <p:cNvSpPr/>
          <p:nvPr/>
        </p:nvSpPr>
        <p:spPr bwMode="auto">
          <a:xfrm>
            <a:off x="1210735" y="1752604"/>
            <a:ext cx="448732" cy="448732"/>
          </a:xfrm>
          <a:prstGeom prst="ellipse">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Verdana" pitchFamily="34" charset="0"/>
              </a:rPr>
              <a:t>1</a:t>
            </a:r>
            <a:endParaRPr kumimoji="0" lang="en-GB" sz="2000" b="1" i="0" u="none" strike="noStrike" cap="none" normalizeH="0" baseline="0" dirty="0" smtClean="0">
              <a:ln>
                <a:noFill/>
              </a:ln>
              <a:solidFill>
                <a:schemeClr val="bg1"/>
              </a:solidFill>
              <a:effectLst/>
              <a:latin typeface="Verdana" pitchFamily="34" charset="0"/>
            </a:endParaRPr>
          </a:p>
        </p:txBody>
      </p:sp>
      <p:sp>
        <p:nvSpPr>
          <p:cNvPr id="9" name="Oval 8"/>
          <p:cNvSpPr/>
          <p:nvPr/>
        </p:nvSpPr>
        <p:spPr bwMode="auto">
          <a:xfrm>
            <a:off x="3310469" y="1752604"/>
            <a:ext cx="448732" cy="448732"/>
          </a:xfrm>
          <a:prstGeom prst="ellipse">
            <a:avLst/>
          </a:prstGeom>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2</a:t>
            </a:r>
            <a:endParaRPr kumimoji="0" lang="en-GB" sz="2000" b="1" i="0" u="none" strike="noStrike" cap="none" normalizeH="0" baseline="0" dirty="0" smtClean="0">
              <a:ln>
                <a:noFill/>
              </a:ln>
              <a:solidFill>
                <a:schemeClr val="bg1"/>
              </a:solidFill>
              <a:effectLst/>
              <a:latin typeface="Verdana" pitchFamily="34" charset="0"/>
            </a:endParaRPr>
          </a:p>
        </p:txBody>
      </p:sp>
      <p:sp>
        <p:nvSpPr>
          <p:cNvPr id="10" name="Oval 9"/>
          <p:cNvSpPr/>
          <p:nvPr/>
        </p:nvSpPr>
        <p:spPr bwMode="auto">
          <a:xfrm>
            <a:off x="5367869" y="1752604"/>
            <a:ext cx="448732" cy="448732"/>
          </a:xfrm>
          <a:prstGeom prst="ellipse">
            <a:avLst/>
          </a:prstGeom>
          <a:ln>
            <a:headEnd type="none" w="med" len="med"/>
            <a:tailEnd type="none" w="med" len="med"/>
          </a:ln>
          <a:ex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smtClean="0">
                <a:solidFill>
                  <a:schemeClr val="bg1"/>
                </a:solidFill>
                <a:latin typeface="Verdana" pitchFamily="34" charset="0"/>
              </a:rPr>
              <a:t>3</a:t>
            </a:r>
            <a:endParaRPr kumimoji="0" lang="en-GB" sz="2000" b="1" i="0" u="none" strike="noStrike" cap="none" normalizeH="0" baseline="0" dirty="0" smtClean="0">
              <a:ln>
                <a:noFill/>
              </a:ln>
              <a:solidFill>
                <a:schemeClr val="bg1"/>
              </a:solidFill>
              <a:effectLst/>
              <a:latin typeface="Verdana" pitchFamily="34" charset="0"/>
            </a:endParaRPr>
          </a:p>
        </p:txBody>
      </p:sp>
      <p:sp>
        <p:nvSpPr>
          <p:cNvPr id="11" name="Oval 10"/>
          <p:cNvSpPr/>
          <p:nvPr/>
        </p:nvSpPr>
        <p:spPr bwMode="auto">
          <a:xfrm>
            <a:off x="7459136" y="1752604"/>
            <a:ext cx="448732" cy="448732"/>
          </a:xfrm>
          <a:prstGeom prst="ellipse">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4</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780047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US" dirty="0" smtClean="0">
                <a:ea typeface="ＭＳ Ｐゴシック" pitchFamily="34" charset="-128"/>
              </a:rPr>
              <a:t>INDCs: state of play of domestic preparations</a:t>
            </a:r>
            <a:endParaRPr lang="en-GB" dirty="0" smtClean="0">
              <a:ea typeface="ＭＳ Ｐゴシック" pitchFamily="34" charset="-128"/>
            </a:endParaRPr>
          </a:p>
        </p:txBody>
      </p:sp>
      <p:sp>
        <p:nvSpPr>
          <p:cNvPr id="16387" name="Inhaltsplatzhalter 2"/>
          <p:cNvSpPr>
            <a:spLocks noGrp="1"/>
          </p:cNvSpPr>
          <p:nvPr>
            <p:ph idx="1"/>
          </p:nvPr>
        </p:nvSpPr>
        <p:spPr>
          <a:xfrm>
            <a:off x="330200" y="2884487"/>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GB" sz="1700" i="0" dirty="0"/>
              <a:t>Warsaw decided that </a:t>
            </a:r>
            <a:r>
              <a:rPr lang="en-GB" sz="1700" b="1" i="0" dirty="0"/>
              <a:t>all Parties should come forward with </a:t>
            </a:r>
            <a:r>
              <a:rPr lang="en-GB" sz="1700" b="1" i="0" dirty="0" smtClean="0"/>
              <a:t>INDCs well before Paris</a:t>
            </a:r>
            <a:r>
              <a:rPr lang="en-GB" sz="1700" i="0" dirty="0" smtClean="0"/>
              <a:t>, </a:t>
            </a:r>
            <a:r>
              <a:rPr lang="en-GB" sz="1700" i="0" dirty="0"/>
              <a:t>and by </a:t>
            </a:r>
            <a:r>
              <a:rPr lang="en-GB" sz="1700" i="0" dirty="0" smtClean="0"/>
              <a:t>the first quarter of 2015 </a:t>
            </a:r>
            <a:r>
              <a:rPr lang="en-GB" sz="1700" i="0" dirty="0"/>
              <a:t>for those Parties </a:t>
            </a:r>
            <a:r>
              <a:rPr lang="en-GB" sz="1700" i="0" dirty="0" smtClean="0"/>
              <a:t>"ready to do so" – Bonn session took stock of where we are</a:t>
            </a:r>
            <a:endParaRPr lang="en-US" sz="1700" i="0" dirty="0" smtClean="0"/>
          </a:p>
          <a:p>
            <a:pPr>
              <a:buClr>
                <a:schemeClr val="accent2"/>
              </a:buClr>
            </a:pPr>
            <a:r>
              <a:rPr lang="en-US" sz="1700" b="1" i="0" dirty="0" smtClean="0"/>
              <a:t>EU, US, China </a:t>
            </a:r>
            <a:r>
              <a:rPr lang="en-US" sz="1700" i="0" dirty="0" smtClean="0"/>
              <a:t>clear frontrunners</a:t>
            </a:r>
          </a:p>
          <a:p>
            <a:pPr>
              <a:buClr>
                <a:schemeClr val="accent2"/>
              </a:buClr>
            </a:pPr>
            <a:r>
              <a:rPr lang="en-US" sz="1700" b="1" i="0" dirty="0" smtClean="0"/>
              <a:t>Other major economies </a:t>
            </a:r>
            <a:r>
              <a:rPr lang="en-US" sz="1700" i="0" dirty="0" smtClean="0"/>
              <a:t>confirmed they are preparing, but have not yet committed March 2015 (Japan, Korea, Brazil, Mexico, New Zealand, South Africa…)</a:t>
            </a:r>
          </a:p>
          <a:p>
            <a:pPr>
              <a:buClr>
                <a:schemeClr val="accent2"/>
              </a:buClr>
            </a:pPr>
            <a:r>
              <a:rPr lang="en-US" sz="1700" b="1" i="0" dirty="0" smtClean="0"/>
              <a:t>Many developing countries </a:t>
            </a:r>
            <a:r>
              <a:rPr lang="en-US" sz="1700" i="0" dirty="0" smtClean="0"/>
              <a:t>request capacity-building support, which is ongoing and readily available</a:t>
            </a:r>
          </a:p>
          <a:p>
            <a:pPr>
              <a:buClr>
                <a:schemeClr val="accent2"/>
              </a:buClr>
            </a:pPr>
            <a:r>
              <a:rPr lang="en-US" sz="1700" b="1" i="0" dirty="0" smtClean="0"/>
              <a:t>Canada and Australia </a:t>
            </a:r>
            <a:r>
              <a:rPr lang="en-US" sz="1700" i="0" dirty="0" smtClean="0"/>
              <a:t>are laggards among developed countries</a:t>
            </a:r>
          </a:p>
          <a:p>
            <a:pPr>
              <a:buClr>
                <a:schemeClr val="accent2"/>
              </a:buClr>
            </a:pPr>
            <a:endParaRPr lang="en-US" sz="1700" i="0" dirty="0" smtClean="0"/>
          </a:p>
          <a:p>
            <a:pPr>
              <a:buClr>
                <a:schemeClr val="accent2"/>
              </a:buClr>
            </a:pPr>
            <a:endParaRPr lang="en-US" sz="1700" b="1" i="0" dirty="0" smtClean="0"/>
          </a:p>
        </p:txBody>
      </p:sp>
      <p:sp>
        <p:nvSpPr>
          <p:cNvPr id="4" name="Rectangle 3"/>
          <p:cNvSpPr/>
          <p:nvPr/>
        </p:nvSpPr>
        <p:spPr bwMode="auto">
          <a:xfrm>
            <a:off x="1693333" y="5922433"/>
            <a:ext cx="7222066" cy="482599"/>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smtClean="0">
                <a:solidFill>
                  <a:schemeClr val="accent4"/>
                </a:solidFill>
              </a:rPr>
              <a:t>Continue to build pressure and political momentum so that many countries keep up with EU, US and China</a:t>
            </a:r>
            <a:endParaRPr lang="en-GB" sz="1400" i="1" dirty="0">
              <a:solidFill>
                <a:schemeClr val="accent4"/>
              </a:solidFill>
            </a:endParaRPr>
          </a:p>
        </p:txBody>
      </p:sp>
      <p:sp>
        <p:nvSpPr>
          <p:cNvPr id="5" name="Rectangle 4"/>
          <p:cNvSpPr/>
          <p:nvPr/>
        </p:nvSpPr>
        <p:spPr bwMode="auto">
          <a:xfrm>
            <a:off x="330200" y="2260602"/>
            <a:ext cx="8585200" cy="510116"/>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lang="en-US" sz="1400" dirty="0" smtClean="0">
                <a:solidFill>
                  <a:srgbClr val="31942E"/>
                </a:solidFill>
              </a:rPr>
              <a:t>Will a critical mass of INDCs be ready by March 2015 &amp; "well in advance" of Paris?</a:t>
            </a:r>
            <a:endParaRPr kumimoji="0" lang="en-US" sz="1400" b="1" u="none" strike="noStrike" cap="none" normalizeH="0" dirty="0" smtClean="0">
              <a:ln>
                <a:noFill/>
              </a:ln>
              <a:solidFill>
                <a:srgbClr val="31942E"/>
              </a:solidFill>
              <a:effectLst/>
            </a:endParaRPr>
          </a:p>
        </p:txBody>
      </p:sp>
      <p:sp>
        <p:nvSpPr>
          <p:cNvPr id="8" name="Rectangle 7"/>
          <p:cNvSpPr/>
          <p:nvPr/>
        </p:nvSpPr>
        <p:spPr bwMode="auto">
          <a:xfrm>
            <a:off x="330199" y="5922433"/>
            <a:ext cx="1363133" cy="48259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a:t>
            </a:r>
            <a:r>
              <a:rPr lang="en-US" sz="1400" i="1" dirty="0" smtClean="0">
                <a:solidFill>
                  <a:schemeClr val="bg1"/>
                </a:solidFill>
              </a:rPr>
              <a:t>steps:</a:t>
            </a:r>
            <a:endParaRPr lang="en-GB" sz="1400" i="1" dirty="0">
              <a:solidFill>
                <a:schemeClr val="bg1"/>
              </a:solidFill>
            </a:endParaRPr>
          </a:p>
        </p:txBody>
      </p:sp>
      <p:sp>
        <p:nvSpPr>
          <p:cNvPr id="2" name="Rectangle 1"/>
          <p:cNvSpPr/>
          <p:nvPr/>
        </p:nvSpPr>
        <p:spPr bwMode="auto">
          <a:xfrm>
            <a:off x="639232" y="287104"/>
            <a:ext cx="2611968" cy="407938"/>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a:solidFill>
                  <a:schemeClr val="bg1"/>
                </a:solidFill>
                <a:latin typeface="Verdana" pitchFamily="34" charset="0"/>
              </a:rPr>
              <a:t>I</a:t>
            </a:r>
            <a:r>
              <a:rPr lang="en-US" sz="1400" i="1" dirty="0" smtClean="0">
                <a:solidFill>
                  <a:schemeClr val="bg1"/>
                </a:solidFill>
                <a:latin typeface="Verdana" pitchFamily="34" charset="0"/>
              </a:rPr>
              <a:t>ntended contributions</a:t>
            </a:r>
            <a:endParaRPr kumimoji="0" lang="en-GB" sz="1400" b="1" i="1" u="none" strike="noStrike" cap="none" normalizeH="0" baseline="0" dirty="0" smtClean="0">
              <a:ln>
                <a:noFill/>
              </a:ln>
              <a:solidFill>
                <a:schemeClr val="bg1"/>
              </a:solidFill>
              <a:effectLst/>
              <a:latin typeface="Verdana" pitchFamily="34" charset="0"/>
            </a:endParaRPr>
          </a:p>
        </p:txBody>
      </p:sp>
      <p:sp>
        <p:nvSpPr>
          <p:cNvPr id="7" name="Oval 6"/>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Verdana" pitchFamily="34" charset="0"/>
              </a:rPr>
              <a:t>1</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32095458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Scope of INDCs</a:t>
            </a:r>
          </a:p>
        </p:txBody>
      </p:sp>
      <p:sp>
        <p:nvSpPr>
          <p:cNvPr id="16387" name="Inhaltsplatzhalter 2"/>
          <p:cNvSpPr>
            <a:spLocks noGrp="1"/>
          </p:cNvSpPr>
          <p:nvPr>
            <p:ph idx="1"/>
          </p:nvPr>
        </p:nvSpPr>
        <p:spPr>
          <a:xfrm>
            <a:off x="330200" y="2793046"/>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US" sz="1600" i="0" dirty="0" smtClean="0"/>
              <a:t>All Parties seem to accept </a:t>
            </a:r>
            <a:r>
              <a:rPr lang="en-US" sz="1600" b="1" i="0" dirty="0" smtClean="0"/>
              <a:t>INDCs should cover mitigation</a:t>
            </a:r>
          </a:p>
          <a:p>
            <a:pPr>
              <a:buClr>
                <a:schemeClr val="accent2"/>
              </a:buClr>
            </a:pPr>
            <a:r>
              <a:rPr lang="en-US" sz="1600" i="0" dirty="0" smtClean="0"/>
              <a:t>However, for some: </a:t>
            </a:r>
          </a:p>
          <a:p>
            <a:pPr lvl="1">
              <a:buClr>
                <a:schemeClr val="accent2"/>
              </a:buClr>
            </a:pPr>
            <a:r>
              <a:rPr lang="en-US" sz="1600" b="0" i="0" dirty="0" smtClean="0"/>
              <a:t>Parties can also come forward with adaptation and financial and other support in INDCs </a:t>
            </a:r>
            <a:r>
              <a:rPr lang="en-US" sz="1600" i="0" dirty="0" smtClean="0"/>
              <a:t>if they want </a:t>
            </a:r>
            <a:r>
              <a:rPr lang="en-US" sz="1600" b="0" i="0" dirty="0" smtClean="0"/>
              <a:t>(US, Umbrella Group, Singapore); or </a:t>
            </a:r>
          </a:p>
          <a:p>
            <a:pPr lvl="1">
              <a:buClr>
                <a:schemeClr val="accent2"/>
              </a:buClr>
            </a:pPr>
            <a:r>
              <a:rPr lang="en-US" sz="1600" b="0" i="0" dirty="0" smtClean="0"/>
              <a:t>INDCs should also have that </a:t>
            </a:r>
            <a:r>
              <a:rPr lang="en-US" sz="1600" i="0" dirty="0" smtClean="0"/>
              <a:t>wider scope for all Parties </a:t>
            </a:r>
            <a:r>
              <a:rPr lang="en-US" sz="1600" b="0" i="0" dirty="0" smtClean="0"/>
              <a:t>(progressive South American countries, "like-minded" developing countries, Africa Group)</a:t>
            </a:r>
          </a:p>
          <a:p>
            <a:pPr>
              <a:buClr>
                <a:schemeClr val="accent2"/>
              </a:buClr>
            </a:pPr>
            <a:r>
              <a:rPr lang="en-GB" sz="1600" i="0" dirty="0" smtClean="0"/>
              <a:t>The EU </a:t>
            </a:r>
            <a:r>
              <a:rPr lang="en-GB" sz="1600" b="1" i="0" dirty="0" smtClean="0"/>
              <a:t>cannot share this view </a:t>
            </a:r>
            <a:r>
              <a:rPr lang="en-GB" sz="1600" i="0" dirty="0" smtClean="0"/>
              <a:t>– it conditions </a:t>
            </a:r>
            <a:r>
              <a:rPr lang="en-GB" sz="1600" i="0" dirty="0"/>
              <a:t>mitigation action on availability of guaranteed financing to developing countries, adds complexity to the process and departs from what was agreed in </a:t>
            </a:r>
            <a:r>
              <a:rPr lang="en-GB" sz="1600" i="0" dirty="0" smtClean="0"/>
              <a:t>Warsaw</a:t>
            </a:r>
            <a:endParaRPr lang="en-US" sz="1600" i="0" dirty="0" smtClean="0"/>
          </a:p>
          <a:p>
            <a:pPr>
              <a:buClr>
                <a:schemeClr val="accent2"/>
              </a:buClr>
            </a:pPr>
            <a:r>
              <a:rPr lang="en-US" sz="1600" i="0" dirty="0" smtClean="0"/>
              <a:t>A revised draft decision will be produced ahead of October session</a:t>
            </a:r>
            <a:endParaRPr lang="en-US" sz="1600" b="1" i="0" dirty="0" smtClean="0"/>
          </a:p>
        </p:txBody>
      </p:sp>
      <p:sp>
        <p:nvSpPr>
          <p:cNvPr id="4" name="Rectangle 3"/>
          <p:cNvSpPr/>
          <p:nvPr/>
        </p:nvSpPr>
        <p:spPr bwMode="auto">
          <a:xfrm>
            <a:off x="1693333" y="5930900"/>
            <a:ext cx="7222066" cy="482599"/>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accent4"/>
                </a:solidFill>
              </a:rPr>
              <a:t>Secure a common understanding on the scope of INDCs among Parties</a:t>
            </a:r>
            <a:endParaRPr lang="en-GB" sz="1400" i="1" dirty="0">
              <a:solidFill>
                <a:schemeClr val="accent4"/>
              </a:solidFill>
            </a:endParaRPr>
          </a:p>
        </p:txBody>
      </p:sp>
      <p:sp>
        <p:nvSpPr>
          <p:cNvPr id="5" name="Rectangle 4"/>
          <p:cNvSpPr/>
          <p:nvPr/>
        </p:nvSpPr>
        <p:spPr bwMode="auto">
          <a:xfrm>
            <a:off x="330200" y="2181391"/>
            <a:ext cx="8585200" cy="502541"/>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dirty="0" smtClean="0">
                <a:ln>
                  <a:noFill/>
                </a:ln>
                <a:solidFill>
                  <a:srgbClr val="31942E"/>
                </a:solidFill>
                <a:effectLst/>
              </a:rPr>
              <a:t>What is an "intended contribution" – should it cover emissions reductions, adaptation, support to other countries?</a:t>
            </a:r>
          </a:p>
        </p:txBody>
      </p:sp>
      <p:sp>
        <p:nvSpPr>
          <p:cNvPr id="8" name="Rectangle 7"/>
          <p:cNvSpPr/>
          <p:nvPr/>
        </p:nvSpPr>
        <p:spPr bwMode="auto">
          <a:xfrm>
            <a:off x="330199" y="5930900"/>
            <a:ext cx="1363133" cy="48259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2" name="Rectangle 1"/>
          <p:cNvSpPr/>
          <p:nvPr/>
        </p:nvSpPr>
        <p:spPr bwMode="auto">
          <a:xfrm>
            <a:off x="639232" y="287104"/>
            <a:ext cx="2611968" cy="407938"/>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a:solidFill>
                  <a:schemeClr val="bg1"/>
                </a:solidFill>
                <a:latin typeface="Verdana" pitchFamily="34" charset="0"/>
              </a:rPr>
              <a:t>I</a:t>
            </a:r>
            <a:r>
              <a:rPr lang="en-US" sz="1400" i="1" dirty="0" smtClean="0">
                <a:solidFill>
                  <a:schemeClr val="bg1"/>
                </a:solidFill>
                <a:latin typeface="Verdana" pitchFamily="34" charset="0"/>
              </a:rPr>
              <a:t>ntended contributions</a:t>
            </a:r>
            <a:endParaRPr kumimoji="0" lang="en-GB" sz="1400" b="1" i="1" u="none" strike="noStrike" cap="none" normalizeH="0" baseline="0" dirty="0" smtClean="0">
              <a:ln>
                <a:noFill/>
              </a:ln>
              <a:solidFill>
                <a:schemeClr val="bg1"/>
              </a:solidFill>
              <a:effectLst/>
              <a:latin typeface="Verdana" pitchFamily="34" charset="0"/>
            </a:endParaRPr>
          </a:p>
        </p:txBody>
      </p:sp>
      <p:sp>
        <p:nvSpPr>
          <p:cNvPr id="7" name="Oval 6"/>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Verdana" pitchFamily="34" charset="0"/>
              </a:rPr>
              <a:t>1</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7689418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Upfront information,</a:t>
            </a:r>
            <a:br>
              <a:rPr lang="en-GB" dirty="0" smtClean="0">
                <a:ea typeface="ＭＳ Ｐゴシック" pitchFamily="34" charset="-128"/>
              </a:rPr>
            </a:br>
            <a:r>
              <a:rPr lang="en-GB" dirty="0" smtClean="0">
                <a:ea typeface="ＭＳ Ｐゴシック" pitchFamily="34" charset="-128"/>
              </a:rPr>
              <a:t>a "template" for INDCs</a:t>
            </a:r>
          </a:p>
        </p:txBody>
      </p:sp>
      <p:sp>
        <p:nvSpPr>
          <p:cNvPr id="16387" name="Inhaltsplatzhalter 2"/>
          <p:cNvSpPr>
            <a:spLocks noGrp="1"/>
          </p:cNvSpPr>
          <p:nvPr>
            <p:ph idx="1"/>
          </p:nvPr>
        </p:nvSpPr>
        <p:spPr>
          <a:xfrm>
            <a:off x="330200" y="2884487"/>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GB" sz="1400" i="0" dirty="0" smtClean="0"/>
              <a:t>Parties </a:t>
            </a:r>
            <a:r>
              <a:rPr lang="en-GB" sz="1400" b="1" i="0" dirty="0" smtClean="0"/>
              <a:t>must decide on upfront information requirements by Lima </a:t>
            </a:r>
            <a:r>
              <a:rPr lang="en-GB" sz="1400" i="0" dirty="0" smtClean="0"/>
              <a:t>to ensure that INDCs are transparent, clear and understandable</a:t>
            </a:r>
          </a:p>
          <a:p>
            <a:pPr>
              <a:buClr>
                <a:schemeClr val="accent2"/>
              </a:buClr>
            </a:pPr>
            <a:r>
              <a:rPr lang="en-GB" sz="1400" i="0" dirty="0" smtClean="0"/>
              <a:t>Essential to know e.g. </a:t>
            </a:r>
            <a:r>
              <a:rPr lang="en-GB" sz="1400" b="1" i="0" dirty="0" smtClean="0"/>
              <a:t>type of INDC </a:t>
            </a:r>
            <a:r>
              <a:rPr lang="en-GB" sz="1400" i="0" dirty="0" smtClean="0"/>
              <a:t>(e.g. absolute target, intensity target); </a:t>
            </a:r>
            <a:r>
              <a:rPr lang="en-GB" sz="1400" b="1" i="0" dirty="0" smtClean="0"/>
              <a:t>coverage</a:t>
            </a:r>
            <a:r>
              <a:rPr lang="en-GB" sz="1400" i="0" dirty="0" smtClean="0"/>
              <a:t> (e.g. in terms of sectors and gases); </a:t>
            </a:r>
            <a:r>
              <a:rPr lang="en-GB" sz="1400" b="1" i="0" dirty="0" smtClean="0"/>
              <a:t>metrics and methodologies </a:t>
            </a:r>
            <a:r>
              <a:rPr lang="en-GB" sz="1400" i="0" dirty="0" smtClean="0"/>
              <a:t>Parties use to estimate the emissions reductions impact of their INDCs</a:t>
            </a:r>
          </a:p>
          <a:p>
            <a:pPr>
              <a:buClr>
                <a:schemeClr val="accent2"/>
              </a:buClr>
            </a:pPr>
            <a:r>
              <a:rPr lang="en-GB" sz="1400" i="0" dirty="0" smtClean="0"/>
              <a:t>Problems with </a:t>
            </a:r>
            <a:r>
              <a:rPr lang="en-GB" sz="1400" b="1" i="0" dirty="0" smtClean="0"/>
              <a:t>extending requirements beyond mitigation to adaptation and support for other countries </a:t>
            </a:r>
            <a:r>
              <a:rPr lang="en-GB" sz="1400" i="0" dirty="0" smtClean="0"/>
              <a:t>– some Parties are asking for this ("like-minded"  developing countries, Africa Group)</a:t>
            </a:r>
          </a:p>
          <a:p>
            <a:pPr>
              <a:buClr>
                <a:schemeClr val="accent2"/>
              </a:buClr>
            </a:pPr>
            <a:r>
              <a:rPr lang="en-US" sz="1400" i="0" dirty="0" smtClean="0"/>
              <a:t>Some Parties are arguing that upfront information should be </a:t>
            </a:r>
            <a:r>
              <a:rPr lang="en-US" sz="1400" b="1" i="0" dirty="0" smtClean="0"/>
              <a:t>different for developed and developing countries</a:t>
            </a:r>
            <a:r>
              <a:rPr lang="en-US" sz="1400" i="0" dirty="0" smtClean="0"/>
              <a:t> ("like-minded" developing countries, Africa Group) while most others say </a:t>
            </a:r>
            <a:r>
              <a:rPr lang="en-US" sz="1400" b="1" i="0" dirty="0" smtClean="0"/>
              <a:t>differentiation should be based on type of INDC </a:t>
            </a:r>
            <a:r>
              <a:rPr lang="en-US" sz="1400" i="0" dirty="0" smtClean="0"/>
              <a:t>(EU, US, developed "Umbrella Group", progressive Latin Americans, small island states)</a:t>
            </a:r>
            <a:endParaRPr lang="en-US" sz="1400" b="1" i="0" dirty="0" smtClean="0"/>
          </a:p>
        </p:txBody>
      </p:sp>
      <p:sp>
        <p:nvSpPr>
          <p:cNvPr id="4" name="Rectangle 3"/>
          <p:cNvSpPr/>
          <p:nvPr/>
        </p:nvSpPr>
        <p:spPr bwMode="auto">
          <a:xfrm>
            <a:off x="1693333" y="5930900"/>
            <a:ext cx="7222066" cy="482599"/>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smtClean="0">
                <a:solidFill>
                  <a:schemeClr val="accent4"/>
                </a:solidFill>
              </a:rPr>
              <a:t>Continue working towards a decision in Lima</a:t>
            </a:r>
            <a:endParaRPr lang="en-GB" sz="1400" i="1" dirty="0">
              <a:solidFill>
                <a:schemeClr val="accent4"/>
              </a:solidFill>
            </a:endParaRPr>
          </a:p>
        </p:txBody>
      </p:sp>
      <p:sp>
        <p:nvSpPr>
          <p:cNvPr id="5" name="Rectangle 4"/>
          <p:cNvSpPr/>
          <p:nvPr/>
        </p:nvSpPr>
        <p:spPr bwMode="auto">
          <a:xfrm>
            <a:off x="330199" y="2167467"/>
            <a:ext cx="8585200" cy="583754"/>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lang="en-US" sz="1400" dirty="0" smtClean="0">
                <a:solidFill>
                  <a:srgbClr val="31942E"/>
                </a:solidFill>
              </a:rPr>
              <a:t>Will upfront information requirements apply to mitigation only? Or also adaptation and means of implementation?</a:t>
            </a:r>
            <a:endParaRPr kumimoji="0" lang="en-US" sz="1400" b="1" u="none" strike="noStrike" cap="none" normalizeH="0" dirty="0" smtClean="0">
              <a:ln>
                <a:noFill/>
              </a:ln>
              <a:solidFill>
                <a:srgbClr val="31942E"/>
              </a:solidFill>
              <a:effectLst/>
            </a:endParaRPr>
          </a:p>
        </p:txBody>
      </p:sp>
      <p:sp>
        <p:nvSpPr>
          <p:cNvPr id="8" name="Rectangle 7"/>
          <p:cNvSpPr/>
          <p:nvPr/>
        </p:nvSpPr>
        <p:spPr bwMode="auto">
          <a:xfrm>
            <a:off x="330199" y="5930900"/>
            <a:ext cx="1363133" cy="48259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14" name="Rectangle 13"/>
          <p:cNvSpPr/>
          <p:nvPr/>
        </p:nvSpPr>
        <p:spPr bwMode="auto">
          <a:xfrm>
            <a:off x="639232" y="287104"/>
            <a:ext cx="2611968" cy="407938"/>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a:solidFill>
                  <a:schemeClr val="bg1"/>
                </a:solidFill>
                <a:latin typeface="Verdana" pitchFamily="34" charset="0"/>
              </a:rPr>
              <a:t>I</a:t>
            </a:r>
            <a:r>
              <a:rPr lang="en-US" sz="1400" i="1" dirty="0" smtClean="0">
                <a:solidFill>
                  <a:schemeClr val="bg1"/>
                </a:solidFill>
                <a:latin typeface="Verdana" pitchFamily="34" charset="0"/>
              </a:rPr>
              <a:t>ntended contributions</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5" name="Oval 14"/>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Verdana" pitchFamily="34" charset="0"/>
              </a:rPr>
              <a:t>1</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12595885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An assessment phase for INDCs</a:t>
            </a:r>
          </a:p>
        </p:txBody>
      </p:sp>
      <p:sp>
        <p:nvSpPr>
          <p:cNvPr id="16387" name="Inhaltsplatzhalter 2"/>
          <p:cNvSpPr>
            <a:spLocks noGrp="1"/>
          </p:cNvSpPr>
          <p:nvPr>
            <p:ph idx="1"/>
          </p:nvPr>
        </p:nvSpPr>
        <p:spPr>
          <a:xfrm>
            <a:off x="330200" y="2884487"/>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US" sz="1500" i="0" dirty="0" smtClean="0"/>
              <a:t>The timing and upfront information requirements for INDCs are important so that INDCs can be </a:t>
            </a:r>
            <a:r>
              <a:rPr lang="en-US" sz="1500" b="1" i="0" dirty="0" smtClean="0"/>
              <a:t>collectively assessed before Paris </a:t>
            </a:r>
            <a:r>
              <a:rPr lang="en-US" sz="1500" i="0" dirty="0" smtClean="0"/>
              <a:t>to check whether:</a:t>
            </a:r>
          </a:p>
          <a:p>
            <a:pPr lvl="1">
              <a:buClr>
                <a:schemeClr val="accent2"/>
              </a:buClr>
            </a:pPr>
            <a:r>
              <a:rPr lang="en-US" sz="1500" b="0" i="0" dirty="0" smtClean="0"/>
              <a:t>They add up to </a:t>
            </a:r>
            <a:r>
              <a:rPr lang="en-US" sz="1500" i="0" dirty="0" smtClean="0"/>
              <a:t>enough effort </a:t>
            </a:r>
            <a:r>
              <a:rPr lang="en-US" sz="1500" b="0" i="0" dirty="0" smtClean="0"/>
              <a:t>to keep average temperature increase below 2°C (or 1.5</a:t>
            </a:r>
            <a:r>
              <a:rPr lang="en-US" sz="1500" b="0" dirty="0"/>
              <a:t>°</a:t>
            </a:r>
            <a:r>
              <a:rPr lang="en-US" sz="1500" b="0" i="0" dirty="0" smtClean="0"/>
              <a:t>C) compared to pre-industrial levels</a:t>
            </a:r>
          </a:p>
          <a:p>
            <a:pPr lvl="1">
              <a:buClr>
                <a:schemeClr val="accent2"/>
              </a:buClr>
            </a:pPr>
            <a:r>
              <a:rPr lang="en-US" sz="1500" b="0" dirty="0" smtClean="0"/>
              <a:t>INDCs are individually </a:t>
            </a:r>
            <a:r>
              <a:rPr lang="en-US" sz="1500" dirty="0" smtClean="0"/>
              <a:t>fair</a:t>
            </a:r>
            <a:endParaRPr lang="en-US" sz="1500" i="0" dirty="0" smtClean="0"/>
          </a:p>
          <a:p>
            <a:pPr>
              <a:buClr>
                <a:schemeClr val="accent2"/>
              </a:buClr>
            </a:pPr>
            <a:r>
              <a:rPr lang="en-GB" sz="1500" i="0" dirty="0" smtClean="0"/>
              <a:t>An </a:t>
            </a:r>
            <a:r>
              <a:rPr lang="en-GB" sz="1500" b="1" i="0" dirty="0" smtClean="0"/>
              <a:t>increasing </a:t>
            </a:r>
            <a:r>
              <a:rPr lang="en-GB" sz="1500" b="1" i="0" dirty="0"/>
              <a:t>number of Parties </a:t>
            </a:r>
            <a:r>
              <a:rPr lang="en-GB" sz="1500" b="1" i="0" dirty="0" smtClean="0"/>
              <a:t>agree </a:t>
            </a:r>
            <a:r>
              <a:rPr lang="en-GB" sz="1500" i="0" dirty="0" smtClean="0"/>
              <a:t>there should be such an international process</a:t>
            </a:r>
          </a:p>
          <a:p>
            <a:pPr>
              <a:buClr>
                <a:schemeClr val="accent2"/>
              </a:buClr>
            </a:pPr>
            <a:r>
              <a:rPr lang="en-US" sz="1500" i="0" dirty="0" smtClean="0"/>
              <a:t>Certain Parties would like to see such process apply not only to mitigation but also to </a:t>
            </a:r>
            <a:r>
              <a:rPr lang="en-US" sz="1500" b="1" i="0" dirty="0" smtClean="0"/>
              <a:t>adaptation and/or finance </a:t>
            </a:r>
            <a:r>
              <a:rPr lang="en-US" sz="1500" i="0" dirty="0" smtClean="0"/>
              <a:t>– unclear how this could function</a:t>
            </a:r>
            <a:endParaRPr lang="en-US" sz="1500" i="0" dirty="0"/>
          </a:p>
          <a:p>
            <a:pPr>
              <a:buClr>
                <a:schemeClr val="accent2"/>
              </a:buClr>
            </a:pPr>
            <a:r>
              <a:rPr lang="en-US" sz="1500" b="1" i="0" dirty="0" smtClean="0"/>
              <a:t>"Like-minded" developing countries reluctant </a:t>
            </a:r>
            <a:r>
              <a:rPr lang="en-US" sz="1500" i="0" dirty="0" smtClean="0"/>
              <a:t>towards such a process</a:t>
            </a:r>
          </a:p>
        </p:txBody>
      </p:sp>
      <p:sp>
        <p:nvSpPr>
          <p:cNvPr id="4" name="Rectangle 3"/>
          <p:cNvSpPr/>
          <p:nvPr/>
        </p:nvSpPr>
        <p:spPr bwMode="auto">
          <a:xfrm>
            <a:off x="1693333" y="5930900"/>
            <a:ext cx="7222066" cy="482599"/>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smtClean="0">
                <a:solidFill>
                  <a:schemeClr val="accent4"/>
                </a:solidFill>
              </a:rPr>
              <a:t>Continue promoting such an assessment phase</a:t>
            </a:r>
            <a:endParaRPr lang="en-GB" sz="1400" i="1" dirty="0">
              <a:solidFill>
                <a:schemeClr val="accent4"/>
              </a:solidFill>
            </a:endParaRPr>
          </a:p>
        </p:txBody>
      </p:sp>
      <p:sp>
        <p:nvSpPr>
          <p:cNvPr id="5" name="Rectangle 4"/>
          <p:cNvSpPr/>
          <p:nvPr/>
        </p:nvSpPr>
        <p:spPr bwMode="auto">
          <a:xfrm>
            <a:off x="330199" y="2167467"/>
            <a:ext cx="8585200" cy="583754"/>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lang="en-US" sz="1400" dirty="0" smtClean="0">
                <a:solidFill>
                  <a:srgbClr val="31942E"/>
                </a:solidFill>
              </a:rPr>
              <a:t>How to ensure INDCs are individually fair and collectively sufficient?</a:t>
            </a:r>
            <a:endParaRPr kumimoji="0" lang="en-US" sz="1400" b="1" u="none" strike="noStrike" cap="none" normalizeH="0" dirty="0" smtClean="0">
              <a:ln>
                <a:noFill/>
              </a:ln>
              <a:solidFill>
                <a:srgbClr val="31942E"/>
              </a:solidFill>
              <a:effectLst/>
            </a:endParaRPr>
          </a:p>
        </p:txBody>
      </p:sp>
      <p:sp>
        <p:nvSpPr>
          <p:cNvPr id="8" name="Rectangle 7"/>
          <p:cNvSpPr/>
          <p:nvPr/>
        </p:nvSpPr>
        <p:spPr bwMode="auto">
          <a:xfrm>
            <a:off x="330199" y="5930900"/>
            <a:ext cx="1363133" cy="48259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14" name="Rectangle 13"/>
          <p:cNvSpPr/>
          <p:nvPr/>
        </p:nvSpPr>
        <p:spPr bwMode="auto">
          <a:xfrm>
            <a:off x="639232" y="287104"/>
            <a:ext cx="2611968" cy="407938"/>
          </a:xfrm>
          <a:prstGeom prst="rect">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400" i="1" dirty="0">
                <a:solidFill>
                  <a:schemeClr val="bg1"/>
                </a:solidFill>
                <a:latin typeface="Verdana" pitchFamily="34" charset="0"/>
              </a:rPr>
              <a:t>I</a:t>
            </a:r>
            <a:r>
              <a:rPr lang="en-US" sz="1400" i="1" dirty="0" smtClean="0">
                <a:solidFill>
                  <a:schemeClr val="bg1"/>
                </a:solidFill>
                <a:latin typeface="Verdana" pitchFamily="34" charset="0"/>
              </a:rPr>
              <a:t>ntended contributions</a:t>
            </a:r>
            <a:endParaRPr kumimoji="0" lang="en-GB" sz="1400" b="1" i="1" u="none" strike="noStrike" cap="none" normalizeH="0" baseline="0" dirty="0" smtClean="0">
              <a:ln>
                <a:noFill/>
              </a:ln>
              <a:solidFill>
                <a:schemeClr val="bg1"/>
              </a:solidFill>
              <a:effectLst/>
              <a:latin typeface="Verdana" pitchFamily="34" charset="0"/>
            </a:endParaRPr>
          </a:p>
        </p:txBody>
      </p:sp>
      <p:sp>
        <p:nvSpPr>
          <p:cNvPr id="15" name="Oval 14"/>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Verdana" pitchFamily="34" charset="0"/>
              </a:rPr>
              <a:t>1</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26838286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Elements of the 2015 Agreement</a:t>
            </a:r>
          </a:p>
        </p:txBody>
      </p:sp>
      <p:sp>
        <p:nvSpPr>
          <p:cNvPr id="16387" name="Inhaltsplatzhalter 2"/>
          <p:cNvSpPr>
            <a:spLocks noGrp="1"/>
          </p:cNvSpPr>
          <p:nvPr>
            <p:ph idx="1"/>
          </p:nvPr>
        </p:nvSpPr>
        <p:spPr>
          <a:xfrm>
            <a:off x="330200" y="2884487"/>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US" sz="1700" i="0" dirty="0" smtClean="0"/>
              <a:t>Emerging consensus that the 2015 Agreement must contain:</a:t>
            </a:r>
          </a:p>
          <a:p>
            <a:pPr lvl="1">
              <a:buClr>
                <a:schemeClr val="accent2"/>
              </a:buClr>
            </a:pPr>
            <a:r>
              <a:rPr lang="en-US" sz="1700" b="0" i="0" dirty="0" smtClean="0"/>
              <a:t>Ambitious mitigation commitments from the outset</a:t>
            </a:r>
          </a:p>
          <a:p>
            <a:pPr lvl="1">
              <a:buClr>
                <a:schemeClr val="accent2"/>
              </a:buClr>
            </a:pPr>
            <a:r>
              <a:rPr lang="en-US" sz="1700" b="0" dirty="0" smtClean="0"/>
              <a:t>A mechanism to "ratchet up" ambition</a:t>
            </a:r>
          </a:p>
          <a:p>
            <a:pPr>
              <a:buClr>
                <a:schemeClr val="accent2"/>
              </a:buClr>
            </a:pPr>
            <a:r>
              <a:rPr lang="en-US" sz="1700" i="0" dirty="0" smtClean="0"/>
              <a:t>No consensus on the </a:t>
            </a:r>
            <a:r>
              <a:rPr lang="en-US" sz="1700" b="1" i="0" dirty="0" smtClean="0"/>
              <a:t>first commitment period </a:t>
            </a:r>
            <a:r>
              <a:rPr lang="en-US" sz="1700" i="0" dirty="0" smtClean="0"/>
              <a:t>– but notion of 2020-2025 appears to be gaining traction</a:t>
            </a:r>
          </a:p>
          <a:p>
            <a:pPr>
              <a:buClr>
                <a:schemeClr val="accent2"/>
              </a:buClr>
            </a:pPr>
            <a:r>
              <a:rPr lang="en-US" sz="1700" i="0" dirty="0" smtClean="0"/>
              <a:t>Adaptation: idea of </a:t>
            </a:r>
            <a:r>
              <a:rPr lang="en-US" sz="1700" b="1" i="0" dirty="0" smtClean="0"/>
              <a:t>qualitative global climate resilience goal </a:t>
            </a:r>
            <a:r>
              <a:rPr lang="en-US" sz="1700" i="0" dirty="0" smtClean="0"/>
              <a:t>attracted support, Parties have doubts on a quantitative goal </a:t>
            </a:r>
            <a:endParaRPr lang="en-GB" sz="1700" i="0" dirty="0" smtClean="0"/>
          </a:p>
          <a:p>
            <a:pPr>
              <a:buClr>
                <a:schemeClr val="accent2"/>
              </a:buClr>
            </a:pPr>
            <a:r>
              <a:rPr lang="en-US" sz="1700" b="1" i="0" dirty="0" smtClean="0"/>
              <a:t>Process challenges ahead </a:t>
            </a:r>
            <a:r>
              <a:rPr lang="en-US" sz="1700" i="0" dirty="0" smtClean="0"/>
              <a:t>as hardline "like-minded" developing countries put brakes on next steps</a:t>
            </a:r>
            <a:endParaRPr lang="en-GB" sz="1700" i="0" dirty="0" smtClean="0"/>
          </a:p>
          <a:p>
            <a:pPr>
              <a:buClr>
                <a:schemeClr val="accent2"/>
              </a:buClr>
            </a:pPr>
            <a:endParaRPr lang="en-GB" sz="1700" i="0" dirty="0"/>
          </a:p>
        </p:txBody>
      </p:sp>
      <p:sp>
        <p:nvSpPr>
          <p:cNvPr id="4" name="Rectangle 3"/>
          <p:cNvSpPr/>
          <p:nvPr/>
        </p:nvSpPr>
        <p:spPr bwMode="auto">
          <a:xfrm>
            <a:off x="1693333" y="5930900"/>
            <a:ext cx="7222066" cy="482599"/>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accent4"/>
                </a:solidFill>
              </a:rPr>
              <a:t>Consider EU submission on draft elements of 2015 Agreement</a:t>
            </a:r>
            <a:endParaRPr lang="en-GB" sz="1400" i="1" dirty="0">
              <a:solidFill>
                <a:schemeClr val="accent4"/>
              </a:solidFill>
            </a:endParaRPr>
          </a:p>
        </p:txBody>
      </p:sp>
      <p:sp>
        <p:nvSpPr>
          <p:cNvPr id="5" name="Rectangle 4"/>
          <p:cNvSpPr/>
          <p:nvPr/>
        </p:nvSpPr>
        <p:spPr bwMode="auto">
          <a:xfrm>
            <a:off x="330200" y="2040021"/>
            <a:ext cx="8585200" cy="711200"/>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GB" sz="1400" dirty="0" smtClean="0">
                <a:solidFill>
                  <a:srgbClr val="31942E"/>
                </a:solidFill>
              </a:rPr>
              <a:t>How can the new Agreement address emission </a:t>
            </a:r>
            <a:r>
              <a:rPr lang="en-GB" sz="1400" dirty="0">
                <a:solidFill>
                  <a:srgbClr val="31942E"/>
                </a:solidFill>
              </a:rPr>
              <a:t>reductions and their review, adaptation to climate </a:t>
            </a:r>
            <a:r>
              <a:rPr lang="en-GB" sz="1400" dirty="0" smtClean="0">
                <a:solidFill>
                  <a:srgbClr val="31942E"/>
                </a:solidFill>
              </a:rPr>
              <a:t>change, financial support, technology</a:t>
            </a:r>
            <a:r>
              <a:rPr lang="en-GB" sz="1400" dirty="0">
                <a:solidFill>
                  <a:srgbClr val="31942E"/>
                </a:solidFill>
              </a:rPr>
              <a:t>, capacity-building and </a:t>
            </a:r>
            <a:r>
              <a:rPr lang="en-GB" sz="1400" dirty="0" smtClean="0">
                <a:solidFill>
                  <a:srgbClr val="31942E"/>
                </a:solidFill>
              </a:rPr>
              <a:t>transparency</a:t>
            </a:r>
            <a:r>
              <a:rPr kumimoji="0" lang="en-US" sz="1400" b="1" u="none" strike="noStrike" cap="none" normalizeH="0" dirty="0" smtClean="0">
                <a:ln>
                  <a:noFill/>
                </a:ln>
                <a:solidFill>
                  <a:srgbClr val="31942E"/>
                </a:solidFill>
                <a:effectLst/>
              </a:rPr>
              <a:t>?</a:t>
            </a:r>
          </a:p>
        </p:txBody>
      </p:sp>
      <p:sp>
        <p:nvSpPr>
          <p:cNvPr id="8" name="Rectangle 7"/>
          <p:cNvSpPr/>
          <p:nvPr/>
        </p:nvSpPr>
        <p:spPr bwMode="auto">
          <a:xfrm>
            <a:off x="330199" y="5930900"/>
            <a:ext cx="1363133" cy="482599"/>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11" name="Rectangle 10"/>
          <p:cNvSpPr/>
          <p:nvPr/>
        </p:nvSpPr>
        <p:spPr bwMode="auto">
          <a:xfrm>
            <a:off x="639231" y="287104"/>
            <a:ext cx="2882901" cy="407938"/>
          </a:xfrm>
          <a:prstGeom prst="rect">
            <a:avLst/>
          </a:prstGeom>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200" i="1" dirty="0" smtClean="0">
                <a:solidFill>
                  <a:schemeClr val="bg1"/>
                </a:solidFill>
                <a:latin typeface="Verdana" pitchFamily="34" charset="0"/>
              </a:rPr>
              <a:t>Elements of 2015 Agreement</a:t>
            </a:r>
            <a:endParaRPr kumimoji="0" lang="en-GB" sz="1200" b="1" i="1" u="none" strike="noStrike" cap="none" normalizeH="0" baseline="0" dirty="0" smtClean="0">
              <a:ln>
                <a:noFill/>
              </a:ln>
              <a:solidFill>
                <a:schemeClr val="bg1"/>
              </a:solidFill>
              <a:effectLst/>
              <a:latin typeface="Verdana" pitchFamily="34" charset="0"/>
            </a:endParaRPr>
          </a:p>
        </p:txBody>
      </p:sp>
      <p:sp>
        <p:nvSpPr>
          <p:cNvPr id="12" name="Oval 11"/>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2</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37754161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268288" y="1212850"/>
            <a:ext cx="8748712" cy="936625"/>
          </a:xfrm>
        </p:spPr>
        <p:txBody>
          <a:bodyPr/>
          <a:lstStyle/>
          <a:p>
            <a:pPr marL="0"/>
            <a:r>
              <a:rPr lang="en-GB" dirty="0" smtClean="0">
                <a:ea typeface="ＭＳ Ｐゴシック" pitchFamily="34" charset="-128"/>
              </a:rPr>
              <a:t>Climate finance &amp; the 2015 Agreement</a:t>
            </a:r>
          </a:p>
        </p:txBody>
      </p:sp>
      <p:sp>
        <p:nvSpPr>
          <p:cNvPr id="16387" name="Inhaltsplatzhalter 2"/>
          <p:cNvSpPr>
            <a:spLocks noGrp="1"/>
          </p:cNvSpPr>
          <p:nvPr>
            <p:ph idx="1"/>
          </p:nvPr>
        </p:nvSpPr>
        <p:spPr>
          <a:xfrm>
            <a:off x="330200" y="2884487"/>
            <a:ext cx="8229600" cy="352901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2"/>
              </a:buClr>
            </a:pPr>
            <a:r>
              <a:rPr lang="en-GB" sz="1600" i="0" dirty="0"/>
              <a:t>Common understanding </a:t>
            </a:r>
            <a:r>
              <a:rPr lang="en-GB" sz="1600" i="0" dirty="0" smtClean="0"/>
              <a:t>that </a:t>
            </a:r>
            <a:r>
              <a:rPr lang="en-GB" sz="1600" b="1" i="0" dirty="0" smtClean="0"/>
              <a:t>elements on finance will be part of the 2015 Agreement</a:t>
            </a:r>
            <a:r>
              <a:rPr lang="en-GB" sz="1600" i="0" dirty="0" smtClean="0"/>
              <a:t>, </a:t>
            </a:r>
            <a:r>
              <a:rPr lang="en-GB" sz="1600" i="0" dirty="0"/>
              <a:t>including through mobilisation of public and </a:t>
            </a:r>
            <a:r>
              <a:rPr lang="en-GB" sz="1600" b="1" i="0" dirty="0"/>
              <a:t>private </a:t>
            </a:r>
            <a:r>
              <a:rPr lang="en-GB" sz="1600" b="1" i="0" dirty="0" smtClean="0"/>
              <a:t>finance </a:t>
            </a:r>
            <a:r>
              <a:rPr lang="en-GB" sz="1600" i="0" dirty="0"/>
              <a:t>flows; </a:t>
            </a:r>
            <a:r>
              <a:rPr lang="en-GB" sz="1600" b="1" i="0" dirty="0"/>
              <a:t>enabling environments</a:t>
            </a:r>
            <a:r>
              <a:rPr lang="en-GB" sz="1600" i="0" dirty="0"/>
              <a:t>; mainstreaming; monitoring, reporting and verification</a:t>
            </a:r>
          </a:p>
          <a:p>
            <a:pPr>
              <a:buClr>
                <a:schemeClr val="accent2"/>
              </a:buClr>
            </a:pPr>
            <a:r>
              <a:rPr lang="en-GB" sz="1600" i="0" dirty="0"/>
              <a:t>Early and substantial capitalization of </a:t>
            </a:r>
            <a:r>
              <a:rPr lang="en-GB" sz="1600" b="1" i="0" dirty="0"/>
              <a:t>Green Climate Fund </a:t>
            </a:r>
            <a:r>
              <a:rPr lang="en-GB" sz="1600" i="0" dirty="0"/>
              <a:t>and announcement of public climate finance for 2015 (and 2016) would help reassure recipient countries</a:t>
            </a:r>
          </a:p>
          <a:p>
            <a:pPr>
              <a:buClr>
                <a:schemeClr val="accent2"/>
              </a:buClr>
            </a:pPr>
            <a:r>
              <a:rPr lang="en-GB" sz="1600" i="0" dirty="0"/>
              <a:t>Key challenges: greater clarity and predictability </a:t>
            </a:r>
            <a:r>
              <a:rPr lang="en-GB" sz="1600" b="1" i="0" dirty="0"/>
              <a:t>on pathways </a:t>
            </a:r>
            <a:r>
              <a:rPr lang="en-GB" sz="1600" i="0" dirty="0"/>
              <a:t>towards meeting </a:t>
            </a:r>
            <a:r>
              <a:rPr lang="en-GB" sz="1600" b="1" i="0" dirty="0"/>
              <a:t>USD 100 billion goal </a:t>
            </a:r>
            <a:r>
              <a:rPr lang="en-GB" sz="1600" i="0" dirty="0"/>
              <a:t>by 2020; progress on pathways towards would positively influence negotiations on the </a:t>
            </a:r>
            <a:r>
              <a:rPr lang="en-GB" sz="1600" i="0" dirty="0" smtClean="0"/>
              <a:t>2015 Agreement</a:t>
            </a:r>
            <a:endParaRPr lang="en-GB" sz="1600" i="0" dirty="0"/>
          </a:p>
        </p:txBody>
      </p:sp>
      <p:sp>
        <p:nvSpPr>
          <p:cNvPr id="5" name="Rectangle 4"/>
          <p:cNvSpPr/>
          <p:nvPr/>
        </p:nvSpPr>
        <p:spPr bwMode="auto">
          <a:xfrm>
            <a:off x="330200" y="1968759"/>
            <a:ext cx="8585200" cy="877078"/>
          </a:xfrm>
          <a:prstGeom prst="rect">
            <a:avLst/>
          </a:prstGeom>
          <a:ln>
            <a:solidFill>
              <a:srgbClr val="31942E"/>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GB" sz="1400" dirty="0">
                <a:solidFill>
                  <a:srgbClr val="31942E"/>
                </a:solidFill>
              </a:rPr>
              <a:t>Delivering on existing commitments is key for building trust – challenges: how to provide demonstrate that climate finance is being scaled up? how to include climate finance in the 2015 Agreement in a way that reassures recipient countries, and is realistic for donors? </a:t>
            </a:r>
          </a:p>
        </p:txBody>
      </p:sp>
      <p:sp>
        <p:nvSpPr>
          <p:cNvPr id="7" name="Rectangle 6"/>
          <p:cNvSpPr/>
          <p:nvPr/>
        </p:nvSpPr>
        <p:spPr bwMode="auto">
          <a:xfrm>
            <a:off x="1693333" y="5621867"/>
            <a:ext cx="7222066" cy="634877"/>
          </a:xfrm>
          <a:prstGeom prst="rect">
            <a:avLst/>
          </a:prstGeom>
          <a:ln>
            <a:solidFill>
              <a:schemeClr val="accent4"/>
            </a:solidFill>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288925" indent="-285750">
              <a:buFont typeface="Arial" panose="020B0604020202020204" pitchFamily="34" charset="0"/>
              <a:buChar char="•"/>
            </a:pPr>
            <a:r>
              <a:rPr lang="en-US" sz="1200" i="1" dirty="0" smtClean="0">
                <a:solidFill>
                  <a:schemeClr val="accent4"/>
                </a:solidFill>
              </a:rPr>
              <a:t>Keep </a:t>
            </a:r>
            <a:r>
              <a:rPr lang="en-US" sz="1200" i="1" dirty="0">
                <a:solidFill>
                  <a:schemeClr val="accent4"/>
                </a:solidFill>
              </a:rPr>
              <a:t>on providing reassurances that finance will continue – outreach to finance leaders in the EU Member States</a:t>
            </a:r>
          </a:p>
          <a:p>
            <a:pPr marL="288925" indent="-285750">
              <a:buFont typeface="Arial" panose="020B0604020202020204" pitchFamily="34" charset="0"/>
              <a:buChar char="•"/>
            </a:pPr>
            <a:r>
              <a:rPr lang="en-US" sz="1200" i="1" dirty="0" smtClean="0">
                <a:solidFill>
                  <a:schemeClr val="accent4"/>
                </a:solidFill>
              </a:rPr>
              <a:t>Engage </a:t>
            </a:r>
            <a:r>
              <a:rPr lang="en-US" sz="1200" i="1" dirty="0">
                <a:solidFill>
                  <a:schemeClr val="accent4"/>
                </a:solidFill>
              </a:rPr>
              <a:t>further on design of finance elements of the new Agreement</a:t>
            </a:r>
            <a:endParaRPr lang="en-GB" sz="1200" i="1" dirty="0">
              <a:solidFill>
                <a:schemeClr val="accent4"/>
              </a:solidFill>
            </a:endParaRPr>
          </a:p>
        </p:txBody>
      </p:sp>
      <p:sp>
        <p:nvSpPr>
          <p:cNvPr id="9" name="Rectangle 8"/>
          <p:cNvSpPr/>
          <p:nvPr/>
        </p:nvSpPr>
        <p:spPr bwMode="auto">
          <a:xfrm>
            <a:off x="330199" y="5621867"/>
            <a:ext cx="1363133" cy="634877"/>
          </a:xfrm>
          <a:prstGeom prst="rect">
            <a:avLst/>
          </a:prstGeom>
          <a:solidFill>
            <a:schemeClr val="accent4"/>
          </a:solidFill>
          <a:ln>
            <a:solidFill>
              <a:schemeClr val="accent4"/>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3175"/>
            <a:r>
              <a:rPr lang="en-US" sz="1400" i="1" dirty="0">
                <a:solidFill>
                  <a:schemeClr val="bg1"/>
                </a:solidFill>
              </a:rPr>
              <a:t>Next steps:</a:t>
            </a:r>
            <a:endParaRPr lang="en-GB" sz="1400" i="1" dirty="0">
              <a:solidFill>
                <a:schemeClr val="bg1"/>
              </a:solidFill>
            </a:endParaRPr>
          </a:p>
        </p:txBody>
      </p:sp>
      <p:sp>
        <p:nvSpPr>
          <p:cNvPr id="10" name="Rectangle 9"/>
          <p:cNvSpPr/>
          <p:nvPr/>
        </p:nvSpPr>
        <p:spPr bwMode="auto">
          <a:xfrm>
            <a:off x="639231" y="287104"/>
            <a:ext cx="2882901" cy="407938"/>
          </a:xfrm>
          <a:prstGeom prst="rect">
            <a:avLst/>
          </a:prstGeom>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3175" marR="0" indent="0" algn="r" defTabSz="914400" rtl="0" eaLnBrk="1" fontAlgn="base" latinLnBrk="0" hangingPunct="1">
              <a:lnSpc>
                <a:spcPct val="100000"/>
              </a:lnSpc>
              <a:spcBef>
                <a:spcPct val="0"/>
              </a:spcBef>
              <a:spcAft>
                <a:spcPct val="0"/>
              </a:spcAft>
              <a:buClrTx/>
              <a:buSzTx/>
              <a:buFontTx/>
              <a:buNone/>
              <a:tabLst/>
            </a:pPr>
            <a:r>
              <a:rPr lang="en-US" sz="1200" i="1" dirty="0" smtClean="0">
                <a:solidFill>
                  <a:schemeClr val="bg1"/>
                </a:solidFill>
                <a:latin typeface="Verdana" pitchFamily="34" charset="0"/>
              </a:rPr>
              <a:t>Elements of 2015 Agreement</a:t>
            </a:r>
            <a:endParaRPr kumimoji="0" lang="en-GB" sz="1200" b="1" i="1" u="none" strike="noStrike" cap="none" normalizeH="0" baseline="0" dirty="0" smtClean="0">
              <a:ln>
                <a:noFill/>
              </a:ln>
              <a:solidFill>
                <a:schemeClr val="bg1"/>
              </a:solidFill>
              <a:effectLst/>
              <a:latin typeface="Verdana" pitchFamily="34" charset="0"/>
            </a:endParaRPr>
          </a:p>
        </p:txBody>
      </p:sp>
      <p:sp>
        <p:nvSpPr>
          <p:cNvPr id="11" name="Oval 10"/>
          <p:cNvSpPr/>
          <p:nvPr/>
        </p:nvSpPr>
        <p:spPr bwMode="auto">
          <a:xfrm>
            <a:off x="330199" y="270937"/>
            <a:ext cx="448732" cy="448732"/>
          </a:xfrm>
          <a:prstGeom prst="ellipse">
            <a:avLst/>
          </a:prstGeom>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100000"/>
              </a:lnSpc>
              <a:spcBef>
                <a:spcPct val="0"/>
              </a:spcBef>
              <a:spcAft>
                <a:spcPct val="0"/>
              </a:spcAft>
              <a:buClrTx/>
              <a:buSzTx/>
              <a:buFontTx/>
              <a:buNone/>
              <a:tabLst/>
            </a:pPr>
            <a:r>
              <a:rPr lang="en-US" sz="2000" dirty="0">
                <a:solidFill>
                  <a:schemeClr val="bg1"/>
                </a:solidFill>
                <a:latin typeface="Verdana" pitchFamily="34" charset="0"/>
              </a:rPr>
              <a:t>2</a:t>
            </a:r>
            <a:endParaRPr kumimoji="0" lang="en-GB" sz="2000" b="1" i="0" u="none" strike="noStrike" cap="none" normalizeH="0" baseline="0" dirty="0" smtClean="0">
              <a:ln>
                <a:noFill/>
              </a:ln>
              <a:solidFill>
                <a:schemeClr val="bg1"/>
              </a:solidFill>
              <a:effectLst/>
              <a:latin typeface="Verdana" pitchFamily="34" charset="0"/>
            </a:endParaRPr>
          </a:p>
        </p:txBody>
      </p:sp>
    </p:spTree>
    <p:extLst>
      <p:ext uri="{BB962C8B-B14F-4D97-AF65-F5344CB8AC3E}">
        <p14:creationId xmlns:p14="http://schemas.microsoft.com/office/powerpoint/2010/main" val="17806957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2012 Climate Action Standard Template E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2012 Climate Action Standard Template E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objectDefaults>
  <a:extraClrSchemeLst>
    <a:extraClrScheme>
      <a:clrScheme name="2012 Climate Action Standard Template 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012 Climate Action Standard Template E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012 Climate Action Standard Template E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012 Climate Action Standard Template E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012 Climate Action Standard Template E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012 Climate Action Standard Template E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012 Climate Action Standard Template E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012 Climate Action Standard Template E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012 Climate Action Standard Template E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012 Climate Action Standard Template E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012 Climate Action Standard Template E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012 Climate Action Standard Template E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EC_Collab_DocumentLanguage xmlns="6fafd63e-d0bb-4e40-b6fd-b48282e779df">EN</EC_Collab_DocumentLanguage>
    <EC_Collab_Status xmlns="6fafd63e-d0bb-4e40-b6fd-b48282e779df">Not Started</EC_Collab_Status>
    <_Status xmlns="http://schemas.microsoft.com/sharepoint/v3/fields">Not Started</_Status>
    <EC_Collab_Reference xmlns="6fafd63e-d0bb-4e40-b6fd-b48282e779d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EC Document" ma:contentTypeID="0x010100258AA79CEB83498886A3A08681123250009CF15998D59AD84F84090E08BF3B3FE1" ma:contentTypeVersion="0" ma:contentTypeDescription="Create a new document in this library." ma:contentTypeScope="" ma:versionID="5d3438c348adb77d5f859fe9b6790d75">
  <xsd:schema xmlns:xsd="http://www.w3.org/2001/XMLSchema" xmlns:xs="http://www.w3.org/2001/XMLSchema" xmlns:p="http://schemas.microsoft.com/office/2006/metadata/properties" xmlns:ns2="http://schemas.microsoft.com/sharepoint/v3/fields" xmlns:ns3="6fafd63e-d0bb-4e40-b6fd-b48282e779df" targetNamespace="http://schemas.microsoft.com/office/2006/metadata/properties" ma:root="true" ma:fieldsID="f78da472d32f14cf22247c718316295e" ns2:_="" ns3:_="">
    <xsd:import namespace="http://schemas.microsoft.com/sharepoint/v3/fields"/>
    <xsd:import namespace="6fafd63e-d0bb-4e40-b6fd-b48282e779df"/>
    <xsd:element name="properties">
      <xsd:complexType>
        <xsd:sequence>
          <xsd:element name="documentManagement">
            <xsd:complexType>
              <xsd:all>
                <xsd:element ref="ns3:EC_Collab_Reference" minOccurs="0"/>
                <xsd:element ref="ns2:_Status" minOccurs="0"/>
                <xsd:element ref="ns3:EC_Collab_DocumentLanguage"/>
                <xsd:element ref="ns3:EC_Collab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13" nillable="true" ma:displayName="Status" ma:default="Not Started" ma:hidden="true"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fafd63e-d0bb-4e40-b6fd-b48282e779df" elementFormDefault="qualified">
    <xsd:import namespace="http://schemas.microsoft.com/office/2006/documentManagement/types"/>
    <xsd:import namespace="http://schemas.microsoft.com/office/infopath/2007/PartnerControls"/>
    <xsd:element name="EC_Collab_Reference" ma:index="12" nillable="true" ma:displayName="Reference" ma:internalName="EC_Collab_Reference">
      <xsd:simpleType>
        <xsd:restriction base="dms:Text"/>
      </xsd:simpleType>
    </xsd:element>
    <xsd:element name="EC_Collab_DocumentLanguage" ma:index="14" ma:displayName="Language" ma:default="EN" ma:internalName="EC_Collab_DocumentLanguage">
      <xsd:simpleType>
        <xsd:restriction base="dms:Choice">
          <xsd:enumeration value="BG"/>
          <xsd:enumeration value="ES"/>
          <xsd:enumeration value="CS"/>
          <xsd:enumeration value="DA"/>
          <xsd:enumeration value="DE"/>
          <xsd:enumeration value="ET"/>
          <xsd:enumeration value="EL"/>
          <xsd:enumeration value="EN"/>
          <xsd:enumeration value="FR"/>
          <xsd:enumeration value="GA"/>
          <xsd:enumeration value="IT"/>
          <xsd:enumeration value="LT"/>
          <xsd:enumeration value="LV"/>
          <xsd:enumeration value="HU"/>
          <xsd:enumeration value="MT"/>
          <xsd:enumeration value="NL"/>
          <xsd:enumeration value="PL"/>
          <xsd:enumeration value="PT"/>
          <xsd:enumeration value="RO"/>
          <xsd:enumeration value="SK"/>
          <xsd:enumeration value="SL"/>
          <xsd:enumeration value="FI"/>
          <xsd:enumeration value="SV"/>
          <xsd:enumeration value="HR"/>
          <xsd:enumeration value="MK"/>
          <xsd:enumeration value="TR"/>
          <xsd:enumeration value="EU"/>
          <xsd:enumeration value="CA"/>
          <xsd:enumeration value="GL"/>
          <xsd:enumeration value="AB"/>
          <xsd:enumeration value="AA"/>
          <xsd:enumeration value="AF"/>
          <xsd:enumeration value="AK"/>
          <xsd:enumeration value="SQ"/>
          <xsd:enumeration value="AM"/>
          <xsd:enumeration value="AR"/>
          <xsd:enumeration value="AN"/>
          <xsd:enumeration value="HY"/>
          <xsd:enumeration value="AS"/>
          <xsd:enumeration value="AV"/>
          <xsd:enumeration value="AE"/>
          <xsd:enumeration value="AY"/>
          <xsd:enumeration value="AZ"/>
          <xsd:enumeration value="BM"/>
          <xsd:enumeration value="BA"/>
          <xsd:enumeration value="BE"/>
          <xsd:enumeration value="BN"/>
          <xsd:enumeration value="BH"/>
          <xsd:enumeration value="BI"/>
          <xsd:enumeration value="NB"/>
          <xsd:enumeration value="BS"/>
          <xsd:enumeration value="BR"/>
          <xsd:enumeration value="MY"/>
          <xsd:enumeration value="KM"/>
          <xsd:enumeration value="CH"/>
          <xsd:enumeration value="CE"/>
          <xsd:enumeration value="NY"/>
          <xsd:enumeration value="ZH"/>
          <xsd:enumeration value="CU"/>
          <xsd:enumeration value="CV"/>
          <xsd:enumeration value="KW"/>
          <xsd:enumeration value="CO"/>
          <xsd:enumeration value="CR"/>
          <xsd:enumeration value="DV"/>
          <xsd:enumeration value="DZ"/>
          <xsd:enumeration value="EO"/>
          <xsd:enumeration value="EE"/>
          <xsd:enumeration value="FO"/>
          <xsd:enumeration value="FJ"/>
          <xsd:enumeration value="FF"/>
          <xsd:enumeration value="GD"/>
          <xsd:enumeration value="LG"/>
          <xsd:enumeration value="KA"/>
          <xsd:enumeration value="GN"/>
          <xsd:enumeration value="GU"/>
          <xsd:enumeration value="HT"/>
          <xsd:enumeration value="HA"/>
          <xsd:enumeration value="HE"/>
          <xsd:enumeration value="HZ"/>
          <xsd:enumeration value="HI"/>
          <xsd:enumeration value="HO"/>
          <xsd:enumeration value="IS"/>
          <xsd:enumeration value="IO"/>
          <xsd:enumeration value="IG"/>
          <xsd:enumeration value="ID"/>
          <xsd:enumeration value="IA"/>
          <xsd:enumeration value="IE"/>
          <xsd:enumeration value="IU"/>
          <xsd:enumeration value="IK"/>
          <xsd:enumeration value="JA"/>
          <xsd:enumeration value="JV"/>
          <xsd:enumeration value="KL"/>
          <xsd:enumeration value="KN"/>
          <xsd:enumeration value="KR"/>
          <xsd:enumeration value="KS"/>
          <xsd:enumeration value="KK"/>
          <xsd:enumeration value="KI"/>
          <xsd:enumeration value="RW"/>
          <xsd:enumeration value="KY"/>
          <xsd:enumeration value="KV"/>
          <xsd:enumeration value="KG"/>
          <xsd:enumeration value="KO"/>
          <xsd:enumeration value="KJ"/>
          <xsd:enumeration value="KU"/>
          <xsd:enumeration value="LO"/>
          <xsd:enumeration value="LA"/>
          <xsd:enumeration value="LI"/>
          <xsd:enumeration value="LN"/>
          <xsd:enumeration value="LU"/>
          <xsd:enumeration value="LB"/>
          <xsd:enumeration value="MG"/>
          <xsd:enumeration value="MS"/>
          <xsd:enumeration value="ML"/>
          <xsd:enumeration value="GV"/>
          <xsd:enumeration value="MI"/>
          <xsd:enumeration value="MR"/>
          <xsd:enumeration value="MH"/>
          <xsd:enumeration value="MN"/>
          <xsd:enumeration value="NA"/>
          <xsd:enumeration value="NV"/>
          <xsd:enumeration value="ND"/>
          <xsd:enumeration value="NR"/>
          <xsd:enumeration value="NG"/>
          <xsd:enumeration value="NE"/>
          <xsd:enumeration value="SE"/>
          <xsd:enumeration value="NO"/>
          <xsd:enumeration value="NN"/>
          <xsd:enumeration value="OC"/>
          <xsd:enumeration value="OJ"/>
          <xsd:enumeration value="OR"/>
          <xsd:enumeration value="OM"/>
          <xsd:enumeration value="OS"/>
          <xsd:enumeration value="PI"/>
          <xsd:enumeration value="PA"/>
          <xsd:enumeration value="FA"/>
          <xsd:enumeration value="PS"/>
          <xsd:enumeration value="QU"/>
          <xsd:enumeration value="RM"/>
          <xsd:enumeration value="RN"/>
          <xsd:enumeration value="RU"/>
          <xsd:enumeration value="SM"/>
          <xsd:enumeration value="SG"/>
          <xsd:enumeration value="SA"/>
          <xsd:enumeration value="SC"/>
          <xsd:enumeration value="SR"/>
          <xsd:enumeration value="SN"/>
          <xsd:enumeration value="II"/>
          <xsd:enumeration value="SD"/>
          <xsd:enumeration value="SI"/>
          <xsd:enumeration value="SO"/>
          <xsd:enumeration value="ST"/>
          <xsd:enumeration value="SU"/>
          <xsd:enumeration value="SW"/>
          <xsd:enumeration value="SS"/>
          <xsd:enumeration value="TL"/>
          <xsd:enumeration value="TY"/>
          <xsd:enumeration value="TG"/>
          <xsd:enumeration value="TA"/>
          <xsd:enumeration value="TT"/>
          <xsd:enumeration value="TE"/>
          <xsd:enumeration value="TH"/>
          <xsd:enumeration value="BO"/>
          <xsd:enumeration value="TI"/>
          <xsd:enumeration value="TO"/>
          <xsd:enumeration value="TS"/>
          <xsd:enumeration value="TN"/>
          <xsd:enumeration value="TK"/>
          <xsd:enumeration value="TW"/>
          <xsd:enumeration value="UG"/>
          <xsd:enumeration value="UK"/>
          <xsd:enumeration value="UR"/>
          <xsd:enumeration value="UZ"/>
          <xsd:enumeration value="VE"/>
          <xsd:enumeration value="VI"/>
          <xsd:enumeration value="VO"/>
          <xsd:enumeration value="WA"/>
          <xsd:enumeration value="CY"/>
          <xsd:enumeration value="FY"/>
          <xsd:enumeration value="WO"/>
          <xsd:enumeration value="XH"/>
          <xsd:enumeration value="YI"/>
          <xsd:enumeration value="YO"/>
          <xsd:enumeration value="ZA"/>
          <xsd:enumeration value="ZU"/>
        </xsd:restriction>
      </xsd:simpleType>
    </xsd:element>
    <xsd:element name="EC_Collab_Status" ma:index="15" ma:displayName="EC Status" ma:default="Not Started" ma:internalName="EC_Collab_Status">
      <xsd:simpleType>
        <xsd:restriction base="dms:Choice">
          <xsd:enumeration value="Not Started"/>
          <xsd:enumeration value="Draft"/>
          <xsd:enumeration value="Reviewed"/>
          <xsd:enumeration value="Scheduled"/>
          <xsd:enumeration value="Published"/>
          <xsd:enumeration value="Final"/>
          <xsd:enumeration value="Expir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9" ma:displayName="Author"/>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ma:index="8" ma:displayName="Subject"/>
        <xsd:element ref="dc:description" minOccurs="0" maxOccurs="1" ma:index="11" ma:displayName="Comments"/>
        <xsd:element name="keywords" minOccurs="0" maxOccurs="1" type="xsd:string" ma:index="1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B2C464-0B9F-481E-8AB7-4F06B5278934}">
  <ds:schemaRefs>
    <ds:schemaRef ds:uri="http://purl.org/dc/elements/1.1/"/>
    <ds:schemaRef ds:uri="http://schemas.microsoft.com/office/2006/documentManagement/types"/>
    <ds:schemaRef ds:uri="http://purl.org/dc/dcmitype/"/>
    <ds:schemaRef ds:uri="http://purl.org/dc/terms/"/>
    <ds:schemaRef ds:uri="http://schemas.microsoft.com/office/infopath/2007/PartnerControls"/>
    <ds:schemaRef ds:uri="http://schemas.microsoft.com/sharepoint/v3/fields"/>
    <ds:schemaRef ds:uri="http://schemas.openxmlformats.org/package/2006/metadata/core-properties"/>
    <ds:schemaRef ds:uri="6fafd63e-d0bb-4e40-b6fd-b48282e779df"/>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B148DEB-7B45-441B-BA5D-4355B33F09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6fafd63e-d0bb-4e40-b6fd-b48282e779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2523</TotalTime>
  <Words>3305</Words>
  <Application>Microsoft Office PowerPoint</Application>
  <PresentationFormat>Affichage à l'écran (4:3)</PresentationFormat>
  <Paragraphs>283</Paragraphs>
  <Slides>26</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26</vt:i4>
      </vt:variant>
    </vt:vector>
  </HeadingPairs>
  <TitlesOfParts>
    <vt:vector size="31" baseType="lpstr">
      <vt:lpstr>ＭＳ Ｐゴシック</vt:lpstr>
      <vt:lpstr>Arial</vt:lpstr>
      <vt:lpstr>Symbol</vt:lpstr>
      <vt:lpstr>Verdana</vt:lpstr>
      <vt:lpstr>2012 Climate Action Standard Template EN</vt:lpstr>
      <vt:lpstr>UNFCCC Negotiations - Bonn, June 2014</vt:lpstr>
      <vt:lpstr>Context: towards the 2015 Agreement</vt:lpstr>
      <vt:lpstr>Bonn, June 2014: main outcomes</vt:lpstr>
      <vt:lpstr>INDCs: state of play of domestic preparations</vt:lpstr>
      <vt:lpstr>Scope of INDCs</vt:lpstr>
      <vt:lpstr>Upfront information, a "template" for INDCs</vt:lpstr>
      <vt:lpstr>An assessment phase for INDCs</vt:lpstr>
      <vt:lpstr>Elements of the 2015 Agreement</vt:lpstr>
      <vt:lpstr>Climate finance &amp; the 2015 Agreement</vt:lpstr>
      <vt:lpstr>Présentation PowerPoint</vt:lpstr>
      <vt:lpstr>Pre-2020 mitigation ambition</vt:lpstr>
      <vt:lpstr>Subsidiary Bodies: main outcomes</vt:lpstr>
      <vt:lpstr>Mitigation action on forests (REDD+)</vt:lpstr>
      <vt:lpstr>Agriculture</vt:lpstr>
      <vt:lpstr>Carbon markets</vt:lpstr>
      <vt:lpstr>Adaptation implementation agenda</vt:lpstr>
      <vt:lpstr>Capacity-building &amp; technology transfer</vt:lpstr>
      <vt:lpstr>International Assessment and Review of developed countries' biennial reports</vt:lpstr>
      <vt:lpstr>Kyoto Protocol</vt:lpstr>
      <vt:lpstr>EU priorities for Lima and Paris</vt:lpstr>
      <vt:lpstr>Major upcoming meetings this year</vt:lpstr>
      <vt:lpstr>Présentation PowerPoint</vt:lpstr>
      <vt:lpstr>Following slides for DG CLIMA internal use</vt:lpstr>
      <vt:lpstr>Key players (1)</vt:lpstr>
      <vt:lpstr>Key players (2)</vt:lpstr>
      <vt:lpstr>INDCs: fact-finding outreach to G20</vt:lpstr>
    </vt:vector>
  </TitlesOfParts>
  <Company>European Commission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Adalbert.JAHNZ@ec.europa.eu</dc:creator>
  <cp:lastModifiedBy>Utilisateur</cp:lastModifiedBy>
  <cp:revision>388</cp:revision>
  <cp:lastPrinted>2014-06-17T10:54:01Z</cp:lastPrinted>
  <dcterms:created xsi:type="dcterms:W3CDTF">2014-03-13T13:02:10Z</dcterms:created>
  <dcterms:modified xsi:type="dcterms:W3CDTF">2014-08-02T15:57:32Z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0x010100258AA79CEB83498886A3A08681123250009CF15998D59AD84F84090E08BF3B3FE1</vt:lpwstr>
  </property>
</Properties>
</file>