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61" r:id="rId5"/>
    <p:sldId id="262" r:id="rId6"/>
    <p:sldId id="260" r:id="rId7"/>
    <p:sldId id="264" r:id="rId8"/>
    <p:sldId id="263" r:id="rId9"/>
    <p:sldId id="259" r:id="rId10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24"/>
    <a:srgbClr val="3166CF"/>
    <a:srgbClr val="3E6FD2"/>
    <a:srgbClr val="2D5EC1"/>
    <a:srgbClr val="BDDEFF"/>
    <a:srgbClr val="99CCFF"/>
    <a:srgbClr val="808080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1C49C000-9F0E-439D-92CC-A2543B53DC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554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80945"/>
            <a:ext cx="5375268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16F1726-4B61-4C29-AD3C-AE67602B59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3207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040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196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41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1214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6754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F1726-4B61-4C29-AD3C-AE67602B59AA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412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A8C1CEB0-289A-40B3-AA5F-9D8CEF8F43B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A1E3C-82E4-4424-816F-6A8FE5C197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729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3D9EE-8B75-49AE-8D82-6C867153F8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52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C116E-C5CF-4D24-B636-D6CD7099D8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194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E7D94-9F7A-4854-BD67-EC37687A79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37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2B446-45A1-440E-88E4-DA7D82C061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0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8342-A851-4650-9214-58BCD18B06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048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70BD2-CBAF-4DF9-8DF7-C311FE018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729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1DD42-B4F0-4799-835A-511E28061C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728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B0878-4681-48E1-A3D7-A211147B2A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1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93CE3-B7C3-4495-9BFE-7C9FC6E0CF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42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47AFBDF-98B4-45FD-8C70-4CF97263B2B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99592" y="1484784"/>
            <a:ext cx="8136458" cy="1439143"/>
          </a:xfrm>
        </p:spPr>
        <p:txBody>
          <a:bodyPr/>
          <a:lstStyle/>
          <a:p>
            <a:pPr algn="ctr"/>
            <a:r>
              <a:rPr lang="fr-BE" sz="3600" i="1" dirty="0" err="1" smtClean="0">
                <a:solidFill>
                  <a:srgbClr val="FF0000"/>
                </a:solidFill>
              </a:rPr>
              <a:t>EU's</a:t>
            </a:r>
            <a:r>
              <a:rPr lang="fr-BE" sz="3600" i="1" dirty="0" smtClean="0">
                <a:solidFill>
                  <a:srgbClr val="FF0000"/>
                </a:solidFill>
              </a:rPr>
              <a:t> </a:t>
            </a:r>
            <a:r>
              <a:rPr lang="fr-BE" sz="3600" i="1" dirty="0" err="1" smtClean="0">
                <a:solidFill>
                  <a:srgbClr val="FF0000"/>
                </a:solidFill>
              </a:rPr>
              <a:t>region-wide</a:t>
            </a:r>
            <a:r>
              <a:rPr lang="fr-BE" sz="3600" i="1" dirty="0" smtClean="0">
                <a:solidFill>
                  <a:srgbClr val="FF0000"/>
                </a:solidFill>
              </a:rPr>
              <a:t> </a:t>
            </a:r>
            <a:r>
              <a:rPr lang="fr-BE" sz="3600" i="1" dirty="0" err="1" smtClean="0">
                <a:solidFill>
                  <a:srgbClr val="FF0000"/>
                </a:solidFill>
              </a:rPr>
              <a:t>strategy</a:t>
            </a:r>
            <a:r>
              <a:rPr lang="fr-BE" sz="3600" i="1" dirty="0" smtClean="0">
                <a:solidFill>
                  <a:srgbClr val="FF0000"/>
                </a:solidFill>
              </a:rPr>
              <a:t> on </a:t>
            </a:r>
            <a:r>
              <a:rPr lang="fr-BE" sz="3600" i="1" dirty="0" err="1" smtClean="0">
                <a:solidFill>
                  <a:srgbClr val="FF0000"/>
                </a:solidFill>
              </a:rPr>
              <a:t>Energy</a:t>
            </a:r>
            <a:endParaRPr lang="fr-BE" sz="3600" i="1" dirty="0" smtClean="0">
              <a:solidFill>
                <a:srgbClr val="FF0000"/>
              </a:solidFill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068960"/>
            <a:ext cx="8532812" cy="2232248"/>
          </a:xfrm>
        </p:spPr>
        <p:txBody>
          <a:bodyPr/>
          <a:lstStyle/>
          <a:p>
            <a:pPr algn="ctr"/>
            <a:r>
              <a:rPr lang="en-GB" sz="1600" i="1" dirty="0" smtClean="0"/>
              <a:t>presented by</a:t>
            </a:r>
          </a:p>
          <a:p>
            <a:pPr algn="ctr"/>
            <a:r>
              <a:rPr lang="en-GB" sz="2000" i="1" dirty="0" smtClean="0"/>
              <a:t>Ms </a:t>
            </a:r>
            <a:r>
              <a:rPr lang="en-GB" sz="2000" i="1" dirty="0" err="1" smtClean="0"/>
              <a:t>Irène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Mingasson</a:t>
            </a:r>
            <a:r>
              <a:rPr lang="en-GB" sz="2000" i="1" dirty="0" smtClean="0"/>
              <a:t>, Head of Unit</a:t>
            </a:r>
          </a:p>
          <a:p>
            <a:pPr algn="ctr"/>
            <a:endParaRPr lang="en-GB" sz="2000" i="1" dirty="0" smtClean="0"/>
          </a:p>
          <a:p>
            <a:pPr algn="ctr"/>
            <a:r>
              <a:rPr lang="fr-BE" sz="1600" i="1" dirty="0" err="1" smtClean="0"/>
              <a:t>Regional</a:t>
            </a:r>
            <a:r>
              <a:rPr lang="fr-BE" sz="1600" i="1" dirty="0" smtClean="0"/>
              <a:t> </a:t>
            </a:r>
            <a:r>
              <a:rPr lang="fr-BE" sz="1600" i="1" dirty="0" err="1" smtClean="0"/>
              <a:t>Cooperation</a:t>
            </a:r>
            <a:r>
              <a:rPr lang="fr-BE" sz="1600" i="1" dirty="0" smtClean="0"/>
              <a:t> </a:t>
            </a:r>
            <a:r>
              <a:rPr lang="fr-BE" sz="1600" i="1" dirty="0" err="1" smtClean="0"/>
              <a:t>with</a:t>
            </a:r>
            <a:r>
              <a:rPr lang="fr-BE" sz="1600" i="1" dirty="0" smtClean="0"/>
              <a:t> </a:t>
            </a:r>
            <a:r>
              <a:rPr lang="fr-BE" sz="1600" i="1" dirty="0" err="1"/>
              <a:t>S</a:t>
            </a:r>
            <a:r>
              <a:rPr lang="fr-BE" sz="1600" i="1" dirty="0" err="1" smtClean="0"/>
              <a:t>outhern</a:t>
            </a:r>
            <a:r>
              <a:rPr lang="fr-BE" sz="1600" i="1" dirty="0" smtClean="0"/>
              <a:t> </a:t>
            </a:r>
            <a:r>
              <a:rPr lang="fr-BE" sz="1600" i="1" dirty="0" err="1" smtClean="0"/>
              <a:t>Neighbourhood</a:t>
            </a:r>
            <a:r>
              <a:rPr lang="fr-BE" sz="1600" i="1" dirty="0" smtClean="0"/>
              <a:t> Countries</a:t>
            </a:r>
            <a:endParaRPr lang="en-GB" sz="1600" i="1" dirty="0" smtClean="0"/>
          </a:p>
          <a:p>
            <a:pPr algn="ctr"/>
            <a:r>
              <a:rPr lang="fr-BE" sz="1600" i="1" dirty="0" smtClean="0"/>
              <a:t>DG </a:t>
            </a:r>
            <a:r>
              <a:rPr lang="fr-BE" sz="1600" i="1" dirty="0" err="1" smtClean="0"/>
              <a:t>Neighbourhood</a:t>
            </a:r>
            <a:r>
              <a:rPr lang="fr-BE" sz="1600" i="1" dirty="0" smtClean="0"/>
              <a:t> and </a:t>
            </a:r>
            <a:r>
              <a:rPr lang="fr-BE" sz="1600" i="1" dirty="0" err="1" smtClean="0"/>
              <a:t>Enlargement</a:t>
            </a:r>
            <a:r>
              <a:rPr lang="fr-BE" sz="1600" i="1" dirty="0" smtClean="0"/>
              <a:t> </a:t>
            </a:r>
            <a:r>
              <a:rPr lang="fr-BE" sz="1600" i="1" dirty="0" err="1" smtClean="0"/>
              <a:t>Negotiations</a:t>
            </a:r>
            <a:r>
              <a:rPr lang="fr-BE" sz="1600" i="1" dirty="0" smtClean="0"/>
              <a:t> (NEAR)</a:t>
            </a:r>
            <a:endParaRPr lang="en-GB" sz="1600" i="1" dirty="0" smtClean="0"/>
          </a:p>
          <a:p>
            <a:pPr algn="ctr"/>
            <a:r>
              <a:rPr lang="en-GB" sz="1600" i="1" dirty="0" smtClean="0"/>
              <a:t>European Commission</a:t>
            </a:r>
          </a:p>
          <a:p>
            <a:pPr algn="ctr"/>
            <a:endParaRPr lang="en-GB" sz="2400" dirty="0" smtClean="0">
              <a:solidFill>
                <a:srgbClr val="7030A0"/>
              </a:solidFill>
            </a:endParaRPr>
          </a:p>
          <a:p>
            <a:pPr algn="ctr"/>
            <a:r>
              <a:rPr lang="en-GB" sz="2000" i="1" dirty="0" smtClean="0">
                <a:solidFill>
                  <a:srgbClr val="00B050"/>
                </a:solidFill>
              </a:rPr>
              <a:t>Beirut Energy Forum – 19 September 2017</a:t>
            </a:r>
          </a:p>
          <a:p>
            <a:endParaRPr lang="en-GB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8C1CEB0-289A-40B3-AA5F-9D8CEF8F43B0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53046"/>
          </a:xfrm>
        </p:spPr>
        <p:txBody>
          <a:bodyPr/>
          <a:lstStyle/>
          <a:p>
            <a:pPr algn="just"/>
            <a:r>
              <a:rPr lang="en-US" altLang="en-US" sz="2400" u="sng" dirty="0" smtClean="0"/>
              <a:t>EU's energy policy in the European </a:t>
            </a:r>
            <a:r>
              <a:rPr lang="en-US" altLang="en-US" sz="2400" u="sng" dirty="0" err="1" smtClean="0"/>
              <a:t>Neighbourhood</a:t>
            </a:r>
            <a:r>
              <a:rPr lang="en-US" altLang="en-US" sz="2400" u="sng" dirty="0" smtClean="0"/>
              <a:t> South Policy context: challenges &amp; opportunities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384897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u="sng" dirty="0" smtClean="0"/>
              <a:t>Challenges</a:t>
            </a:r>
            <a:r>
              <a:rPr lang="en-GB" sz="2000" dirty="0" smtClean="0"/>
              <a:t>: political instability, uneven levels of industrial development and sector governance, low market integration, insufficient/complex access to finance, limited awareness on energy and climate stakes;</a:t>
            </a:r>
          </a:p>
          <a:p>
            <a:pPr marL="0" indent="0" algn="just">
              <a:buNone/>
            </a:pPr>
            <a:endParaRPr lang="fr-BE" sz="2000" dirty="0" smtClean="0"/>
          </a:p>
          <a:p>
            <a:pPr marL="0" indent="0" algn="just">
              <a:buNone/>
            </a:pPr>
            <a:r>
              <a:rPr lang="fr-BE" sz="2000" u="sng" dirty="0" err="1" smtClean="0"/>
              <a:t>Opportunities</a:t>
            </a:r>
            <a:r>
              <a:rPr lang="fr-BE" sz="2000" u="sng" dirty="0" smtClean="0"/>
              <a:t>:</a:t>
            </a:r>
            <a:r>
              <a:rPr lang="en-GB" sz="2000" dirty="0" smtClean="0"/>
              <a:t> energy as a vector of stable development, shared prosperity and resilience (job creation, growth); massive potential of resources (gas in the Levantine basin in particular, renewables – wind/solar) &amp; energy savings; worldwide momentum on Climate Action (COP 21 &amp; 22).  </a:t>
            </a:r>
          </a:p>
          <a:p>
            <a:endParaRPr lang="en-GB" dirty="0" smtClean="0"/>
          </a:p>
          <a:p>
            <a:endParaRPr lang="fr-BE" dirty="0" smtClean="0"/>
          </a:p>
          <a:p>
            <a:endParaRPr lang="en-GB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9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504973"/>
          </a:xfrm>
        </p:spPr>
        <p:txBody>
          <a:bodyPr/>
          <a:lstStyle/>
          <a:p>
            <a:r>
              <a:rPr lang="fr-BE" sz="2400" u="sng" dirty="0" smtClean="0"/>
              <a:t>Strategic </a:t>
            </a:r>
            <a:r>
              <a:rPr lang="fr-BE" sz="2400" u="sng" dirty="0" err="1" smtClean="0"/>
              <a:t>priorities</a:t>
            </a:r>
            <a:r>
              <a:rPr lang="fr-BE" sz="2400" u="sng" dirty="0" smtClean="0"/>
              <a:t>:</a:t>
            </a:r>
            <a:endParaRPr lang="en-GB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529013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smtClean="0"/>
              <a:t>Access to </a:t>
            </a:r>
            <a:r>
              <a:rPr lang="fr-BE" sz="1800" dirty="0" err="1" smtClean="0"/>
              <a:t>secure</a:t>
            </a:r>
            <a:r>
              <a:rPr lang="fr-BE" sz="1800" dirty="0" smtClean="0"/>
              <a:t>, </a:t>
            </a:r>
            <a:r>
              <a:rPr lang="fr-BE" sz="1800" dirty="0" err="1" smtClean="0"/>
              <a:t>sustainable</a:t>
            </a:r>
            <a:r>
              <a:rPr lang="fr-BE" sz="1800" dirty="0" smtClean="0"/>
              <a:t>, </a:t>
            </a:r>
            <a:r>
              <a:rPr lang="fr-BE" sz="1800" dirty="0" err="1" smtClean="0"/>
              <a:t>affordable</a:t>
            </a:r>
            <a:r>
              <a:rPr lang="fr-BE" sz="1800" dirty="0" smtClean="0"/>
              <a:t> and </a:t>
            </a:r>
            <a:r>
              <a:rPr lang="fr-BE" sz="1800" dirty="0" err="1" smtClean="0"/>
              <a:t>reliable</a:t>
            </a:r>
            <a:r>
              <a:rPr lang="fr-BE" sz="1800" dirty="0" smtClean="0"/>
              <a:t> </a:t>
            </a:r>
            <a:r>
              <a:rPr lang="fr-BE" sz="1800" dirty="0" err="1" smtClean="0"/>
              <a:t>energy</a:t>
            </a:r>
            <a:r>
              <a:rPr lang="fr-BE" sz="1800" dirty="0" smtClean="0"/>
              <a:t> </a:t>
            </a:r>
            <a:r>
              <a:rPr lang="fr-BE" sz="1800" dirty="0" err="1" smtClean="0"/>
              <a:t>supply</a:t>
            </a:r>
            <a:endParaRPr lang="fr-BE" sz="180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smtClean="0"/>
              <a:t>Transition </a:t>
            </a:r>
            <a:r>
              <a:rPr lang="fr-BE" sz="1800" dirty="0" err="1" smtClean="0"/>
              <a:t>towards</a:t>
            </a:r>
            <a:r>
              <a:rPr lang="fr-BE" sz="1800" dirty="0" smtClean="0"/>
              <a:t> </a:t>
            </a:r>
            <a:r>
              <a:rPr lang="fr-BE" sz="1800" dirty="0" err="1" smtClean="0"/>
              <a:t>competitive</a:t>
            </a:r>
            <a:r>
              <a:rPr lang="fr-BE" sz="1800" dirty="0" smtClean="0"/>
              <a:t>, </a:t>
            </a:r>
            <a:r>
              <a:rPr lang="fr-BE" sz="1800" dirty="0" err="1" smtClean="0"/>
              <a:t>low-emission</a:t>
            </a:r>
            <a:r>
              <a:rPr lang="fr-BE" sz="1800" dirty="0" smtClean="0"/>
              <a:t> and </a:t>
            </a:r>
            <a:r>
              <a:rPr lang="fr-BE" sz="1800" dirty="0" err="1" smtClean="0"/>
              <a:t>energy</a:t>
            </a:r>
            <a:r>
              <a:rPr lang="fr-BE" sz="1800" dirty="0" smtClean="0"/>
              <a:t>-efficient </a:t>
            </a:r>
            <a:r>
              <a:rPr lang="fr-BE" sz="1800" dirty="0" err="1" smtClean="0"/>
              <a:t>economies</a:t>
            </a:r>
            <a:r>
              <a:rPr lang="fr-BE" sz="1800" dirty="0" smtClean="0"/>
              <a:t> and </a:t>
            </a:r>
            <a:r>
              <a:rPr lang="fr-BE" sz="1800" dirty="0" err="1" smtClean="0"/>
              <a:t>societies</a:t>
            </a:r>
            <a:endParaRPr lang="fr-BE" sz="180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smtClean="0"/>
              <a:t>Promotion of </a:t>
            </a:r>
            <a:r>
              <a:rPr lang="fr-BE" sz="1800" dirty="0" err="1" smtClean="0"/>
              <a:t>economic</a:t>
            </a:r>
            <a:r>
              <a:rPr lang="fr-BE" sz="1800" dirty="0" smtClean="0"/>
              <a:t> </a:t>
            </a:r>
            <a:r>
              <a:rPr lang="fr-BE" sz="1800" dirty="0" err="1" smtClean="0"/>
              <a:t>growth</a:t>
            </a:r>
            <a:r>
              <a:rPr lang="fr-BE" sz="1800" dirty="0" smtClean="0"/>
              <a:t>, social </a:t>
            </a:r>
            <a:r>
              <a:rPr lang="fr-BE" sz="1800" dirty="0" err="1" smtClean="0"/>
              <a:t>progress</a:t>
            </a:r>
            <a:r>
              <a:rPr lang="fr-BE" sz="1800" dirty="0" smtClean="0"/>
              <a:t> and job </a:t>
            </a:r>
            <a:r>
              <a:rPr lang="fr-BE" sz="1800" dirty="0" err="1" smtClean="0"/>
              <a:t>creation</a:t>
            </a:r>
            <a:endParaRPr lang="fr-BE" sz="180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/>
              <a:t>Harmonisation of </a:t>
            </a:r>
            <a:r>
              <a:rPr lang="fr-BE" sz="1800" dirty="0" err="1"/>
              <a:t>legislative</a:t>
            </a:r>
            <a:r>
              <a:rPr lang="fr-BE" sz="1800" dirty="0"/>
              <a:t> and </a:t>
            </a:r>
            <a:r>
              <a:rPr lang="fr-BE" sz="1800" dirty="0" err="1"/>
              <a:t>regulatory</a:t>
            </a:r>
            <a:r>
              <a:rPr lang="fr-BE" sz="1800" dirty="0"/>
              <a:t> </a:t>
            </a:r>
            <a:r>
              <a:rPr lang="fr-BE" sz="1800" dirty="0" err="1"/>
              <a:t>frameworks</a:t>
            </a:r>
            <a:r>
              <a:rPr lang="fr-BE" sz="1800" dirty="0"/>
              <a:t>, </a:t>
            </a:r>
            <a:r>
              <a:rPr lang="fr-BE" sz="1800" dirty="0" err="1"/>
              <a:t>paving</a:t>
            </a:r>
            <a:r>
              <a:rPr lang="fr-BE" sz="1800" dirty="0"/>
              <a:t> the </a:t>
            </a:r>
            <a:r>
              <a:rPr lang="fr-BE" sz="1800" dirty="0" err="1"/>
              <a:t>way</a:t>
            </a:r>
            <a:r>
              <a:rPr lang="fr-BE" sz="1800" dirty="0"/>
              <a:t> for </a:t>
            </a:r>
            <a:r>
              <a:rPr lang="fr-BE" sz="1800" dirty="0" err="1" smtClean="0"/>
              <a:t>systems</a:t>
            </a:r>
            <a:r>
              <a:rPr lang="fr-BE" sz="1800" dirty="0" smtClean="0"/>
              <a:t>' (and longer </a:t>
            </a:r>
            <a:r>
              <a:rPr lang="fr-BE" sz="1800" dirty="0" err="1" smtClean="0"/>
              <a:t>term</a:t>
            </a:r>
            <a:r>
              <a:rPr lang="fr-BE" sz="1800" dirty="0" smtClean="0"/>
              <a:t> </a:t>
            </a:r>
            <a:r>
              <a:rPr lang="fr-BE" sz="1800" dirty="0" err="1" smtClean="0"/>
              <a:t>market</a:t>
            </a:r>
            <a:r>
              <a:rPr lang="fr-BE" sz="1800" dirty="0" smtClean="0"/>
              <a:t>) </a:t>
            </a:r>
            <a:r>
              <a:rPr lang="fr-BE" sz="1800" dirty="0" err="1"/>
              <a:t>integration</a:t>
            </a:r>
            <a:endParaRPr lang="fr-BE" sz="1800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err="1" smtClean="0"/>
              <a:t>Boosting</a:t>
            </a:r>
            <a:r>
              <a:rPr lang="fr-BE" sz="1800" dirty="0" smtClean="0"/>
              <a:t> </a:t>
            </a:r>
            <a:r>
              <a:rPr lang="fr-BE" sz="1800" dirty="0" err="1" smtClean="0"/>
              <a:t>energy</a:t>
            </a:r>
            <a:r>
              <a:rPr lang="fr-BE" sz="1800" dirty="0" smtClean="0"/>
              <a:t> </a:t>
            </a:r>
            <a:r>
              <a:rPr lang="fr-BE" sz="1800" dirty="0" err="1" smtClean="0"/>
              <a:t>efficiency</a:t>
            </a:r>
            <a:r>
              <a:rPr lang="fr-BE" sz="1800" dirty="0" smtClean="0"/>
              <a:t> and </a:t>
            </a:r>
            <a:r>
              <a:rPr lang="fr-BE" sz="1800" dirty="0" err="1" smtClean="0"/>
              <a:t>development</a:t>
            </a:r>
            <a:r>
              <a:rPr lang="fr-BE" sz="1800" dirty="0" smtClean="0"/>
              <a:t> of </a:t>
            </a:r>
            <a:r>
              <a:rPr lang="fr-BE" sz="1800" dirty="0" err="1" smtClean="0"/>
              <a:t>renewable</a:t>
            </a:r>
            <a:r>
              <a:rPr lang="fr-BE" sz="1800" dirty="0" smtClean="0"/>
              <a:t> </a:t>
            </a:r>
            <a:r>
              <a:rPr lang="fr-BE" sz="1800" dirty="0" err="1" smtClean="0"/>
              <a:t>energy</a:t>
            </a:r>
            <a:r>
              <a:rPr lang="fr-BE" sz="1800" dirty="0" smtClean="0"/>
              <a:t> sources</a:t>
            </a:r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err="1" smtClean="0"/>
              <a:t>Enhancing</a:t>
            </a:r>
            <a:r>
              <a:rPr lang="fr-BE" sz="1800" dirty="0" smtClean="0"/>
              <a:t> </a:t>
            </a:r>
            <a:r>
              <a:rPr lang="fr-BE" sz="1800" dirty="0" err="1" smtClean="0"/>
              <a:t>energy</a:t>
            </a:r>
            <a:r>
              <a:rPr lang="fr-BE" sz="1800" dirty="0" smtClean="0"/>
              <a:t> </a:t>
            </a:r>
            <a:r>
              <a:rPr lang="fr-BE" sz="1800" dirty="0" err="1" smtClean="0"/>
              <a:t>investments</a:t>
            </a:r>
            <a:r>
              <a:rPr lang="fr-BE" sz="1800" dirty="0" smtClean="0"/>
              <a:t> in infrastructure, interconnections and smart management of </a:t>
            </a:r>
            <a:r>
              <a:rPr lang="fr-BE" sz="1800" dirty="0" err="1" smtClean="0"/>
              <a:t>grids</a:t>
            </a:r>
            <a:endParaRPr lang="fr-BE" sz="1800" dirty="0" smtClean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err="1" smtClean="0"/>
              <a:t>Capacity</a:t>
            </a:r>
            <a:r>
              <a:rPr lang="fr-BE" sz="1800" dirty="0" smtClean="0"/>
              <a:t> building, </a:t>
            </a:r>
            <a:r>
              <a:rPr lang="fr-BE" sz="1800" dirty="0" err="1" smtClean="0"/>
              <a:t>partnerships</a:t>
            </a:r>
            <a:r>
              <a:rPr lang="fr-BE" sz="1800" dirty="0" smtClean="0"/>
              <a:t> on innovation, </a:t>
            </a:r>
            <a:r>
              <a:rPr lang="fr-BE" sz="1800" dirty="0" err="1" smtClean="0"/>
              <a:t>transfer</a:t>
            </a:r>
            <a:r>
              <a:rPr lang="fr-BE" sz="1800" dirty="0" smtClean="0"/>
              <a:t> of </a:t>
            </a:r>
            <a:r>
              <a:rPr lang="fr-BE" sz="1800" dirty="0" err="1" smtClean="0"/>
              <a:t>knowhow</a:t>
            </a:r>
            <a:r>
              <a:rPr lang="fr-BE" sz="1800" dirty="0" smtClean="0"/>
              <a:t>, </a:t>
            </a:r>
            <a:r>
              <a:rPr lang="fr-BE" sz="1800" dirty="0" err="1" smtClean="0"/>
              <a:t>market</a:t>
            </a:r>
            <a:r>
              <a:rPr lang="fr-BE" sz="1800" dirty="0" smtClean="0"/>
              <a:t> </a:t>
            </a:r>
            <a:r>
              <a:rPr lang="fr-BE" sz="1800" dirty="0" err="1" smtClean="0"/>
              <a:t>uptake</a:t>
            </a:r>
            <a:r>
              <a:rPr lang="fr-BE" sz="1800" dirty="0" smtClean="0"/>
              <a:t> of </a:t>
            </a:r>
            <a:r>
              <a:rPr lang="fr-BE" sz="1800" dirty="0" err="1" smtClean="0"/>
              <a:t>innovative</a:t>
            </a:r>
            <a:r>
              <a:rPr lang="fr-BE" sz="1800" dirty="0" smtClean="0"/>
              <a:t> solutions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800" dirty="0"/>
              <a:t>=&gt; EU is committed to strengthen its </a:t>
            </a:r>
            <a:r>
              <a:rPr lang="en-GB" sz="1800" dirty="0">
                <a:solidFill>
                  <a:srgbClr val="FF0000"/>
                </a:solidFill>
              </a:rPr>
              <a:t>regional energy dialogue</a:t>
            </a:r>
          </a:p>
          <a:p>
            <a:pPr marL="0" indent="0" algn="just">
              <a:buClrTx/>
              <a:buNone/>
            </a:pPr>
            <a:endParaRPr lang="fr-BE" sz="1800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41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BE" sz="2600" u="sng" dirty="0" smtClean="0"/>
              <a:t>The Union for the </a:t>
            </a:r>
            <a:r>
              <a:rPr lang="fr-BE" sz="2600" u="sng" dirty="0" err="1" smtClean="0"/>
              <a:t>Mediterranean</a:t>
            </a:r>
            <a:r>
              <a:rPr lang="fr-BE" sz="2600" u="sng" dirty="0" smtClean="0"/>
              <a:t> (</a:t>
            </a:r>
            <a:r>
              <a:rPr lang="fr-BE" sz="2600" u="sng" dirty="0" err="1" smtClean="0"/>
              <a:t>UfM</a:t>
            </a:r>
            <a:r>
              <a:rPr lang="fr-BE" sz="2600" u="sng" dirty="0" smtClean="0"/>
              <a:t>): </a:t>
            </a:r>
            <a:r>
              <a:rPr lang="fr-BE" sz="2600" u="sng" dirty="0" err="1" smtClean="0"/>
              <a:t>a</a:t>
            </a:r>
            <a:r>
              <a:rPr lang="fr-BE" sz="2600" u="sng" dirty="0" smtClean="0"/>
              <a:t> </a:t>
            </a:r>
            <a:r>
              <a:rPr lang="fr-BE" sz="2600" u="sng" dirty="0" err="1" smtClean="0"/>
              <a:t>regional</a:t>
            </a:r>
            <a:r>
              <a:rPr lang="fr-BE" sz="2600" u="sng" dirty="0" smtClean="0"/>
              <a:t> </a:t>
            </a:r>
            <a:r>
              <a:rPr lang="fr-BE" sz="2600" u="sng" dirty="0" err="1" smtClean="0"/>
              <a:t>cooperation</a:t>
            </a:r>
            <a:r>
              <a:rPr lang="fr-BE" sz="2600" u="sng" dirty="0" smtClean="0"/>
              <a:t> </a:t>
            </a:r>
            <a:r>
              <a:rPr lang="fr-BE" sz="2600" u="sng" dirty="0" err="1" smtClean="0"/>
              <a:t>framework</a:t>
            </a:r>
            <a:endParaRPr lang="en-GB" sz="2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000" b="1" dirty="0" smtClean="0"/>
              <a:t>Ministerial Declaration on Energy</a:t>
            </a:r>
          </a:p>
          <a:p>
            <a:pPr algn="ctr"/>
            <a:r>
              <a:rPr lang="en-GB" sz="1600" b="1" dirty="0" smtClean="0"/>
              <a:t>Rome, 1 December 2016</a:t>
            </a:r>
          </a:p>
          <a:p>
            <a:pPr algn="just"/>
            <a:endParaRPr lang="en-GB" sz="2000" b="1" dirty="0" smtClean="0"/>
          </a:p>
          <a:p>
            <a:pPr algn="just">
              <a:buClrTx/>
            </a:pPr>
            <a:r>
              <a:rPr lang="en-US" sz="2000" dirty="0" smtClean="0">
                <a:solidFill>
                  <a:srgbClr val="FF0000"/>
                </a:solidFill>
              </a:rPr>
              <a:t>Regional cooperation </a:t>
            </a:r>
            <a:r>
              <a:rPr lang="en-US" sz="2000" dirty="0" smtClean="0"/>
              <a:t>on energy to be </a:t>
            </a:r>
            <a:r>
              <a:rPr lang="en-US" sz="2000" dirty="0" smtClean="0">
                <a:solidFill>
                  <a:srgbClr val="FF0000"/>
                </a:solidFill>
              </a:rPr>
              <a:t>stepped up </a:t>
            </a:r>
            <a:r>
              <a:rPr lang="en-US" sz="2000" dirty="0" smtClean="0"/>
              <a:t>in order to deliver a secure, affordable and sustainable energy supply;</a:t>
            </a:r>
          </a:p>
          <a:p>
            <a:pPr algn="just">
              <a:buClrTx/>
            </a:pPr>
            <a:r>
              <a:rPr lang="en-US" sz="2000" dirty="0"/>
              <a:t>S</a:t>
            </a:r>
            <a:r>
              <a:rPr lang="en-US" sz="2000" dirty="0" smtClean="0"/>
              <a:t>tronger policy dialogue and concrete initiatives under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3 UfM energy platforms </a:t>
            </a:r>
            <a:r>
              <a:rPr lang="en-US" sz="2000" dirty="0" smtClean="0"/>
              <a:t>covering the priority policy areas:</a:t>
            </a:r>
          </a:p>
          <a:p>
            <a:pPr marL="723900" indent="0" algn="just">
              <a:buNone/>
            </a:pPr>
            <a:r>
              <a:rPr lang="en-US" sz="2000" dirty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UfM</a:t>
            </a:r>
            <a:r>
              <a:rPr lang="en-US" sz="2000" dirty="0" smtClean="0"/>
              <a:t> Regional Electricity Market Platform</a:t>
            </a:r>
          </a:p>
          <a:p>
            <a:pPr marL="723900" indent="0" algn="just">
              <a:buNone/>
            </a:pPr>
            <a:r>
              <a:rPr lang="en-US" sz="2000" dirty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UfM</a:t>
            </a:r>
            <a:r>
              <a:rPr lang="en-US" sz="2000" dirty="0" smtClean="0"/>
              <a:t> Renewable Energy and Energy Efficiency Platform</a:t>
            </a:r>
          </a:p>
          <a:p>
            <a:pPr marL="723900" indent="0" algn="just">
              <a:buNone/>
            </a:pPr>
            <a:r>
              <a:rPr lang="en-US" sz="2000" dirty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UfM</a:t>
            </a:r>
            <a:r>
              <a:rPr lang="en-US" sz="2000" dirty="0" smtClean="0"/>
              <a:t> Gas Platform.</a:t>
            </a:r>
            <a:endParaRPr lang="en-GB" sz="20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85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105"/>
          </a:xfrm>
        </p:spPr>
        <p:txBody>
          <a:bodyPr/>
          <a:lstStyle/>
          <a:p>
            <a:pPr algn="just"/>
            <a:r>
              <a:rPr lang="en-GB" sz="2400" u="sng" dirty="0" smtClean="0"/>
              <a:t>EU-funded </a:t>
            </a:r>
            <a:r>
              <a:rPr lang="en-GB" sz="2400" u="sng" dirty="0" smtClean="0"/>
              <a:t>regional projects </a:t>
            </a:r>
            <a:r>
              <a:rPr lang="en-GB" sz="2400" u="sng" dirty="0"/>
              <a:t>on Energy and Climate </a:t>
            </a:r>
            <a:r>
              <a:rPr lang="en-GB" sz="2400" u="sng" dirty="0" smtClean="0"/>
              <a:t>Action have supported :</a:t>
            </a:r>
            <a:endParaRPr lang="en-GB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5"/>
            <a:ext cx="8435280" cy="3888533"/>
          </a:xfrm>
        </p:spPr>
        <p:txBody>
          <a:bodyPr/>
          <a:lstStyle/>
          <a:p>
            <a:pPr algn="just">
              <a:buClrTx/>
            </a:pPr>
            <a:r>
              <a:rPr lang="en-GB" sz="1600" dirty="0"/>
              <a:t>I</a:t>
            </a:r>
            <a:r>
              <a:rPr lang="en-GB" sz="1600" dirty="0" smtClean="0"/>
              <a:t>mproved sector governance, convergence of regulatory frameworks (e.g. on regulation &amp; transmission systems through the support to </a:t>
            </a:r>
            <a:r>
              <a:rPr lang="en-GB" sz="1600" dirty="0" smtClean="0">
                <a:solidFill>
                  <a:srgbClr val="00B050"/>
                </a:solidFill>
              </a:rPr>
              <a:t>MEDREG &amp; MED TSO </a:t>
            </a:r>
            <a:r>
              <a:rPr lang="en-GB" sz="1600" dirty="0" smtClean="0"/>
              <a:t>associations)</a:t>
            </a:r>
          </a:p>
          <a:p>
            <a:pPr algn="just">
              <a:buClrTx/>
            </a:pPr>
            <a:r>
              <a:rPr lang="en-GB" sz="1600" dirty="0" smtClean="0"/>
              <a:t>Innovative </a:t>
            </a:r>
            <a:r>
              <a:rPr lang="en-GB" sz="1600" dirty="0"/>
              <a:t>approaches on energy efficiency, renewable energy </a:t>
            </a:r>
            <a:r>
              <a:rPr lang="en-GB" sz="1600" dirty="0" smtClean="0"/>
              <a:t>sources, </a:t>
            </a:r>
            <a:r>
              <a:rPr lang="en-GB" sz="1600" dirty="0"/>
              <a:t>demand </a:t>
            </a:r>
            <a:r>
              <a:rPr lang="en-GB" sz="1600" dirty="0" smtClean="0"/>
              <a:t>management </a:t>
            </a:r>
            <a:r>
              <a:rPr lang="en-GB" sz="1600" dirty="0"/>
              <a:t>at national </a:t>
            </a:r>
            <a:r>
              <a:rPr lang="en-GB" sz="1600" dirty="0" smtClean="0"/>
              <a:t>&amp; local levels (including the Covenant </a:t>
            </a:r>
            <a:r>
              <a:rPr lang="en-GB" sz="1600" dirty="0"/>
              <a:t>of </a:t>
            </a:r>
            <a:r>
              <a:rPr lang="en-GB" sz="1600" dirty="0" smtClean="0"/>
              <a:t>Mayors initiative) – </a:t>
            </a:r>
            <a:r>
              <a:rPr lang="en-GB" sz="1600" dirty="0" smtClean="0">
                <a:solidFill>
                  <a:srgbClr val="00B050"/>
                </a:solidFill>
              </a:rPr>
              <a:t>CESMED, SUDEP, MEDENEC</a:t>
            </a:r>
          </a:p>
          <a:p>
            <a:pPr algn="just">
              <a:buClrTx/>
            </a:pPr>
            <a:r>
              <a:rPr lang="fr-BE" sz="1600" dirty="0" err="1"/>
              <a:t>E</a:t>
            </a:r>
            <a:r>
              <a:rPr lang="fr-BE" sz="1600" dirty="0" err="1" smtClean="0"/>
              <a:t>nhanced</a:t>
            </a:r>
            <a:r>
              <a:rPr lang="fr-BE" sz="1600" dirty="0" smtClean="0"/>
              <a:t> </a:t>
            </a:r>
            <a:r>
              <a:rPr lang="fr-BE" sz="1600" dirty="0" err="1" smtClean="0"/>
              <a:t>sustainable</a:t>
            </a:r>
            <a:r>
              <a:rPr lang="fr-BE" sz="1600" dirty="0" smtClean="0"/>
              <a:t> </a:t>
            </a:r>
            <a:r>
              <a:rPr lang="fr-BE" sz="1600" dirty="0" err="1" smtClean="0"/>
              <a:t>consumption</a:t>
            </a:r>
            <a:r>
              <a:rPr lang="fr-BE" sz="1600" dirty="0" smtClean="0"/>
              <a:t> and production </a:t>
            </a:r>
            <a:r>
              <a:rPr lang="fr-BE" sz="1600" dirty="0" err="1" smtClean="0"/>
              <a:t>processes</a:t>
            </a:r>
            <a:r>
              <a:rPr lang="fr-BE" sz="1600" dirty="0" smtClean="0"/>
              <a:t> &amp; new business </a:t>
            </a:r>
            <a:r>
              <a:rPr lang="fr-BE" sz="1600" dirty="0" err="1" smtClean="0"/>
              <a:t>models</a:t>
            </a:r>
            <a:r>
              <a:rPr lang="fr-BE" sz="1600" dirty="0" smtClean="0"/>
              <a:t> - </a:t>
            </a:r>
            <a:r>
              <a:rPr lang="fr-BE" sz="1600" dirty="0" smtClean="0">
                <a:solidFill>
                  <a:srgbClr val="00B050"/>
                </a:solidFill>
              </a:rPr>
              <a:t>SWITCHMED</a:t>
            </a:r>
            <a:endParaRPr lang="en-GB" sz="1600" dirty="0" smtClean="0">
              <a:solidFill>
                <a:srgbClr val="00B050"/>
              </a:solidFill>
            </a:endParaRPr>
          </a:p>
          <a:p>
            <a:pPr algn="just">
              <a:buClrTx/>
            </a:pPr>
            <a:r>
              <a:rPr lang="en-GB" sz="1600" dirty="0"/>
              <a:t>A</a:t>
            </a:r>
            <a:r>
              <a:rPr lang="en-GB" sz="1600" dirty="0" smtClean="0"/>
              <a:t>ctions aiming at mitigating and adapting to climate change - </a:t>
            </a:r>
            <a:r>
              <a:rPr lang="en-GB" sz="1600" dirty="0">
                <a:solidFill>
                  <a:srgbClr val="00B050"/>
                </a:solidFill>
              </a:rPr>
              <a:t>CLIMASOUTH</a:t>
            </a:r>
          </a:p>
          <a:p>
            <a:pPr algn="just">
              <a:buClrTx/>
            </a:pPr>
            <a:r>
              <a:rPr lang="fr-BE" sz="1600" dirty="0"/>
              <a:t>T</a:t>
            </a:r>
            <a:r>
              <a:rPr lang="fr-BE" sz="1600" dirty="0" smtClean="0"/>
              <a:t>he </a:t>
            </a:r>
            <a:r>
              <a:rPr lang="en-GB" sz="1600" dirty="0" smtClean="0"/>
              <a:t>set-up of attractive financing mechanisms (involving private banks, IFI's, etc.) - </a:t>
            </a:r>
            <a:r>
              <a:rPr lang="en-GB" sz="1600" dirty="0" smtClean="0">
                <a:solidFill>
                  <a:srgbClr val="00B050"/>
                </a:solidFill>
              </a:rPr>
              <a:t>SEMED SEFF,…</a:t>
            </a:r>
          </a:p>
          <a:p>
            <a:pPr marL="0" indent="0" algn="just">
              <a:buClrTx/>
              <a:buNone/>
            </a:pPr>
            <a:endParaRPr lang="en-GB" sz="1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GB" sz="1800" b="1" i="0" dirty="0" smtClean="0">
                <a:solidFill>
                  <a:srgbClr val="FF0000"/>
                </a:solidFill>
              </a:rPr>
              <a:t>=&gt; 68.5 million EUR in total </a:t>
            </a:r>
            <a:r>
              <a:rPr lang="en-GB" sz="1800" i="0" dirty="0" smtClean="0">
                <a:solidFill>
                  <a:srgbClr val="7030A0"/>
                </a:solidFill>
              </a:rPr>
              <a:t>(2008-2017)</a:t>
            </a:r>
            <a:r>
              <a:rPr lang="en-GB" sz="1700" i="0" dirty="0" smtClean="0">
                <a:solidFill>
                  <a:srgbClr val="7030A0"/>
                </a:solidFill>
              </a:rPr>
              <a:t> in synergy with:</a:t>
            </a:r>
          </a:p>
          <a:p>
            <a:pPr marL="444500" indent="0">
              <a:buNone/>
            </a:pPr>
            <a:r>
              <a:rPr lang="en-GB" sz="1700" i="0" dirty="0" smtClean="0">
                <a:solidFill>
                  <a:srgbClr val="7030A0"/>
                </a:solidFill>
              </a:rPr>
              <a:t>* Bilateral projects : 304 million EUR</a:t>
            </a:r>
          </a:p>
          <a:p>
            <a:pPr marL="444500" indent="0">
              <a:buNone/>
            </a:pPr>
            <a:r>
              <a:rPr lang="en-GB" sz="1700" i="0" dirty="0" smtClean="0">
                <a:solidFill>
                  <a:srgbClr val="7030A0"/>
                </a:solidFill>
              </a:rPr>
              <a:t>* Neighbourhood Investment Facility (NIF) projects: 340 million EUR (grants) + 4.1 billion EUR (loans)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600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576981"/>
          </a:xfrm>
        </p:spPr>
        <p:txBody>
          <a:bodyPr/>
          <a:lstStyle/>
          <a:p>
            <a:pPr algn="just"/>
            <a:r>
              <a:rPr lang="en-GB" sz="2600" u="sng" dirty="0" smtClean="0"/>
              <a:t>Lessons learned and recommendations:</a:t>
            </a:r>
            <a:endParaRPr lang="en-GB" sz="2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176463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400" dirty="0" err="1" smtClean="0"/>
              <a:t>Regional</a:t>
            </a:r>
            <a:r>
              <a:rPr lang="fr-BE" sz="1400" dirty="0" smtClean="0"/>
              <a:t> </a:t>
            </a:r>
            <a:r>
              <a:rPr lang="fr-BE" sz="1400" dirty="0"/>
              <a:t>actions </a:t>
            </a:r>
            <a:r>
              <a:rPr lang="fr-BE" sz="1400" dirty="0" err="1">
                <a:solidFill>
                  <a:srgbClr val="FF0000"/>
                </a:solidFill>
              </a:rPr>
              <a:t>better</a:t>
            </a:r>
            <a:r>
              <a:rPr lang="fr-BE" sz="1400" dirty="0">
                <a:solidFill>
                  <a:srgbClr val="FF0000"/>
                </a:solidFill>
              </a:rPr>
              <a:t> </a:t>
            </a:r>
            <a:r>
              <a:rPr lang="fr-BE" sz="1400" dirty="0" err="1">
                <a:solidFill>
                  <a:srgbClr val="FF0000"/>
                </a:solidFill>
              </a:rPr>
              <a:t>embedded</a:t>
            </a:r>
            <a:r>
              <a:rPr lang="fr-BE" sz="1400" dirty="0">
                <a:solidFill>
                  <a:srgbClr val="FF0000"/>
                </a:solidFill>
              </a:rPr>
              <a:t> </a:t>
            </a:r>
            <a:r>
              <a:rPr lang="fr-BE" sz="1400" dirty="0" err="1"/>
              <a:t>into</a:t>
            </a:r>
            <a:r>
              <a:rPr lang="fr-BE" sz="1400" dirty="0"/>
              <a:t> national </a:t>
            </a:r>
            <a:r>
              <a:rPr lang="fr-BE" sz="1400" dirty="0" err="1" smtClean="0"/>
              <a:t>sector</a:t>
            </a:r>
            <a:r>
              <a:rPr lang="fr-BE" sz="1400" dirty="0" smtClean="0"/>
              <a:t> </a:t>
            </a:r>
            <a:r>
              <a:rPr lang="fr-BE" sz="1400" dirty="0" err="1" smtClean="0"/>
              <a:t>strategies</a:t>
            </a:r>
            <a:r>
              <a:rPr lang="fr-BE" sz="1400" dirty="0" smtClean="0"/>
              <a:t>/actions plans (</a:t>
            </a:r>
            <a:r>
              <a:rPr lang="en-GB" sz="1400" dirty="0" smtClean="0"/>
              <a:t>e.g. energy </a:t>
            </a:r>
            <a:r>
              <a:rPr lang="fr-BE" sz="1400" dirty="0" err="1" smtClean="0"/>
              <a:t>sector</a:t>
            </a:r>
            <a:r>
              <a:rPr lang="fr-BE" sz="1400" dirty="0" smtClean="0"/>
              <a:t> </a:t>
            </a:r>
            <a:r>
              <a:rPr lang="fr-BE" sz="1400" dirty="0" err="1" smtClean="0"/>
              <a:t>strategies</a:t>
            </a:r>
            <a:r>
              <a:rPr lang="fr-BE" sz="1400" dirty="0" smtClean="0"/>
              <a:t> and/or </a:t>
            </a:r>
            <a:r>
              <a:rPr lang="fr-BE" sz="1400" dirty="0" err="1" smtClean="0"/>
              <a:t>climate</a:t>
            </a:r>
            <a:r>
              <a:rPr lang="fr-BE" sz="1400" dirty="0" smtClean="0"/>
              <a:t> actions plans – </a:t>
            </a:r>
            <a:r>
              <a:rPr lang="fr-BE" sz="1400" dirty="0" err="1" smtClean="0"/>
              <a:t>NDC's</a:t>
            </a:r>
            <a:r>
              <a:rPr lang="fr-BE" sz="1400" dirty="0" smtClean="0"/>
              <a:t>)</a:t>
            </a:r>
            <a:endParaRPr lang="en-GB" sz="1400" dirty="0" smtClean="0"/>
          </a:p>
          <a:p>
            <a:pPr marL="355600" indent="0" algn="just">
              <a:buNone/>
            </a:pPr>
            <a:r>
              <a:rPr lang="fr-BE" sz="1400" dirty="0" smtClean="0"/>
              <a:t>=&gt; </a:t>
            </a:r>
            <a:r>
              <a:rPr lang="en-GB" sz="1400" dirty="0" smtClean="0">
                <a:solidFill>
                  <a:srgbClr val="FF0000"/>
                </a:solidFill>
              </a:rPr>
              <a:t>tangible results </a:t>
            </a:r>
            <a:r>
              <a:rPr lang="en-GB" sz="1400" dirty="0" smtClean="0"/>
              <a:t>at regional/sub-regional </a:t>
            </a:r>
            <a:r>
              <a:rPr lang="en-GB" sz="1400" dirty="0"/>
              <a:t>levels </a:t>
            </a:r>
            <a:r>
              <a:rPr lang="en-GB" sz="1400" dirty="0" smtClean="0"/>
              <a:t>that also </a:t>
            </a:r>
            <a:r>
              <a:rPr lang="en-GB" sz="1400" dirty="0"/>
              <a:t>generate </a:t>
            </a:r>
            <a:r>
              <a:rPr lang="en-GB" sz="1400" dirty="0">
                <a:solidFill>
                  <a:srgbClr val="FF0000"/>
                </a:solidFill>
              </a:rPr>
              <a:t>concrete effects </a:t>
            </a:r>
            <a:r>
              <a:rPr lang="en-GB" sz="1400" dirty="0" smtClean="0"/>
              <a:t>at partner country level (job creation, new local businesses, economic growth) </a:t>
            </a:r>
          </a:p>
          <a:p>
            <a:pPr marL="355600" indent="0" algn="just">
              <a:buNone/>
            </a:pPr>
            <a:r>
              <a:rPr lang="fr-BE" sz="1400" dirty="0" smtClean="0"/>
              <a:t>=&gt; </a:t>
            </a:r>
            <a:r>
              <a:rPr lang="fr-BE" sz="1400" dirty="0" err="1" smtClean="0">
                <a:solidFill>
                  <a:srgbClr val="FF0000"/>
                </a:solidFill>
              </a:rPr>
              <a:t>fostered</a:t>
            </a:r>
            <a:r>
              <a:rPr lang="fr-BE" sz="1400" dirty="0" smtClean="0">
                <a:solidFill>
                  <a:srgbClr val="FF0000"/>
                </a:solidFill>
              </a:rPr>
              <a:t> "South-South" </a:t>
            </a:r>
            <a:r>
              <a:rPr lang="fr-BE" sz="1400" dirty="0" err="1" smtClean="0">
                <a:solidFill>
                  <a:srgbClr val="FF0000"/>
                </a:solidFill>
              </a:rPr>
              <a:t>cooperation</a:t>
            </a:r>
            <a:r>
              <a:rPr lang="fr-BE" sz="1400" dirty="0" smtClean="0">
                <a:solidFill>
                  <a:srgbClr val="FF0000"/>
                </a:solidFill>
              </a:rPr>
              <a:t> </a:t>
            </a:r>
            <a:r>
              <a:rPr lang="fr-BE" sz="1400" dirty="0" smtClean="0"/>
              <a:t>(</a:t>
            </a:r>
            <a:r>
              <a:rPr lang="fr-BE" sz="1400" dirty="0" err="1" smtClean="0"/>
              <a:t>inspired</a:t>
            </a:r>
            <a:r>
              <a:rPr lang="fr-BE" sz="1400" dirty="0" smtClean="0"/>
              <a:t> by "</a:t>
            </a:r>
            <a:r>
              <a:rPr lang="fr-BE" sz="1400" dirty="0" err="1" smtClean="0"/>
              <a:t>North</a:t>
            </a:r>
            <a:r>
              <a:rPr lang="fr-BE" sz="1400" dirty="0" smtClean="0"/>
              <a:t>-South" or "</a:t>
            </a:r>
            <a:r>
              <a:rPr lang="fr-BE" sz="1400" dirty="0" err="1" smtClean="0"/>
              <a:t>North-North</a:t>
            </a:r>
            <a:r>
              <a:rPr lang="fr-BE" sz="1400" dirty="0" smtClean="0"/>
              <a:t>" </a:t>
            </a:r>
            <a:r>
              <a:rPr lang="fr-BE" sz="1400" dirty="0" err="1" smtClean="0"/>
              <a:t>success</a:t>
            </a:r>
            <a:r>
              <a:rPr lang="fr-BE" sz="1400" dirty="0" smtClean="0"/>
              <a:t> stories) </a:t>
            </a:r>
          </a:p>
          <a:p>
            <a:pPr marL="355600" indent="0" algn="just">
              <a:buNone/>
            </a:pPr>
            <a:endParaRPr lang="en-GB" sz="1400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en-GB" sz="1400" dirty="0" smtClean="0"/>
              <a:t>Stay focused on a </a:t>
            </a:r>
            <a:r>
              <a:rPr lang="en-GB" sz="1400" dirty="0" smtClean="0">
                <a:solidFill>
                  <a:srgbClr val="FF0000"/>
                </a:solidFill>
              </a:rPr>
              <a:t>limited number </a:t>
            </a:r>
            <a:r>
              <a:rPr lang="en-GB" sz="1400" dirty="0" smtClean="0"/>
              <a:t>of </a:t>
            </a:r>
            <a:r>
              <a:rPr lang="en-GB" sz="1400" dirty="0" smtClean="0">
                <a:solidFill>
                  <a:srgbClr val="FF0000"/>
                </a:solidFill>
              </a:rPr>
              <a:t>strategic</a:t>
            </a:r>
            <a:r>
              <a:rPr lang="en-GB" sz="1400" dirty="0" smtClean="0"/>
              <a:t> interventions:</a:t>
            </a:r>
          </a:p>
          <a:p>
            <a:pPr lvl="1" algn="just"/>
            <a:r>
              <a:rPr lang="fr-BE" sz="1400" b="0" i="1" dirty="0" smtClean="0"/>
              <a:t>of </a:t>
            </a:r>
            <a:r>
              <a:rPr lang="fr-BE" sz="1400" b="0" i="1" dirty="0" err="1" smtClean="0">
                <a:solidFill>
                  <a:srgbClr val="FF0000"/>
                </a:solidFill>
              </a:rPr>
              <a:t>common</a:t>
            </a:r>
            <a:r>
              <a:rPr lang="fr-BE" sz="1400" b="0" i="1" dirty="0" smtClean="0">
                <a:solidFill>
                  <a:srgbClr val="FF0000"/>
                </a:solidFill>
              </a:rPr>
              <a:t> </a:t>
            </a:r>
            <a:r>
              <a:rPr lang="fr-BE" sz="1400" b="0" i="1" dirty="0" err="1" smtClean="0">
                <a:solidFill>
                  <a:srgbClr val="FF0000"/>
                </a:solidFill>
              </a:rPr>
              <a:t>interest</a:t>
            </a:r>
            <a:r>
              <a:rPr lang="fr-BE" sz="1400" b="0" i="1" dirty="0" smtClean="0"/>
              <a:t> (</a:t>
            </a:r>
            <a:r>
              <a:rPr lang="fr-BE" sz="1400" b="0" i="1" dirty="0" err="1" smtClean="0"/>
              <a:t>e.g</a:t>
            </a:r>
            <a:r>
              <a:rPr lang="fr-BE" sz="1400" b="0" i="1" dirty="0" smtClean="0"/>
              <a:t>. </a:t>
            </a:r>
            <a:r>
              <a:rPr lang="fr-BE" sz="1400" b="0" i="1" dirty="0" err="1" smtClean="0"/>
              <a:t>gas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developments</a:t>
            </a:r>
            <a:r>
              <a:rPr lang="fr-BE" sz="1400" b="0" i="1" dirty="0" smtClean="0"/>
              <a:t> in </a:t>
            </a:r>
            <a:r>
              <a:rPr lang="fr-BE" sz="1400" b="0" i="1" dirty="0" err="1" smtClean="0"/>
              <a:t>Eastern</a:t>
            </a:r>
            <a:r>
              <a:rPr lang="fr-BE" sz="1400" b="0" i="1" dirty="0" smtClean="0"/>
              <a:t> Med., interconnections, </a:t>
            </a:r>
            <a:r>
              <a:rPr lang="fr-BE" sz="1400" b="0" i="1" dirty="0" err="1" smtClean="0"/>
              <a:t>development</a:t>
            </a:r>
            <a:r>
              <a:rPr lang="fr-BE" sz="1400" b="0" i="1" dirty="0" smtClean="0"/>
              <a:t> of </a:t>
            </a:r>
            <a:r>
              <a:rPr lang="fr-BE" sz="1400" b="0" i="1" dirty="0" err="1" smtClean="0"/>
              <a:t>renewables</a:t>
            </a:r>
            <a:r>
              <a:rPr lang="fr-BE" sz="1400" b="0" i="1" dirty="0" smtClean="0"/>
              <a:t>, </a:t>
            </a:r>
            <a:r>
              <a:rPr lang="fr-BE" sz="1400" b="0" i="1" dirty="0" err="1" smtClean="0"/>
              <a:t>climate</a:t>
            </a:r>
            <a:r>
              <a:rPr lang="fr-BE" sz="1400" b="0" i="1" dirty="0" smtClean="0"/>
              <a:t> action, etc.)</a:t>
            </a:r>
          </a:p>
          <a:p>
            <a:pPr lvl="1" algn="just"/>
            <a:r>
              <a:rPr lang="fr-BE" sz="1400" b="0" i="1" dirty="0" err="1" smtClean="0"/>
              <a:t>with</a:t>
            </a:r>
            <a:r>
              <a:rPr lang="fr-BE" sz="1400" b="0" i="1" dirty="0" smtClean="0"/>
              <a:t> </a:t>
            </a:r>
            <a:r>
              <a:rPr lang="en-GB" sz="1400" b="0" i="1" dirty="0" smtClean="0">
                <a:solidFill>
                  <a:srgbClr val="FF0000"/>
                </a:solidFill>
              </a:rPr>
              <a:t>immediate</a:t>
            </a:r>
            <a:r>
              <a:rPr lang="fr-BE" sz="1400" b="0" i="1" dirty="0" smtClean="0">
                <a:solidFill>
                  <a:srgbClr val="FF0000"/>
                </a:solidFill>
              </a:rPr>
              <a:t> </a:t>
            </a:r>
            <a:r>
              <a:rPr lang="fr-BE" sz="1400" b="0" i="1" dirty="0" smtClean="0"/>
              <a:t>and </a:t>
            </a:r>
            <a:r>
              <a:rPr lang="fr-BE" sz="1400" b="0" i="1" dirty="0" err="1" smtClean="0">
                <a:solidFill>
                  <a:srgbClr val="FF0000"/>
                </a:solidFill>
              </a:rPr>
              <a:t>sustainable</a:t>
            </a:r>
            <a:r>
              <a:rPr lang="fr-BE" sz="1400" b="0" i="1" dirty="0" smtClean="0">
                <a:solidFill>
                  <a:srgbClr val="FF0000"/>
                </a:solidFill>
              </a:rPr>
              <a:t> </a:t>
            </a:r>
            <a:r>
              <a:rPr lang="fr-BE" sz="1400" b="0" i="1" dirty="0" err="1" smtClean="0"/>
              <a:t>results</a:t>
            </a:r>
            <a:r>
              <a:rPr lang="fr-BE" sz="1400" b="0" i="1" dirty="0" smtClean="0"/>
              <a:t> (</a:t>
            </a:r>
            <a:r>
              <a:rPr lang="fr-BE" sz="1400" b="0" i="1" dirty="0" err="1" smtClean="0"/>
              <a:t>e.g</a:t>
            </a:r>
            <a:r>
              <a:rPr lang="fr-BE" sz="1400" b="0" i="1" dirty="0" smtClean="0"/>
              <a:t>. </a:t>
            </a:r>
            <a:r>
              <a:rPr lang="fr-BE" sz="1400" b="0" i="1" dirty="0" err="1" smtClean="0"/>
              <a:t>innovative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demonstration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projects</a:t>
            </a:r>
            <a:r>
              <a:rPr lang="fr-BE" sz="1400" b="0" i="1" dirty="0" smtClean="0"/>
              <a:t>, country-</a:t>
            </a:r>
            <a:r>
              <a:rPr lang="fr-BE" sz="1400" b="0" i="1" dirty="0" err="1" smtClean="0"/>
              <a:t>specific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schemes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facilitating</a:t>
            </a:r>
            <a:r>
              <a:rPr lang="fr-BE" sz="1400" b="0" i="1" dirty="0" smtClean="0"/>
              <a:t> </a:t>
            </a:r>
            <a:r>
              <a:rPr lang="fr-BE" sz="1400" b="0" i="1" dirty="0" err="1" smtClean="0"/>
              <a:t>access</a:t>
            </a:r>
            <a:r>
              <a:rPr lang="fr-BE" sz="1400" b="0" i="1" dirty="0" smtClean="0"/>
              <a:t> to finance, etc.)</a:t>
            </a:r>
            <a:endParaRPr lang="en-GB" sz="1400" b="0" i="1" dirty="0" smtClean="0"/>
          </a:p>
          <a:p>
            <a:pPr lvl="1" algn="just"/>
            <a:r>
              <a:rPr lang="en-GB" sz="1400" b="0" i="1" dirty="0" smtClean="0"/>
              <a:t>where </a:t>
            </a:r>
            <a:r>
              <a:rPr lang="en-GB" sz="1400" b="0" i="1" dirty="0"/>
              <a:t>the added value in terms of </a:t>
            </a:r>
            <a:r>
              <a:rPr lang="en-GB" sz="1400" b="0" i="1" dirty="0" smtClean="0">
                <a:solidFill>
                  <a:srgbClr val="FF0000"/>
                </a:solidFill>
              </a:rPr>
              <a:t>technology transfer, sharing of expertise &amp; know-how </a:t>
            </a:r>
            <a:r>
              <a:rPr lang="en-GB" sz="1400" b="0" i="1" dirty="0"/>
              <a:t>can be easily measured and </a:t>
            </a:r>
            <a:r>
              <a:rPr lang="en-GB" sz="1400" b="0" i="1" dirty="0" smtClean="0"/>
              <a:t>demonstrated.</a:t>
            </a:r>
            <a:endParaRPr lang="en-GB" sz="1400" b="0" i="1" dirty="0"/>
          </a:p>
          <a:p>
            <a:pPr marL="457200" lvl="1" indent="0" algn="just">
              <a:buNone/>
            </a:pPr>
            <a:endParaRPr lang="fr-BE" sz="1400" b="0" i="1" dirty="0"/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400" dirty="0" err="1"/>
              <a:t>Need</a:t>
            </a:r>
            <a:r>
              <a:rPr lang="fr-BE" sz="1400" dirty="0"/>
              <a:t> for more </a:t>
            </a:r>
            <a:r>
              <a:rPr lang="fr-BE" sz="1400" dirty="0">
                <a:solidFill>
                  <a:srgbClr val="FF0000"/>
                </a:solidFill>
              </a:rPr>
              <a:t>synergies</a:t>
            </a:r>
            <a:r>
              <a:rPr lang="fr-BE" sz="1400" dirty="0"/>
              <a:t> </a:t>
            </a:r>
            <a:r>
              <a:rPr lang="en-GB" sz="1400" dirty="0"/>
              <a:t>with EU</a:t>
            </a:r>
            <a:r>
              <a:rPr lang="fr-BE" sz="1400" dirty="0"/>
              <a:t> </a:t>
            </a:r>
            <a:r>
              <a:rPr lang="fr-BE" sz="1400" dirty="0" err="1"/>
              <a:t>bilateral</a:t>
            </a:r>
            <a:r>
              <a:rPr lang="fr-BE" sz="1400" dirty="0"/>
              <a:t> programs and </a:t>
            </a:r>
            <a:r>
              <a:rPr lang="fr-BE" sz="1400" dirty="0" err="1"/>
              <a:t>Neighbourhood</a:t>
            </a:r>
            <a:r>
              <a:rPr lang="fr-BE" sz="1400" dirty="0"/>
              <a:t> Investment Facility (NIF) </a:t>
            </a:r>
            <a:r>
              <a:rPr lang="fr-BE" sz="1400" dirty="0" err="1" smtClean="0"/>
              <a:t>projects</a:t>
            </a:r>
            <a:r>
              <a:rPr lang="fr-BE" sz="1400" dirty="0" smtClean="0"/>
              <a:t>, as </a:t>
            </a:r>
            <a:r>
              <a:rPr lang="fr-BE" sz="1400" dirty="0" err="1" smtClean="0"/>
              <a:t>well</a:t>
            </a:r>
            <a:r>
              <a:rPr lang="fr-BE" sz="1400" dirty="0" smtClean="0"/>
              <a:t> as </a:t>
            </a:r>
            <a:r>
              <a:rPr lang="fr-BE" sz="1400" dirty="0" err="1" smtClean="0"/>
              <a:t>other</a:t>
            </a:r>
            <a:r>
              <a:rPr lang="fr-BE" sz="1400" dirty="0" smtClean="0"/>
              <a:t> </a:t>
            </a:r>
            <a:r>
              <a:rPr lang="fr-BE" sz="1400" dirty="0" err="1" smtClean="0"/>
              <a:t>donor's</a:t>
            </a:r>
            <a:r>
              <a:rPr lang="fr-BE" sz="1400" dirty="0" smtClean="0"/>
              <a:t> and national initiatives</a:t>
            </a:r>
            <a:endParaRPr lang="fr-BE" sz="1400" dirty="0"/>
          </a:p>
          <a:p>
            <a:pPr marL="355600" indent="0" algn="just">
              <a:buNone/>
            </a:pPr>
            <a:r>
              <a:rPr lang="fr-BE" sz="1400" dirty="0"/>
              <a:t>=&gt; </a:t>
            </a:r>
            <a:r>
              <a:rPr lang="fr-BE" sz="1400" dirty="0" err="1"/>
              <a:t>better</a:t>
            </a:r>
            <a:r>
              <a:rPr lang="fr-BE" sz="1400" dirty="0"/>
              <a:t> impact, </a:t>
            </a:r>
            <a:r>
              <a:rPr lang="fr-BE" sz="1400" dirty="0" err="1"/>
              <a:t>improved</a:t>
            </a:r>
            <a:r>
              <a:rPr lang="fr-BE" sz="1400" dirty="0"/>
              <a:t> </a:t>
            </a:r>
            <a:r>
              <a:rPr lang="fr-BE" sz="1400" dirty="0" err="1"/>
              <a:t>policy</a:t>
            </a:r>
            <a:r>
              <a:rPr lang="fr-BE" sz="1400" dirty="0"/>
              <a:t> dialogue </a:t>
            </a:r>
            <a:r>
              <a:rPr lang="fr-BE" sz="1400" dirty="0" err="1"/>
              <a:t>with</a:t>
            </a:r>
            <a:r>
              <a:rPr lang="fr-BE" sz="1400" dirty="0"/>
              <a:t> </a:t>
            </a:r>
            <a:r>
              <a:rPr lang="fr-BE" sz="1400" dirty="0" err="1"/>
              <a:t>partner</a:t>
            </a:r>
            <a:r>
              <a:rPr lang="fr-BE" sz="1400" dirty="0"/>
              <a:t> countries, more </a:t>
            </a:r>
            <a:r>
              <a:rPr lang="fr-BE" sz="1400" dirty="0" err="1"/>
              <a:t>visibility</a:t>
            </a:r>
            <a:endParaRPr lang="fr-BE" sz="1400" dirty="0"/>
          </a:p>
          <a:p>
            <a:pPr marL="457200" lvl="1" indent="0" algn="just">
              <a:buNone/>
            </a:pPr>
            <a:endParaRPr lang="en-GB" sz="1400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476250"/>
          </a:xfrm>
        </p:spPr>
        <p:txBody>
          <a:bodyPr/>
          <a:lstStyle/>
          <a:p>
            <a:fld id="{159C116E-C5CF-4D24-B636-D6CD7099D8D0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42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77800"/>
            <a:r>
              <a:rPr lang="fr-BE" sz="2000" u="sng" dirty="0" err="1" smtClean="0"/>
              <a:t>Concrete</a:t>
            </a:r>
            <a:r>
              <a:rPr lang="fr-BE" sz="2000" u="sng" dirty="0" smtClean="0"/>
              <a:t> </a:t>
            </a:r>
            <a:r>
              <a:rPr lang="fr-BE" sz="2000" u="sng" dirty="0" err="1" smtClean="0"/>
              <a:t>examples</a:t>
            </a:r>
            <a:r>
              <a:rPr lang="fr-BE" sz="2000" u="sng" dirty="0"/>
              <a:t> </a:t>
            </a:r>
            <a:r>
              <a:rPr lang="fr-BE" sz="2000" u="sng" dirty="0" smtClean="0"/>
              <a:t>of </a:t>
            </a:r>
            <a:r>
              <a:rPr lang="fr-BE" sz="2000" u="sng" dirty="0" err="1" smtClean="0"/>
              <a:t>regional</a:t>
            </a:r>
            <a:r>
              <a:rPr lang="fr-BE" sz="2000" u="sng" dirty="0" smtClean="0"/>
              <a:t> </a:t>
            </a:r>
            <a:r>
              <a:rPr lang="fr-BE" sz="2000" u="sng" dirty="0" err="1" smtClean="0"/>
              <a:t>projects</a:t>
            </a:r>
            <a:r>
              <a:rPr lang="fr-BE" sz="2000" u="sng" dirty="0" smtClean="0"/>
              <a:t> </a:t>
            </a:r>
            <a:r>
              <a:rPr lang="fr-BE" sz="2000" u="sng" dirty="0" err="1" smtClean="0"/>
              <a:t>embedded</a:t>
            </a:r>
            <a:r>
              <a:rPr lang="fr-BE" sz="2000" u="sng" dirty="0" smtClean="0"/>
              <a:t> </a:t>
            </a:r>
            <a:r>
              <a:rPr lang="fr-BE" sz="2000" u="sng" dirty="0" err="1" smtClean="0"/>
              <a:t>into</a:t>
            </a:r>
            <a:r>
              <a:rPr lang="fr-BE" sz="2000" u="sng" dirty="0" smtClean="0"/>
              <a:t> national </a:t>
            </a:r>
            <a:r>
              <a:rPr lang="fr-BE" sz="2000" u="sng" dirty="0" err="1"/>
              <a:t>sector</a:t>
            </a:r>
            <a:r>
              <a:rPr lang="fr-BE" sz="2000" u="sng" dirty="0"/>
              <a:t> </a:t>
            </a:r>
            <a:r>
              <a:rPr lang="fr-BE" sz="2000" u="sng" dirty="0" err="1"/>
              <a:t>strategies</a:t>
            </a:r>
            <a:r>
              <a:rPr lang="fr-BE" sz="2000" u="sng" dirty="0"/>
              <a:t>/actions plans </a:t>
            </a:r>
            <a:endParaRPr lang="en-GB" sz="2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>
                <a:solidFill>
                  <a:srgbClr val="00B050"/>
                </a:solidFill>
              </a:rPr>
              <a:t>CESMED Project </a:t>
            </a:r>
            <a:r>
              <a:rPr lang="fr-BE" sz="1800" dirty="0"/>
              <a:t>in Lebanon =&gt; 3 </a:t>
            </a:r>
            <a:r>
              <a:rPr lang="fr-BE" sz="1800" dirty="0" err="1"/>
              <a:t>cities</a:t>
            </a:r>
            <a:r>
              <a:rPr lang="fr-BE" sz="1800" dirty="0"/>
              <a:t> (</a:t>
            </a:r>
            <a:r>
              <a:rPr lang="fr-BE" sz="1800" dirty="0" err="1"/>
              <a:t>Beirut</a:t>
            </a:r>
            <a:r>
              <a:rPr lang="fr-BE" sz="1800" dirty="0"/>
              <a:t>, </a:t>
            </a:r>
            <a:r>
              <a:rPr lang="fr-BE" sz="1800" dirty="0" err="1" smtClean="0"/>
              <a:t>Qab</a:t>
            </a:r>
            <a:r>
              <a:rPr lang="fr-BE" sz="1800" dirty="0" smtClean="0"/>
              <a:t> </a:t>
            </a:r>
            <a:r>
              <a:rPr lang="fr-BE" sz="1800" dirty="0"/>
              <a:t>Elias, </a:t>
            </a:r>
            <a:r>
              <a:rPr lang="fr-BE" sz="1800" dirty="0" err="1"/>
              <a:t>Baakline</a:t>
            </a:r>
            <a:r>
              <a:rPr lang="fr-BE" sz="1800" dirty="0"/>
              <a:t>) </a:t>
            </a:r>
            <a:r>
              <a:rPr lang="fr-BE" sz="1800" dirty="0" err="1" smtClean="0"/>
              <a:t>being</a:t>
            </a:r>
            <a:r>
              <a:rPr lang="fr-BE" sz="1800" dirty="0" smtClean="0"/>
              <a:t> </a:t>
            </a:r>
            <a:r>
              <a:rPr lang="fr-BE" sz="1800" dirty="0" err="1" smtClean="0"/>
              <a:t>accompanied</a:t>
            </a:r>
            <a:r>
              <a:rPr lang="fr-BE" sz="1800" dirty="0" smtClean="0"/>
              <a:t> </a:t>
            </a:r>
            <a:r>
              <a:rPr lang="fr-BE" sz="1800" dirty="0"/>
              <a:t>in the </a:t>
            </a:r>
            <a:r>
              <a:rPr lang="fr-BE" sz="1800" dirty="0" err="1"/>
              <a:t>drafting</a:t>
            </a:r>
            <a:r>
              <a:rPr lang="fr-BE" sz="1800" dirty="0"/>
              <a:t> of </a:t>
            </a:r>
            <a:r>
              <a:rPr lang="fr-BE" sz="1800" dirty="0" err="1"/>
              <a:t>their</a:t>
            </a:r>
            <a:r>
              <a:rPr lang="fr-BE" sz="1800" dirty="0"/>
              <a:t> </a:t>
            </a:r>
            <a:r>
              <a:rPr lang="fr-BE" sz="1800" dirty="0" err="1"/>
              <a:t>Sustainable</a:t>
            </a:r>
            <a:r>
              <a:rPr lang="fr-BE" sz="1800" dirty="0"/>
              <a:t> </a:t>
            </a:r>
            <a:r>
              <a:rPr lang="fr-BE" sz="1800" dirty="0" err="1"/>
              <a:t>Energy</a:t>
            </a:r>
            <a:r>
              <a:rPr lang="fr-BE" sz="1800" dirty="0"/>
              <a:t> Action </a:t>
            </a:r>
            <a:r>
              <a:rPr lang="fr-BE" sz="1800" dirty="0" smtClean="0"/>
              <a:t>Plans (SEAP) </a:t>
            </a:r>
            <a:r>
              <a:rPr lang="fr-BE" sz="1800" dirty="0" smtClean="0">
                <a:solidFill>
                  <a:srgbClr val="FF0000"/>
                </a:solidFill>
              </a:rPr>
              <a:t>as per </a:t>
            </a:r>
            <a:r>
              <a:rPr lang="fr-BE" sz="1800" dirty="0" err="1" smtClean="0">
                <a:solidFill>
                  <a:srgbClr val="FF0000"/>
                </a:solidFill>
              </a:rPr>
              <a:t>Lebanon's</a:t>
            </a:r>
            <a:r>
              <a:rPr lang="fr-BE" sz="1800" dirty="0" smtClean="0">
                <a:solidFill>
                  <a:srgbClr val="FF0000"/>
                </a:solidFill>
              </a:rPr>
              <a:t> "National </a:t>
            </a:r>
            <a:r>
              <a:rPr lang="fr-BE" sz="1800" dirty="0" err="1" smtClean="0">
                <a:solidFill>
                  <a:srgbClr val="FF0000"/>
                </a:solidFill>
              </a:rPr>
              <a:t>Energy</a:t>
            </a:r>
            <a:r>
              <a:rPr lang="fr-BE" sz="1800" dirty="0" smtClean="0">
                <a:solidFill>
                  <a:srgbClr val="FF0000"/>
                </a:solidFill>
              </a:rPr>
              <a:t> </a:t>
            </a:r>
            <a:r>
              <a:rPr lang="fr-BE" sz="1800" dirty="0" err="1" smtClean="0">
                <a:solidFill>
                  <a:srgbClr val="FF0000"/>
                </a:solidFill>
              </a:rPr>
              <a:t>Efficiency</a:t>
            </a:r>
            <a:r>
              <a:rPr lang="fr-BE" sz="1800" dirty="0" smtClean="0">
                <a:solidFill>
                  <a:srgbClr val="FF0000"/>
                </a:solidFill>
              </a:rPr>
              <a:t> Action Plan (NEEAP 2016-2020)"</a:t>
            </a:r>
          </a:p>
          <a:p>
            <a:pPr marL="0" indent="0" algn="just">
              <a:buClrTx/>
              <a:buNone/>
            </a:pPr>
            <a:endParaRPr lang="fr-BE" sz="1800" dirty="0" smtClean="0">
              <a:solidFill>
                <a:srgbClr val="FF0000"/>
              </a:solidFill>
            </a:endParaRPr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smtClean="0">
                <a:solidFill>
                  <a:srgbClr val="00B050"/>
                </a:solidFill>
              </a:rPr>
              <a:t>SUDEP Project </a:t>
            </a:r>
            <a:r>
              <a:rPr lang="fr-BE" sz="1800" dirty="0" smtClean="0"/>
              <a:t>in </a:t>
            </a:r>
            <a:r>
              <a:rPr lang="fr-BE" sz="1800" dirty="0" err="1" smtClean="0"/>
              <a:t>Morocco</a:t>
            </a:r>
            <a:r>
              <a:rPr lang="fr-BE" sz="1800" dirty="0" smtClean="0"/>
              <a:t> =&gt; </a:t>
            </a:r>
            <a:r>
              <a:rPr lang="fr-BE" sz="1800" dirty="0" err="1" smtClean="0"/>
              <a:t>improved</a:t>
            </a:r>
            <a:r>
              <a:rPr lang="fr-BE" sz="1800" dirty="0" smtClean="0"/>
              <a:t> </a:t>
            </a:r>
            <a:r>
              <a:rPr lang="fr-BE" sz="1800" dirty="0" err="1" smtClean="0"/>
              <a:t>sustainable</a:t>
            </a:r>
            <a:r>
              <a:rPr lang="fr-BE" sz="1800" dirty="0" smtClean="0"/>
              <a:t> </a:t>
            </a:r>
            <a:r>
              <a:rPr lang="fr-BE" sz="1800" dirty="0" err="1" smtClean="0"/>
              <a:t>energy</a:t>
            </a:r>
            <a:r>
              <a:rPr lang="fr-BE" sz="1800" dirty="0" smtClean="0"/>
              <a:t> management at municipal </a:t>
            </a:r>
            <a:r>
              <a:rPr lang="fr-BE" sz="1800" dirty="0" err="1" smtClean="0"/>
              <a:t>level</a:t>
            </a:r>
            <a:r>
              <a:rPr lang="fr-BE" sz="1800" dirty="0" smtClean="0"/>
              <a:t> </a:t>
            </a:r>
            <a:r>
              <a:rPr lang="fr-BE" sz="1800" dirty="0" smtClean="0">
                <a:solidFill>
                  <a:srgbClr val="FF0000"/>
                </a:solidFill>
              </a:rPr>
              <a:t>as per </a:t>
            </a:r>
            <a:r>
              <a:rPr lang="fr-BE" sz="1800" dirty="0" err="1" smtClean="0">
                <a:solidFill>
                  <a:srgbClr val="FF0000"/>
                </a:solidFill>
              </a:rPr>
              <a:t>Morocco's</a:t>
            </a:r>
            <a:r>
              <a:rPr lang="fr-BE" sz="1800" dirty="0" smtClean="0">
                <a:solidFill>
                  <a:srgbClr val="FF0000"/>
                </a:solidFill>
              </a:rPr>
              <a:t> "</a:t>
            </a:r>
            <a:r>
              <a:rPr lang="en-GB" sz="1800" dirty="0" smtClean="0">
                <a:solidFill>
                  <a:srgbClr val="FF0000"/>
                </a:solidFill>
              </a:rPr>
              <a:t>Initiative for New Energy-Efficient Cities"</a:t>
            </a:r>
          </a:p>
          <a:p>
            <a:pPr marL="0" indent="0" algn="just">
              <a:buClrTx/>
              <a:buNone/>
            </a:pPr>
            <a:endParaRPr lang="fr-BE" sz="1800" dirty="0" smtClean="0">
              <a:solidFill>
                <a:srgbClr val="FF0000"/>
              </a:solidFill>
            </a:endParaRPr>
          </a:p>
          <a:p>
            <a:pPr algn="just">
              <a:buClrTx/>
              <a:buFont typeface="Wingdings" panose="05000000000000000000" pitchFamily="2" charset="2"/>
              <a:buChar char="ü"/>
            </a:pPr>
            <a:r>
              <a:rPr lang="fr-BE" sz="1800" dirty="0" smtClean="0">
                <a:solidFill>
                  <a:srgbClr val="00B050"/>
                </a:solidFill>
              </a:rPr>
              <a:t>SWITCHMED Project </a:t>
            </a:r>
            <a:r>
              <a:rPr lang="fr-BE" sz="1800" dirty="0" smtClean="0"/>
              <a:t>in Jordan =&gt;</a:t>
            </a:r>
            <a:r>
              <a:rPr lang="en-GB" sz="1800" dirty="0" smtClean="0"/>
              <a:t> enhanced </a:t>
            </a:r>
            <a:r>
              <a:rPr lang="en-GB" sz="1800" dirty="0"/>
              <a:t>entrepreneurship in sustainable production and </a:t>
            </a:r>
            <a:r>
              <a:rPr lang="en-GB" sz="1800" dirty="0" smtClean="0"/>
              <a:t>consumption, with concrete implementation in </a:t>
            </a:r>
            <a:r>
              <a:rPr lang="en-GB" sz="1800" dirty="0"/>
              <a:t>11 industrial facilities </a:t>
            </a:r>
            <a:r>
              <a:rPr lang="en-GB" sz="1800" dirty="0" smtClean="0">
                <a:solidFill>
                  <a:srgbClr val="FF0000"/>
                </a:solidFill>
              </a:rPr>
              <a:t>as per Jordan's "National Strategy and Action Plan for Sustainable Consumption and Production </a:t>
            </a:r>
            <a:r>
              <a:rPr lang="en-GB" sz="1800" dirty="0">
                <a:solidFill>
                  <a:srgbClr val="FF0000"/>
                </a:solidFill>
              </a:rPr>
              <a:t>(2016-2025</a:t>
            </a:r>
            <a:r>
              <a:rPr lang="en-GB" sz="1800" dirty="0" smtClean="0">
                <a:solidFill>
                  <a:srgbClr val="FF0000"/>
                </a:solidFill>
              </a:rPr>
              <a:t>)"</a:t>
            </a:r>
            <a:endParaRPr lang="en-GB" sz="18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8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600" dirty="0" err="1" smtClean="0"/>
              <a:t>Upcoming</a:t>
            </a:r>
            <a:r>
              <a:rPr lang="fr-BE" sz="2600" dirty="0" smtClean="0"/>
              <a:t> EU-</a:t>
            </a:r>
            <a:r>
              <a:rPr lang="fr-BE" sz="2600" dirty="0" err="1" smtClean="0"/>
              <a:t>funded</a:t>
            </a:r>
            <a:r>
              <a:rPr lang="fr-BE" sz="2600" dirty="0" smtClean="0"/>
              <a:t> </a:t>
            </a:r>
            <a:r>
              <a:rPr lang="fr-BE" sz="2600" dirty="0" err="1" smtClean="0"/>
              <a:t>regional</a:t>
            </a:r>
            <a:r>
              <a:rPr lang="fr-BE" sz="2600" dirty="0" smtClean="0"/>
              <a:t> </a:t>
            </a:r>
            <a:r>
              <a:rPr lang="fr-BE" sz="2600" dirty="0" err="1" smtClean="0"/>
              <a:t>projects</a:t>
            </a:r>
            <a:r>
              <a:rPr lang="fr-BE" sz="2600" dirty="0" smtClean="0"/>
              <a:t> (2018-2019 or 2018-2021):</a:t>
            </a:r>
            <a:endParaRPr lang="en-GB" sz="2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679971"/>
              </p:ext>
            </p:extLst>
          </p:nvPr>
        </p:nvGraphicFramePr>
        <p:xfrm>
          <a:off x="457200" y="2492375"/>
          <a:ext cx="8229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00"/>
                <a:gridCol w="23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Grant projects (2018-2019)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 Contribution (EUR)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the cooperation between the Euro-Mediterranean Energy Regulators (MEDREG)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5 500 000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the cooperation between the Euro-Mediterranean Transmission System Operators (MED TSO)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the promotion of renewable energy and energy efficiency measures in the Southern Neighbourhood region (MEDENER &amp; RCREEE)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regional cooperation towards an integrated gas market in the Southern Neighbourhood region (OME)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3211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assistance/grant projects (2018-2021)</a:t>
                      </a:r>
                    </a:p>
                    <a:p>
                      <a:pPr marL="0" algn="l" defTabSz="914400" rtl="0" eaLnBrk="1" latinLnBrk="0" hangingPunct="1"/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climate action and its integration into national and urban development strategies -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EU4CLIMATE (Technical assistance)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8 000 000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Supporting participation of Mediterranean Cities in the Covenant of Mayors initiative (contribution to</a:t>
                      </a:r>
                      <a:r>
                        <a:rPr lang="en-GB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</a:t>
                      </a:r>
                      <a:r>
                        <a:rPr lang="en-GB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European Joint Research</a:t>
                      </a:r>
                      <a:r>
                        <a:rPr lang="en-GB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Centre)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i="1" dirty="0" smtClean="0"/>
                        <a:t>500 000</a:t>
                      </a:r>
                      <a:endParaRPr lang="en-GB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b="1" dirty="0" smtClean="0"/>
                        <a:t>14 000 000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14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fr-BE" sz="3200" b="1" dirty="0" smtClean="0"/>
              <a:t>THANK YOU</a:t>
            </a:r>
          </a:p>
          <a:p>
            <a:pPr lvl="0" algn="ctr"/>
            <a:r>
              <a:rPr lang="fr-BE" sz="3200" b="1" dirty="0" smtClean="0"/>
              <a:t>FOR YOUR ATTENTION</a:t>
            </a:r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116E-C5CF-4D24-B636-D6CD7099D8D0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71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460</TotalTime>
  <Words>894</Words>
  <Application>Microsoft Office PowerPoint</Application>
  <PresentationFormat>On-screen Show (4:3)</PresentationFormat>
  <Paragraphs>96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EU's region-wide strategy on Energy</vt:lpstr>
      <vt:lpstr>EU's energy policy in the European Neighbourhood South Policy context: challenges &amp; opportunities</vt:lpstr>
      <vt:lpstr>Strategic priorities:</vt:lpstr>
      <vt:lpstr>The Union for the Mediterranean (UfM): a regional cooperation framework</vt:lpstr>
      <vt:lpstr>EU-funded regional projects on Energy and Climate Action have supported :</vt:lpstr>
      <vt:lpstr>Lessons learned and recommendations:</vt:lpstr>
      <vt:lpstr>Concrete examples of regional projects embedded into national sector strategies/actions plans </vt:lpstr>
      <vt:lpstr>Upcoming EU-funded regional projects (2018-2019 or 2018-2021):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DEWALEYNE Cyril (NEAR)</dc:creator>
  <cp:lastModifiedBy>DEWALEYNE Cyril (NEAR)</cp:lastModifiedBy>
  <cp:revision>109</cp:revision>
  <cp:lastPrinted>2017-09-11T16:07:33Z</cp:lastPrinted>
  <dcterms:created xsi:type="dcterms:W3CDTF">2017-03-13T10:11:15Z</dcterms:created>
  <dcterms:modified xsi:type="dcterms:W3CDTF">2017-09-11T16:08:52Z</dcterms:modified>
</cp:coreProperties>
</file>