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sldIdLst>
    <p:sldId id="283" r:id="rId2"/>
    <p:sldId id="362" r:id="rId3"/>
    <p:sldId id="372" r:id="rId4"/>
    <p:sldId id="365" r:id="rId5"/>
    <p:sldId id="377" r:id="rId6"/>
    <p:sldId id="366" r:id="rId7"/>
    <p:sldId id="382" r:id="rId8"/>
    <p:sldId id="373" r:id="rId9"/>
    <p:sldId id="374" r:id="rId10"/>
    <p:sldId id="378" r:id="rId11"/>
    <p:sldId id="380" r:id="rId12"/>
    <p:sldId id="375" r:id="rId13"/>
    <p:sldId id="376" r:id="rId14"/>
    <p:sldId id="379" r:id="rId15"/>
    <p:sldId id="381" r:id="rId16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per Van der Tak" initials="CVdT" lastIdx="2" clrIdx="0">
    <p:extLst>
      <p:ext uri="{19B8F6BF-5375-455C-9EA6-DF929625EA0E}">
        <p15:presenceInfo xmlns:p15="http://schemas.microsoft.com/office/powerpoint/2012/main" userId="7491afbfd6ac40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9933"/>
    <a:srgbClr val="FFCC00"/>
    <a:srgbClr val="CC0000"/>
    <a:srgbClr val="336600"/>
    <a:srgbClr val="99CC00"/>
    <a:srgbClr val="990000"/>
    <a:srgbClr val="F2F8BA"/>
    <a:srgbClr val="333300"/>
    <a:srgbClr val="FFD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9164" autoAdjust="0"/>
  </p:normalViewPr>
  <p:slideViewPr>
    <p:cSldViewPr>
      <p:cViewPr varScale="1">
        <p:scale>
          <a:sx n="82" d="100"/>
          <a:sy n="82" d="100"/>
        </p:scale>
        <p:origin x="2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A4FB89C-310D-45D7-AE6C-4930ABF86D58}" type="datetimeFigureOut">
              <a:rPr lang="fr-FR" smtClean="0"/>
              <a:pPr/>
              <a:t>25/05/2017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599CF97-6B09-4D0E-90A5-F3DC6E20E5F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54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9CF97-6B09-4D0E-90A5-F3DC6E20E5F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323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90FA-9F87-4906-9638-A223A2D01B9B}" type="datetime1">
              <a:rPr lang="fr-FR" smtClean="0"/>
              <a:t>25/05/2017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56AFA-4941-49EB-A126-6EC3D1D9A09A}" type="datetime1">
              <a:rPr lang="fr-FR" smtClean="0"/>
              <a:t>25/05/2017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8FF8D-5E2E-411F-8243-2D782433CBA8}" type="datetime1">
              <a:rPr lang="fr-FR" smtClean="0"/>
              <a:t>25/05/2017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9107-8D9F-4D03-B66E-F813FBF457B6}" type="datetime1">
              <a:rPr lang="fr-FR" smtClean="0"/>
              <a:t>25/05/2017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3EC46-554D-41AE-BCDA-48FEE9D4445E}" type="datetime1">
              <a:rPr lang="fr-FR" smtClean="0"/>
              <a:t>25/05/2017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179-91D2-420A-BFE6-4E8C0489DDD1}" type="datetime1">
              <a:rPr lang="fr-FR" smtClean="0"/>
              <a:t>25/05/2017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E277E-5A70-41FA-8562-3FA90281186A}" type="datetime1">
              <a:rPr lang="fr-FR" smtClean="0"/>
              <a:t>25/05/2017</a:t>
            </a:fld>
            <a:endParaRPr lang="fr-FR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6EE13-41FA-4FCA-874C-195F4C008FF6}" type="datetime1">
              <a:rPr lang="fr-FR" smtClean="0"/>
              <a:t>25/05/2017</a:t>
            </a:fld>
            <a:endParaRPr lang="fr-FR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B8A1-85EC-4C0C-A136-9AC2B7D190B9}" type="datetime1">
              <a:rPr lang="fr-FR" smtClean="0"/>
              <a:t>25/05/2017</a:t>
            </a:fld>
            <a:endParaRPr lang="fr-FR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9099-B6C2-4224-90F7-63FCA26AF648}" type="datetime1">
              <a:rPr lang="fr-FR" smtClean="0"/>
              <a:t>25/05/2017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E2BA-6871-41FE-9155-8FE19A5802F9}" type="datetime1">
              <a:rPr lang="fr-FR" smtClean="0"/>
              <a:t>25/05/2017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BDB1E-899A-4A21-92BE-B275A6E6D525}" type="datetime1">
              <a:rPr lang="fr-FR" smtClean="0"/>
              <a:t>25/05/2017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EA13B-4613-470D-9883-C8172F7E9C7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mailto:info@nutaw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asper@cdmasia.org" TargetMode="External"/><Relationship Id="rId2" Type="http://schemas.openxmlformats.org/officeDocument/2006/relationships/hyperlink" Target="mailto:info@nutawa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383" y="-28085"/>
            <a:ext cx="9172765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7" name="Connettore 1 6"/>
          <p:cNvCxnSpPr/>
          <p:nvPr/>
        </p:nvCxnSpPr>
        <p:spPr>
          <a:xfrm flipV="1">
            <a:off x="0" y="5829807"/>
            <a:ext cx="9162640" cy="110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5998900" y="4137036"/>
            <a:ext cx="317041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/>
              <a:t>Casper Meeuwis Van der Tak</a:t>
            </a:r>
          </a:p>
          <a:p>
            <a:pPr algn="r"/>
            <a:r>
              <a:rPr lang="en-US" sz="2000" dirty="0" smtClean="0">
                <a:hlinkClick r:id="rId4"/>
              </a:rPr>
              <a:t>info@nutawa.com</a:t>
            </a:r>
            <a:r>
              <a:rPr lang="en-US" sz="2000" dirty="0" smtClean="0"/>
              <a:t> </a:t>
            </a:r>
            <a:endParaRPr lang="fr-FR" sz="2400" b="1" i="1" dirty="0" smtClean="0">
              <a:solidFill>
                <a:schemeClr val="bg1"/>
              </a:solidFill>
            </a:endParaRPr>
          </a:p>
          <a:p>
            <a:pPr algn="r">
              <a:spcAft>
                <a:spcPts val="1200"/>
              </a:spcAft>
            </a:pPr>
            <a:endParaRPr lang="fr-FR" sz="1600" b="1" i="1" dirty="0" smtClean="0">
              <a:solidFill>
                <a:schemeClr val="bg1"/>
              </a:solidFill>
            </a:endParaRPr>
          </a:p>
          <a:p>
            <a:pPr algn="r"/>
            <a:endParaRPr lang="fr-FR" sz="1600" b="1" i="1" dirty="0">
              <a:solidFill>
                <a:schemeClr val="bg1"/>
              </a:solidFill>
            </a:endParaRPr>
          </a:p>
        </p:txBody>
      </p:sp>
      <p:pic>
        <p:nvPicPr>
          <p:cNvPr id="8" name="Immagine 7" descr="flag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6167470"/>
            <a:ext cx="651376" cy="386140"/>
          </a:xfrm>
          <a:prstGeom prst="rect">
            <a:avLst/>
          </a:prstGeom>
          <a:noFill/>
          <a:extLst/>
        </p:spPr>
      </p:pic>
      <p:sp>
        <p:nvSpPr>
          <p:cNvPr id="3" name="Rettangolo 7"/>
          <p:cNvSpPr>
            <a:spLocks/>
          </p:cNvSpPr>
          <p:nvPr/>
        </p:nvSpPr>
        <p:spPr bwMode="auto">
          <a:xfrm>
            <a:off x="1331640" y="6093296"/>
            <a:ext cx="15841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it-IT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Funded by the European Union </a:t>
            </a:r>
            <a:endParaRPr kumimoji="0" lang="it-IT" alt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comec_000\Documents\0 ClimaSouth\02 IC tools\03 Logo\agriconsulting consortium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520" y="6093296"/>
            <a:ext cx="2045784" cy="48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10" name="Rectangle 9"/>
          <p:cNvSpPr>
            <a:spLocks/>
          </p:cNvSpPr>
          <p:nvPr/>
        </p:nvSpPr>
        <p:spPr>
          <a:xfrm>
            <a:off x="-328930" y="-84455"/>
            <a:ext cx="7780655" cy="17145"/>
          </a:xfrm>
          <a:prstGeom prst="rect">
            <a:avLst/>
          </a:prstGeom>
          <a:gradFill>
            <a:gsLst>
              <a:gs pos="0">
                <a:srgbClr val="233B85"/>
              </a:gs>
              <a:gs pos="100000">
                <a:srgbClr val="C2D1ED"/>
              </a:gs>
            </a:gsLst>
            <a:lin ang="5400000"/>
          </a:gradFill>
          <a:ln>
            <a:noFill/>
            <a:prstDash val="solid"/>
          </a:ln>
        </p:spPr>
        <p:txBody>
          <a:bodyPr lIns="0" tIns="0" rIns="0" bIns="0"/>
          <a:lstStyle/>
          <a:p>
            <a:endParaRPr lang="fr-BE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46552" y="2742649"/>
            <a:ext cx="374441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9725" algn="l"/>
                <a:tab pos="4338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GB" sz="1400" b="1" cap="small" dirty="0" smtClean="0"/>
              <a:t>Proposal </a:t>
            </a:r>
            <a:r>
              <a:rPr lang="en-GB" sz="1400" b="1" cap="small" dirty="0"/>
              <a:t>for regional mitigation bonds and loans to implement </a:t>
            </a:r>
            <a:r>
              <a:rPr lang="en-GB" sz="1400" b="1" cap="small" dirty="0" smtClean="0"/>
              <a:t>the Paris Agreement</a:t>
            </a:r>
            <a:endParaRPr kumimoji="0" lang="en-GB" altLang="fr-FR" sz="1400" b="0" i="0" u="none" strike="noStrike" cap="small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en-GB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 2017</a:t>
            </a:r>
            <a:r>
              <a:rPr lang="en-GB" alt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alt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Barcelona </a:t>
            </a:r>
            <a:endParaRPr kumimoji="0" lang="fr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15816" y="6371047"/>
            <a:ext cx="2133600" cy="365125"/>
          </a:xfrm>
        </p:spPr>
        <p:txBody>
          <a:bodyPr/>
          <a:lstStyle/>
          <a:p>
            <a:fld id="{6D5EA13B-4613-470D-9883-C8172F7E9C7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addressed – mitigation loan taker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Increased incentive to mitigate</a:t>
            </a:r>
            <a:endParaRPr lang="en-US" dirty="0"/>
          </a:p>
          <a:p>
            <a:pPr lvl="0"/>
            <a:r>
              <a:rPr lang="en-US" dirty="0" smtClean="0"/>
              <a:t>Access to finance</a:t>
            </a:r>
            <a:endParaRPr lang="en-US" dirty="0"/>
          </a:p>
          <a:p>
            <a:pPr lvl="0"/>
            <a:r>
              <a:rPr lang="en-US" dirty="0" smtClean="0"/>
              <a:t>Access to technology (see later)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36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this different from CDM?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CDM (normally): </a:t>
            </a:r>
            <a:endParaRPr lang="en-US" u="sng" dirty="0"/>
          </a:p>
          <a:p>
            <a:pPr lvl="0"/>
            <a:r>
              <a:rPr lang="en-US" dirty="0" smtClean="0"/>
              <a:t>Payment for CERs delivered</a:t>
            </a:r>
          </a:p>
          <a:p>
            <a:pPr lvl="0"/>
            <a:r>
              <a:rPr lang="en-US" dirty="0" smtClean="0"/>
              <a:t>Extra revenues</a:t>
            </a:r>
            <a:endParaRPr lang="en-US" dirty="0"/>
          </a:p>
          <a:p>
            <a:pPr lvl="0"/>
            <a:r>
              <a:rPr lang="en-US" dirty="0" smtClean="0"/>
              <a:t>Extra revenues may help in obtaining finance (security for banks, improvement financial ratios) but normally financing not part of the deal.</a:t>
            </a:r>
            <a:endParaRPr lang="en-US" dirty="0"/>
          </a:p>
          <a:p>
            <a:pPr marL="0" lvl="0" indent="0">
              <a:buNone/>
            </a:pPr>
            <a:endParaRPr lang="en-US" u="sng" dirty="0" smtClean="0"/>
          </a:p>
          <a:p>
            <a:pPr marL="0" lvl="0" indent="0">
              <a:buNone/>
            </a:pPr>
            <a:r>
              <a:rPr lang="en-US" u="sng" dirty="0" smtClean="0"/>
              <a:t>Mitigation bonds/loans</a:t>
            </a:r>
          </a:p>
          <a:p>
            <a:pPr lvl="0"/>
            <a:r>
              <a:rPr lang="en-US" dirty="0" smtClean="0"/>
              <a:t>Finance is central to the concept.</a:t>
            </a:r>
          </a:p>
          <a:p>
            <a:pPr lvl="0"/>
            <a:r>
              <a:rPr lang="en-US" dirty="0" smtClean="0"/>
              <a:t>Only for GHG emission reductions obtained through significant financing</a:t>
            </a:r>
            <a:endParaRPr lang="en-US" dirty="0" smtClean="0"/>
          </a:p>
          <a:p>
            <a:pPr lvl="0"/>
            <a:r>
              <a:rPr lang="en-US" dirty="0" smtClean="0"/>
              <a:t>Different quality of the commodity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8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 regional mitigation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Recommended to conduct a feasibility assessment</a:t>
            </a:r>
            <a:r>
              <a:rPr lang="en-US" dirty="0" smtClean="0"/>
              <a:t> on a proposal to issue a regional mitigation bond promoted by </a:t>
            </a:r>
            <a:r>
              <a:rPr lang="en-US" dirty="0" err="1" smtClean="0"/>
              <a:t>UfM</a:t>
            </a:r>
            <a:r>
              <a:rPr lang="en-US" dirty="0" smtClean="0"/>
              <a:t> and managed by an MDB. </a:t>
            </a:r>
          </a:p>
          <a:p>
            <a:pPr lvl="0"/>
            <a:r>
              <a:rPr lang="en-US" dirty="0" smtClean="0"/>
              <a:t>Proceeds of mitigation bond issue used to invest in mitigation projects the developing countries of the </a:t>
            </a:r>
            <a:r>
              <a:rPr lang="en-US" dirty="0" err="1" smtClean="0"/>
              <a:t>UfM</a:t>
            </a:r>
            <a:r>
              <a:rPr lang="en-US" dirty="0" smtClean="0"/>
              <a:t>, as mitigation loans.</a:t>
            </a:r>
          </a:p>
          <a:p>
            <a:pPr lvl="0"/>
            <a:r>
              <a:rPr lang="en-US" dirty="0" smtClean="0"/>
              <a:t>Initially targeted amount: 200 million EUR proposed to test the concept.</a:t>
            </a:r>
          </a:p>
          <a:p>
            <a:pPr lvl="0"/>
            <a:r>
              <a:rPr lang="en-US" dirty="0" smtClean="0"/>
              <a:t>Condition for countries to host mitigation loan-funded projects: willingness to share ITMOs from the funded projects.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8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UfM</a:t>
            </a:r>
            <a:r>
              <a:rPr lang="en-US" dirty="0" smtClean="0"/>
              <a:t> and MDB?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New instrument – dialogue needed to ensure that all participating parties agree and share a common vision.</a:t>
            </a:r>
          </a:p>
          <a:p>
            <a:pPr lvl="0"/>
            <a:r>
              <a:rPr lang="en-US" dirty="0" smtClean="0"/>
              <a:t>Management is important. DD on proposals of mitigation projects submitted, financial engineering to blend with other financing sources (some cases)</a:t>
            </a:r>
          </a:p>
          <a:p>
            <a:r>
              <a:rPr lang="en-US" dirty="0"/>
              <a:t>Credibility is </a:t>
            </a:r>
            <a:r>
              <a:rPr lang="en-US" dirty="0" smtClean="0"/>
              <a:t>important, especially given the long term perspectives (see later) and the importance to show the viability of the proposed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98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and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Private sector initiative: mitigation loans triggered by a guaranteed off-take of ITMOs at a fixed price and authorization of private sector parties, provided that the private sector party provides a ‘</a:t>
            </a:r>
            <a:r>
              <a:rPr lang="en-US" u="sng" dirty="0" smtClean="0"/>
              <a:t>substantial</a:t>
            </a:r>
            <a:r>
              <a:rPr lang="en-US" dirty="0" smtClean="0"/>
              <a:t>’ financial solution (e.g. all debt finance required).</a:t>
            </a:r>
          </a:p>
          <a:p>
            <a:r>
              <a:rPr lang="en-US" dirty="0" smtClean="0"/>
              <a:t>Carbon bond and loans – as mitigation bonds and loans, but with a fixed amount of carbon each year per amount invested (more akin to interest rate). E.g. 5t CO2 / 1000 EUR invested rather than a percentage of all ITMOs generated.</a:t>
            </a:r>
          </a:p>
          <a:p>
            <a:r>
              <a:rPr lang="en-US" dirty="0" smtClean="0"/>
              <a:t>Technology focused mitigation loans and bonds. Focused on financing mitigation technology demonstration projects, with sharing of ITMOs from the technology demonstration </a:t>
            </a:r>
            <a:r>
              <a:rPr lang="en-US" u="sng" dirty="0" smtClean="0"/>
              <a:t>and</a:t>
            </a:r>
            <a:r>
              <a:rPr lang="en-US" dirty="0" smtClean="0"/>
              <a:t> replication projects (within an agreed </a:t>
            </a:r>
            <a:r>
              <a:rPr lang="en-US" smtClean="0"/>
              <a:t>timeframe).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4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8724"/>
            <a:ext cx="7772400" cy="1470025"/>
          </a:xfrm>
        </p:spPr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752600"/>
          </a:xfrm>
        </p:spPr>
        <p:txBody>
          <a:bodyPr/>
          <a:lstStyle/>
          <a:p>
            <a:r>
              <a:rPr lang="en-US" dirty="0" smtClean="0"/>
              <a:t>Also by e-mail: Casper Van der Tak</a:t>
            </a:r>
          </a:p>
          <a:p>
            <a:r>
              <a:rPr lang="en-US" dirty="0" smtClean="0">
                <a:hlinkClick r:id="rId2"/>
              </a:rPr>
              <a:t>info@nutawa.com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casper@cdmasia.org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28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Request for a report on climate finance:</a:t>
            </a:r>
            <a:endParaRPr lang="en-US" u="sng" dirty="0" smtClean="0"/>
          </a:p>
          <a:p>
            <a:r>
              <a:rPr lang="en-US" dirty="0" smtClean="0"/>
              <a:t>How to provide climate finance?</a:t>
            </a:r>
            <a:endParaRPr lang="en-US" dirty="0" smtClean="0"/>
          </a:p>
          <a:p>
            <a:r>
              <a:rPr lang="en-US" dirty="0" smtClean="0"/>
              <a:t>How to benefit from climate finance?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84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Green bonds</a:t>
            </a:r>
          </a:p>
          <a:p>
            <a:r>
              <a:rPr lang="en-US" dirty="0" smtClean="0"/>
              <a:t>Climate bonds</a:t>
            </a:r>
          </a:p>
          <a:p>
            <a:r>
              <a:rPr lang="en-US" dirty="0" smtClean="0"/>
              <a:t>Problem: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‘What if’ question: can the interest be climate related?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Oval 5"/>
          <p:cNvSpPr/>
          <p:nvPr/>
        </p:nvSpPr>
        <p:spPr>
          <a:xfrm>
            <a:off x="899592" y="350100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365679" y="350100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2879" y="3778188"/>
            <a:ext cx="360040" cy="36004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56792" y="3958208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00059" y="4138228"/>
            <a:ext cx="360040" cy="36004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831766" y="3325921"/>
            <a:ext cx="360040" cy="36004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67529" y="3902968"/>
            <a:ext cx="360040" cy="36004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49634" y="4360078"/>
            <a:ext cx="360040" cy="3600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07381" y="3212976"/>
            <a:ext cx="2232248" cy="1872208"/>
          </a:xfrm>
          <a:prstGeom prst="ellipse">
            <a:avLst/>
          </a:prstGeom>
          <a:solidFill>
            <a:schemeClr val="tx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2751208" y="3212976"/>
            <a:ext cx="2592288" cy="5652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09083" y="4228283"/>
            <a:ext cx="2499688" cy="4571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855482" y="2692711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285675" y="3076605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568550" y="2665091"/>
            <a:ext cx="360040" cy="36004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40610" y="4267478"/>
            <a:ext cx="360040" cy="36004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173030" y="4570228"/>
            <a:ext cx="360040" cy="36004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65490" y="4644477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353050" y="3820906"/>
            <a:ext cx="360040" cy="36004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822544" y="4215607"/>
            <a:ext cx="360040" cy="36004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580112" y="2492896"/>
            <a:ext cx="1645418" cy="1100146"/>
          </a:xfrm>
          <a:prstGeom prst="ellipse">
            <a:avLst/>
          </a:prstGeom>
          <a:solidFill>
            <a:srgbClr val="00B050">
              <a:alpha val="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08104" y="3733722"/>
            <a:ext cx="2111896" cy="1423469"/>
          </a:xfrm>
          <a:prstGeom prst="ellipse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 loan -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smtClean="0"/>
              <a:t>Zero- </a:t>
            </a:r>
            <a:r>
              <a:rPr lang="en-US" dirty="0"/>
              <a:t>or very-low-interest loans </a:t>
            </a:r>
            <a:endParaRPr lang="en-US" dirty="0" smtClean="0"/>
          </a:p>
          <a:p>
            <a:r>
              <a:rPr lang="en-US" dirty="0" smtClean="0"/>
              <a:t>Invested </a:t>
            </a:r>
            <a:r>
              <a:rPr lang="en-US" dirty="0"/>
              <a:t>in mitigation projects and programs in developing countries, </a:t>
            </a:r>
            <a:endParaRPr lang="en-US" dirty="0" smtClean="0"/>
          </a:p>
          <a:p>
            <a:r>
              <a:rPr lang="en-US" dirty="0" smtClean="0"/>
              <a:t>Instead </a:t>
            </a:r>
            <a:r>
              <a:rPr lang="en-US" dirty="0"/>
              <a:t>of yielding interest, provide as a return on the investment a share in the </a:t>
            </a:r>
            <a:r>
              <a:rPr lang="en-US" dirty="0" smtClean="0"/>
              <a:t>internationally </a:t>
            </a:r>
            <a:r>
              <a:rPr lang="en-US" dirty="0"/>
              <a:t>transferred mitigation outcomes (ITMOs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Mitigation </a:t>
            </a:r>
            <a:r>
              <a:rPr lang="en-US" dirty="0"/>
              <a:t>loan borrowers will typically be private sector entities, or in any case, </a:t>
            </a:r>
            <a:r>
              <a:rPr lang="en-US" dirty="0" smtClean="0"/>
              <a:t>non-sovereign </a:t>
            </a:r>
            <a:r>
              <a:rPr lang="en-US" dirty="0"/>
              <a:t>borrowers.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6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 bond -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Zero- </a:t>
            </a:r>
            <a:r>
              <a:rPr lang="en-US" dirty="0"/>
              <a:t>or very-low interest rate bonds, </a:t>
            </a:r>
            <a:endParaRPr lang="en-US" dirty="0" smtClean="0"/>
          </a:p>
          <a:p>
            <a:r>
              <a:rPr lang="en-US" dirty="0" smtClean="0"/>
              <a:t>Proceeds </a:t>
            </a:r>
            <a:r>
              <a:rPr lang="en-US" dirty="0"/>
              <a:t>of their issue are invested in </a:t>
            </a:r>
            <a:r>
              <a:rPr lang="en-US" dirty="0" smtClean="0"/>
              <a:t>a portfolio of mitigation loans.</a:t>
            </a:r>
          </a:p>
          <a:p>
            <a:r>
              <a:rPr lang="en-US" dirty="0" smtClean="0"/>
              <a:t>Provide </a:t>
            </a:r>
            <a:r>
              <a:rPr lang="en-US" dirty="0"/>
              <a:t>as a return on the investment a share in the mitigation results obtained, transferred as ITMOs. </a:t>
            </a:r>
            <a:endParaRPr lang="en-US" dirty="0" smtClean="0"/>
          </a:p>
          <a:p>
            <a:r>
              <a:rPr lang="en-US" dirty="0" smtClean="0"/>
              <a:t>Provider of funds typically developed country governments – or developed country government should provide a carbon off-take at guaranteed price.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9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Return for a mitigation loan investor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Renewable energy project (wind)</a:t>
            </a:r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149932"/>
              </p:ext>
            </p:extLst>
          </p:nvPr>
        </p:nvGraphicFramePr>
        <p:xfrm>
          <a:off x="611560" y="2276871"/>
          <a:ext cx="7344816" cy="4214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3448"/>
                <a:gridCol w="2421368"/>
              </a:tblGrid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Capacity: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50MW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Investment cost: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1.2 EUR/W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790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Debt </a:t>
                      </a:r>
                      <a:r>
                        <a:rPr lang="en-GB" sz="2000" dirty="0" smtClean="0">
                          <a:effectLst/>
                        </a:rPr>
                        <a:t>to Equity: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70</a:t>
                      </a:r>
                      <a:r>
                        <a:rPr lang="en-GB" sz="2000" dirty="0" smtClean="0">
                          <a:effectLst/>
                        </a:rPr>
                        <a:t>% : 30%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Carbon price assumption: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15 EUR/tCO2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Power tariff: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0.075 EUR/kWh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Operating hours: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2500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Grid emission factor: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0.8 tCO2e/MWh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Loan interest rate: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Loan duration: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6 year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Project duration: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20 year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Sharing of </a:t>
                      </a:r>
                      <a:r>
                        <a:rPr lang="en-GB" sz="2000" dirty="0" smtClean="0">
                          <a:effectLst/>
                        </a:rPr>
                        <a:t>ITMOs: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50%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IRR: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4.50</a:t>
                      </a:r>
                      <a:r>
                        <a:rPr lang="en-GB" sz="2000" dirty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Return for a mitigation loan investor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Energy efficiency project (</a:t>
            </a:r>
            <a:r>
              <a:rPr lang="en-GB" u="sng" dirty="0" smtClean="0"/>
              <a:t>Boiler </a:t>
            </a:r>
            <a:r>
              <a:rPr lang="en-GB" u="sng" dirty="0"/>
              <a:t>replacement</a:t>
            </a:r>
            <a:r>
              <a:rPr lang="en-US" u="sng" dirty="0" smtClean="0"/>
              <a:t>)</a:t>
            </a:r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7</a:t>
            </a:fld>
            <a:endParaRPr lang="fr-F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380015"/>
              </p:ext>
            </p:extLst>
          </p:nvPr>
        </p:nvGraphicFramePr>
        <p:xfrm>
          <a:off x="611560" y="2276871"/>
          <a:ext cx="7344816" cy="4090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3448"/>
                <a:gridCol w="2421368"/>
              </a:tblGrid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Capacity: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1MWth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Investment cost: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90,000 EUR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790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Debt </a:t>
                      </a:r>
                      <a:r>
                        <a:rPr lang="en-GB" sz="2000" dirty="0" smtClean="0">
                          <a:effectLst/>
                        </a:rPr>
                        <a:t>to Equity: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70</a:t>
                      </a:r>
                      <a:r>
                        <a:rPr lang="en-GB" sz="2000" dirty="0" smtClean="0">
                          <a:effectLst/>
                        </a:rPr>
                        <a:t>% : 30%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Carbon price assumption: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15 EUR/tCO2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Efficiency old boiler: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Efficiency new boiler: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hours: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Lignite </a:t>
                      </a:r>
                      <a:r>
                        <a:rPr lang="en-GB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(3300 kcal/kg) costs</a:t>
                      </a: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EUR/t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Loan interest rate: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Loan duration: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year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duration: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year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  <a:tr h="3123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IRR: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18.65%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2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IRR mitigation loan lender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Same assumptions, no tax:</a:t>
            </a:r>
            <a:endParaRPr lang="en-US" u="sng" dirty="0"/>
          </a:p>
          <a:p>
            <a:pPr lvl="0"/>
            <a:r>
              <a:rPr lang="en-US" dirty="0" err="1" smtClean="0"/>
              <a:t>Windpower</a:t>
            </a:r>
            <a:r>
              <a:rPr lang="en-US" dirty="0" smtClean="0"/>
              <a:t> project: 35% (up from 22.38%).</a:t>
            </a:r>
            <a:endParaRPr lang="en-US" dirty="0"/>
          </a:p>
          <a:p>
            <a:pPr lvl="0"/>
            <a:r>
              <a:rPr lang="en-US" dirty="0" smtClean="0"/>
              <a:t>Tremendous impact on attractiveness of investing in mitigation projects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8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addressed – bond investor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Under the Paris Agreement:</a:t>
            </a:r>
          </a:p>
          <a:p>
            <a:pPr lvl="0"/>
            <a:r>
              <a:rPr lang="en-US" dirty="0" smtClean="0"/>
              <a:t>Need to provide climate finance </a:t>
            </a:r>
            <a:endParaRPr lang="en-US" dirty="0"/>
          </a:p>
          <a:p>
            <a:pPr lvl="0"/>
            <a:r>
              <a:rPr lang="en-US" dirty="0" smtClean="0"/>
              <a:t>Need to mitigate (NDC) and can chose to do this jointly with other countries.</a:t>
            </a:r>
            <a:endParaRPr lang="en-US" dirty="0"/>
          </a:p>
          <a:p>
            <a:pPr lvl="0"/>
            <a:r>
              <a:rPr lang="en-US" dirty="0" smtClean="0"/>
              <a:t>Possibilities (see later) for sharing technology – technology transfer also required under Paris Agreement.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EA13B-4613-470D-9883-C8172F7E9C7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52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32329</TotalTime>
  <Words>825</Words>
  <Application>Microsoft Office PowerPoint</Application>
  <PresentationFormat>On-screen Show (4:3)</PresentationFormat>
  <Paragraphs>137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Tema di Office</vt:lpstr>
      <vt:lpstr>PowerPoint Presentation</vt:lpstr>
      <vt:lpstr>Background</vt:lpstr>
      <vt:lpstr>Development idea</vt:lpstr>
      <vt:lpstr>Mitigation loan - definition</vt:lpstr>
      <vt:lpstr>Mitigation bond - definition</vt:lpstr>
      <vt:lpstr>Return for a mitigation loan investor</vt:lpstr>
      <vt:lpstr>Return for a mitigation loan investor</vt:lpstr>
      <vt:lpstr>Equity IRR mitigation loan lender</vt:lpstr>
      <vt:lpstr>Problems addressed – bond investor</vt:lpstr>
      <vt:lpstr>Problems addressed – mitigation loan taker</vt:lpstr>
      <vt:lpstr>How is this different from CDM?</vt:lpstr>
      <vt:lpstr>Proposal: regional mitigation bond</vt:lpstr>
      <vt:lpstr>Why UfM and MDB?</vt:lpstr>
      <vt:lpstr>Alternatives and the future</vt:lpstr>
      <vt:lpstr>Questions??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GHMM</dc:creator>
  <cp:lastModifiedBy>Casper Van der Tak</cp:lastModifiedBy>
  <cp:revision>382</cp:revision>
  <dcterms:created xsi:type="dcterms:W3CDTF">2012-08-16T12:50:02Z</dcterms:created>
  <dcterms:modified xsi:type="dcterms:W3CDTF">2017-05-25T17:54:21Z</dcterms:modified>
</cp:coreProperties>
</file>