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9"/>
  </p:notesMasterIdLst>
  <p:handoutMasterIdLst>
    <p:handoutMasterId r:id="rId20"/>
  </p:handoutMasterIdLst>
  <p:sldIdLst>
    <p:sldId id="292" r:id="rId2"/>
    <p:sldId id="310" r:id="rId3"/>
    <p:sldId id="301" r:id="rId4"/>
    <p:sldId id="293" r:id="rId5"/>
    <p:sldId id="308" r:id="rId6"/>
    <p:sldId id="309" r:id="rId7"/>
    <p:sldId id="303" r:id="rId8"/>
    <p:sldId id="305" r:id="rId9"/>
    <p:sldId id="312" r:id="rId10"/>
    <p:sldId id="313" r:id="rId11"/>
    <p:sldId id="315" r:id="rId12"/>
    <p:sldId id="316" r:id="rId13"/>
    <p:sldId id="304" r:id="rId14"/>
    <p:sldId id="296" r:id="rId15"/>
    <p:sldId id="297" r:id="rId16"/>
    <p:sldId id="298" r:id="rId17"/>
    <p:sldId id="300" r:id="rId18"/>
  </p:sldIdLst>
  <p:sldSz cx="9144000" cy="6858000" type="screen4x3"/>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que Voogt" initials="MV"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02" autoAdjust="0"/>
    <p:restoredTop sz="89027" autoAdjust="0"/>
  </p:normalViewPr>
  <p:slideViewPr>
    <p:cSldViewPr>
      <p:cViewPr varScale="1">
        <p:scale>
          <a:sx n="85" d="100"/>
          <a:sy n="85" d="100"/>
        </p:scale>
        <p:origin x="1488"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47A2450-6502-4FC9-9BCC-1CA166364013}" type="datetimeFigureOut">
              <a:rPr lang="de-AT" smtClean="0"/>
              <a:t>09.11.17</a:t>
            </a:fld>
            <a:endParaRPr lang="de-AT"/>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A9C72B0-CF37-4D67-973A-3683156E035F}" type="slidenum">
              <a:rPr lang="de-AT" smtClean="0"/>
              <a:t>‹n.›</a:t>
            </a:fld>
            <a:endParaRPr lang="de-AT"/>
          </a:p>
        </p:txBody>
      </p:sp>
    </p:spTree>
    <p:extLst>
      <p:ext uri="{BB962C8B-B14F-4D97-AF65-F5344CB8AC3E}">
        <p14:creationId xmlns:p14="http://schemas.microsoft.com/office/powerpoint/2010/main" val="407397817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E48EB9-893F-4196-B9E8-BD27F6BAD778}" type="datetimeFigureOut">
              <a:rPr lang="bg-BG" smtClean="0"/>
              <a:pPr/>
              <a:t>9.11.17 г.</a:t>
            </a:fld>
            <a:endParaRPr lang="bg-B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0329BC3-ABD4-435E-AD52-36CD9DC3289A}" type="slidenum">
              <a:rPr lang="bg-BG" smtClean="0"/>
              <a:pPr/>
              <a:t>‹n.›</a:t>
            </a:fld>
            <a:endParaRPr lang="bg-BG"/>
          </a:p>
        </p:txBody>
      </p:sp>
    </p:spTree>
    <p:extLst>
      <p:ext uri="{BB962C8B-B14F-4D97-AF65-F5344CB8AC3E}">
        <p14:creationId xmlns:p14="http://schemas.microsoft.com/office/powerpoint/2010/main" val="57063787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de-DE" dirty="0">
                <a:solidFill>
                  <a:prstClr val="black"/>
                </a:solidFill>
              </a:rPr>
              <a:t>Vienna Office</a:t>
            </a: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de-AT" dirty="0"/>
          </a:p>
          <a:p>
            <a:r>
              <a:rPr lang="de-AT" dirty="0"/>
              <a:t>This</a:t>
            </a:r>
            <a:r>
              <a:rPr lang="de-AT" baseline="0" dirty="0"/>
              <a:t> sheet aims to illustrate some of the complexity of capacity building. Orally we add other challenges such as the lack of political commitment, lack of resources, the high level of abstract of the various dossiers, and the technical complexity.</a:t>
            </a:r>
          </a:p>
          <a:p>
            <a:r>
              <a:rPr lang="de-AT" baseline="0" dirty="0"/>
              <a:t>The sheet aims to draw attention, seek contact with the audience and build the story to tell that we have a different approach.</a:t>
            </a:r>
            <a:endParaRPr lang="de-AT" dirty="0"/>
          </a:p>
        </p:txBody>
      </p:sp>
      <p:sp>
        <p:nvSpPr>
          <p:cNvPr id="2" name="Header Placeholder 1"/>
          <p:cNvSpPr>
            <a:spLocks noGrp="1"/>
          </p:cNvSpPr>
          <p:nvPr>
            <p:ph type="hdr" sz="quarter" idx="10"/>
          </p:nvPr>
        </p:nvSpPr>
        <p:spPr/>
        <p:txBody>
          <a:bodyPr/>
          <a:lstStyle/>
          <a:p>
            <a:endParaRPr lang="bg-BG"/>
          </a:p>
        </p:txBody>
      </p:sp>
    </p:spTree>
    <p:extLst>
      <p:ext uri="{BB962C8B-B14F-4D97-AF65-F5344CB8AC3E}">
        <p14:creationId xmlns:p14="http://schemas.microsoft.com/office/powerpoint/2010/main" val="291817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emf"/><Relationship Id="rId7" Type="http://schemas.openxmlformats.org/officeDocument/2006/relationships/image" Target="../media/image8.png"/><Relationship Id="rId8" Type="http://schemas.openxmlformats.org/officeDocument/2006/relationships/image" Target="../media/image9.emf"/><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Text Placeholder 3"/>
          <p:cNvSpPr>
            <a:spLocks noGrp="1"/>
          </p:cNvSpPr>
          <p:nvPr>
            <p:ph type="body" sz="quarter" idx="13" hasCustomPrompt="1"/>
          </p:nvPr>
        </p:nvSpPr>
        <p:spPr>
          <a:xfrm>
            <a:off x="1042988" y="1700808"/>
            <a:ext cx="7345436" cy="1656184"/>
          </a:xfrm>
        </p:spPr>
        <p:txBody>
          <a:bodyPr>
            <a:normAutofit/>
          </a:bodyPr>
          <a:lstStyle>
            <a:lvl1pPr marL="0" indent="0" algn="ctr">
              <a:lnSpc>
                <a:spcPct val="100000"/>
              </a:lnSpc>
              <a:spcBef>
                <a:spcPts val="0"/>
              </a:spcBef>
              <a:spcAft>
                <a:spcPts val="0"/>
              </a:spcAft>
              <a:buNone/>
              <a:defRPr sz="2800" b="1" baseline="0">
                <a:solidFill>
                  <a:srgbClr val="002060"/>
                </a:solidFill>
              </a:defRPr>
            </a:lvl1pPr>
          </a:lstStyle>
          <a:p>
            <a:pPr lvl="0"/>
            <a:r>
              <a:rPr lang="en-US" dirty="0"/>
              <a:t>Title of presentation</a:t>
            </a:r>
            <a:endParaRPr lang="de-AT" dirty="0"/>
          </a:p>
        </p:txBody>
      </p:sp>
      <p:sp>
        <p:nvSpPr>
          <p:cNvPr id="8" name="Text Placeholder 2"/>
          <p:cNvSpPr>
            <a:spLocks noGrp="1"/>
          </p:cNvSpPr>
          <p:nvPr>
            <p:ph type="body" sz="quarter" idx="14" hasCustomPrompt="1"/>
          </p:nvPr>
        </p:nvSpPr>
        <p:spPr>
          <a:xfrm>
            <a:off x="1060375" y="4843692"/>
            <a:ext cx="3097212" cy="1105588"/>
          </a:xfrm>
        </p:spPr>
        <p:txBody>
          <a:bodyPr>
            <a:normAutofit/>
          </a:bodyPr>
          <a:lstStyle>
            <a:lvl1pPr marL="0" indent="0">
              <a:lnSpc>
                <a:spcPct val="100000"/>
              </a:lnSpc>
              <a:spcBef>
                <a:spcPts val="400"/>
              </a:spcBef>
              <a:buNone/>
              <a:defRPr sz="1600" b="0" baseline="0">
                <a:solidFill>
                  <a:srgbClr val="224B70"/>
                </a:solidFill>
              </a:defRPr>
            </a:lvl1pPr>
          </a:lstStyle>
          <a:p>
            <a:pPr lvl="0"/>
            <a:r>
              <a:rPr lang="en-US" dirty="0"/>
              <a:t>Monique Voogt</a:t>
            </a:r>
          </a:p>
          <a:p>
            <a:pPr lvl="0"/>
            <a:r>
              <a:rPr lang="en-US" dirty="0"/>
              <a:t>Justin Goodwin </a:t>
            </a:r>
          </a:p>
          <a:p>
            <a:pPr lvl="0"/>
            <a:endParaRPr lang="en-US" dirty="0"/>
          </a:p>
          <a:p>
            <a:pPr lvl="0"/>
            <a:endParaRPr lang="de-AT" dirty="0"/>
          </a:p>
        </p:txBody>
      </p:sp>
      <p:sp>
        <p:nvSpPr>
          <p:cNvPr id="9" name="Text Placeholder 2"/>
          <p:cNvSpPr>
            <a:spLocks noGrp="1"/>
          </p:cNvSpPr>
          <p:nvPr>
            <p:ph type="body" sz="quarter" idx="15" hasCustomPrompt="1"/>
          </p:nvPr>
        </p:nvSpPr>
        <p:spPr>
          <a:xfrm>
            <a:off x="1060375" y="4149080"/>
            <a:ext cx="3097212" cy="478586"/>
          </a:xfrm>
        </p:spPr>
        <p:txBody>
          <a:bodyPr anchor="ctr" anchorCtr="0">
            <a:normAutofit/>
          </a:bodyPr>
          <a:lstStyle>
            <a:lvl1pPr marL="0" indent="0">
              <a:buNone/>
              <a:defRPr sz="1600" baseline="0">
                <a:solidFill>
                  <a:srgbClr val="224B70"/>
                </a:solidFill>
              </a:defRPr>
            </a:lvl1pPr>
          </a:lstStyle>
          <a:p>
            <a:pPr lvl="0"/>
            <a:r>
              <a:rPr lang="en-US" dirty="0"/>
              <a:t>Date:</a:t>
            </a:r>
            <a:endParaRPr lang="de-AT" dirty="0"/>
          </a:p>
        </p:txBody>
      </p:sp>
    </p:spTree>
    <p:extLst>
      <p:ext uri="{BB962C8B-B14F-4D97-AF65-F5344CB8AC3E}">
        <p14:creationId xmlns:p14="http://schemas.microsoft.com/office/powerpoint/2010/main" val="227965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124744"/>
            <a:ext cx="2949575" cy="932656"/>
          </a:xfrm>
        </p:spPr>
        <p:txBody>
          <a:bodyPr anchor="b"/>
          <a:lstStyle>
            <a:lvl1pPr>
              <a:defRPr sz="2400"/>
            </a:lvl1pPr>
          </a:lstStyle>
          <a:p>
            <a:r>
              <a:rPr lang="en-US"/>
              <a:t>Click to edit Master title style</a:t>
            </a:r>
            <a:endParaRPr lang="de-AT"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dirty="0"/>
          </a:p>
        </p:txBody>
      </p:sp>
      <p:sp>
        <p:nvSpPr>
          <p:cNvPr id="4" name="Text Placeholder 3"/>
          <p:cNvSpPr>
            <a:spLocks noGrp="1"/>
          </p:cNvSpPr>
          <p:nvPr>
            <p:ph type="body" sz="half" idx="2"/>
          </p:nvPr>
        </p:nvSpPr>
        <p:spPr>
          <a:xfrm>
            <a:off x="630238" y="2276872"/>
            <a:ext cx="2949575" cy="35921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37ABC1E-410F-4B3F-9F99-C7C99C79462D}" type="datetimeFigureOut">
              <a:rPr lang="de-AT" smtClean="0"/>
              <a:t>09.11.17</a:t>
            </a:fld>
            <a:endParaRPr lang="de-AT"/>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de-AT"/>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64E6107-4FA1-40B5-946A-276A2940DC49}" type="slidenum">
              <a:rPr lang="de-AT" smtClean="0"/>
              <a:t>‹n.›</a:t>
            </a:fld>
            <a:endParaRPr lang="de-AT"/>
          </a:p>
        </p:txBody>
      </p:sp>
    </p:spTree>
    <p:extLst>
      <p:ext uri="{BB962C8B-B14F-4D97-AF65-F5344CB8AC3E}">
        <p14:creationId xmlns:p14="http://schemas.microsoft.com/office/powerpoint/2010/main" val="411141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2708920"/>
            <a:ext cx="7772400" cy="1362075"/>
          </a:xfrm>
          <a:prstGeom prst="rect">
            <a:avLst/>
          </a:prstGeom>
        </p:spPr>
        <p:txBody>
          <a:bodyPr anchor="t"/>
          <a:lstStyle>
            <a:lvl1pPr algn="ctr">
              <a:defRPr lang="en-US" sz="4000" b="1" i="0" cap="all" baseline="0" dirty="0" smtClean="0">
                <a:solidFill>
                  <a:srgbClr val="224B70"/>
                </a:solidFill>
                <a:latin typeface="Calibri" pitchFamily="34" charset="0"/>
                <a:ea typeface="宋体" charset="-122"/>
                <a:cs typeface="Calibri" pitchFamily="34" charset="0"/>
              </a:defRPr>
            </a:lvl1pPr>
          </a:lstStyle>
          <a:p>
            <a:r>
              <a:rPr lang="en-US" sz="4000" b="1" dirty="0">
                <a:solidFill>
                  <a:schemeClr val="accent6">
                    <a:lumMod val="50000"/>
                  </a:schemeClr>
                </a:solidFill>
                <a:latin typeface="Calibri" pitchFamily="34" charset="0"/>
                <a:ea typeface="宋体" charset="-122"/>
                <a:cs typeface="Calibri" pitchFamily="34" charset="0"/>
              </a:rPr>
              <a:t>The headline</a:t>
            </a:r>
            <a:endParaRPr lang="bg-BG" sz="4000" dirty="0">
              <a:solidFill>
                <a:schemeClr val="accent6">
                  <a:lumMod val="50000"/>
                </a:schemeClr>
              </a:solidFill>
              <a:latin typeface="Calibri" pitchFamily="34" charset="0"/>
              <a:ea typeface="宋体" charset="-122"/>
              <a:cs typeface="Calibri" pitchFamily="34" charset="0"/>
            </a:endParaRPr>
          </a:p>
        </p:txBody>
      </p:sp>
    </p:spTree>
    <p:extLst>
      <p:ext uri="{BB962C8B-B14F-4D97-AF65-F5344CB8AC3E}">
        <p14:creationId xmlns:p14="http://schemas.microsoft.com/office/powerpoint/2010/main" val="678634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960948"/>
            <a:ext cx="6858000" cy="936105"/>
          </a:xfrm>
        </p:spPr>
        <p:txBody>
          <a:bodyPr anchor="b"/>
          <a:lstStyle>
            <a:lvl1pPr algn="ctr">
              <a:defRPr sz="4000">
                <a:latin typeface="+mn-lt"/>
              </a:defRPr>
            </a:lvl1pPr>
          </a:lstStyle>
          <a:p>
            <a:r>
              <a:rPr lang="en-US"/>
              <a:t>Click to edit Master title style</a:t>
            </a:r>
            <a:endParaRPr lang="de-AT" dirty="0"/>
          </a:p>
        </p:txBody>
      </p:sp>
    </p:spTree>
    <p:extLst>
      <p:ext uri="{BB962C8B-B14F-4D97-AF65-F5344CB8AC3E}">
        <p14:creationId xmlns:p14="http://schemas.microsoft.com/office/powerpoint/2010/main" val="29254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Bullets">
    <p:spTree>
      <p:nvGrpSpPr>
        <p:cNvPr id="1" name=""/>
        <p:cNvGrpSpPr/>
        <p:nvPr/>
      </p:nvGrpSpPr>
      <p:grpSpPr>
        <a:xfrm>
          <a:off x="0" y="0"/>
          <a:ext cx="0" cy="0"/>
          <a:chOff x="0" y="0"/>
          <a:chExt cx="0" cy="0"/>
        </a:xfrm>
      </p:grpSpPr>
      <p:sp>
        <p:nvSpPr>
          <p:cNvPr id="2" name="Title 1"/>
          <p:cNvSpPr>
            <a:spLocks noGrp="1"/>
          </p:cNvSpPr>
          <p:nvPr>
            <p:ph type="title"/>
          </p:nvPr>
        </p:nvSpPr>
        <p:spPr>
          <a:xfrm>
            <a:off x="2483768" y="365126"/>
            <a:ext cx="6031582" cy="543594"/>
          </a:xfrm>
        </p:spPr>
        <p:txBody>
          <a:bodyPr/>
          <a:lstStyle>
            <a:lvl1pPr>
              <a:defRPr>
                <a:solidFill>
                  <a:srgbClr val="224B70"/>
                </a:solidFill>
                <a:latin typeface="+mn-lt"/>
              </a:defRPr>
            </a:lvl1pPr>
          </a:lstStyle>
          <a:p>
            <a:r>
              <a:rPr lang="en-US"/>
              <a:t>Click to edit Master title style</a:t>
            </a:r>
            <a:endParaRPr lang="de-AT" dirty="0"/>
          </a:p>
        </p:txBody>
      </p:sp>
      <p:sp>
        <p:nvSpPr>
          <p:cNvPr id="3" name="Content Placeholder 2"/>
          <p:cNvSpPr>
            <a:spLocks noGrp="1"/>
          </p:cNvSpPr>
          <p:nvPr>
            <p:ph idx="1"/>
          </p:nvPr>
        </p:nvSpPr>
        <p:spPr>
          <a:xfrm>
            <a:off x="611560" y="1196753"/>
            <a:ext cx="7903790" cy="4608512"/>
          </a:xfrm>
        </p:spPr>
        <p:txBody>
          <a:bodyPr/>
          <a:lstStyle>
            <a:lvl2pPr marL="717550" indent="-350838" algn="just">
              <a:defRPr/>
            </a:lvl2pPr>
            <a:lvl3pPr marL="984250" indent="-350838">
              <a:defRPr/>
            </a:lvl3pPr>
            <a:lvl4pPr marL="717550" indent="-352425">
              <a:defRPr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7" name="Slide Number Placeholder 8"/>
          <p:cNvSpPr>
            <a:spLocks noGrp="1"/>
          </p:cNvSpPr>
          <p:nvPr>
            <p:ph type="sldNum" sz="quarter" idx="4"/>
          </p:nvPr>
        </p:nvSpPr>
        <p:spPr>
          <a:xfrm>
            <a:off x="4339702" y="6227137"/>
            <a:ext cx="464597" cy="365125"/>
          </a:xfrm>
          <a:prstGeom prst="rect">
            <a:avLst/>
          </a:prstGeom>
        </p:spPr>
        <p:txBody>
          <a:bodyPr/>
          <a:lstStyle/>
          <a:p>
            <a:fld id="{664E6107-4FA1-40B5-946A-276A2940DC49}" type="slidenum">
              <a:rPr lang="de-AT" smtClean="0"/>
              <a:t>‹n.›</a:t>
            </a:fld>
            <a:endParaRPr lang="de-AT"/>
          </a:p>
        </p:txBody>
      </p:sp>
    </p:spTree>
    <p:extLst>
      <p:ext uri="{BB962C8B-B14F-4D97-AF65-F5344CB8AC3E}">
        <p14:creationId xmlns:p14="http://schemas.microsoft.com/office/powerpoint/2010/main" val="230319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2483768" y="365126"/>
            <a:ext cx="6031582" cy="543594"/>
          </a:xfrm>
        </p:spPr>
        <p:txBody>
          <a:bodyPr/>
          <a:lstStyle>
            <a:lvl1pPr>
              <a:defRPr>
                <a:solidFill>
                  <a:srgbClr val="224B70"/>
                </a:solidFill>
                <a:latin typeface="+mn-lt"/>
              </a:defRPr>
            </a:lvl1pPr>
          </a:lstStyle>
          <a:p>
            <a:r>
              <a:rPr lang="en-US"/>
              <a:t>Click to edit Master title style</a:t>
            </a:r>
            <a:endParaRPr lang="de-AT" dirty="0"/>
          </a:p>
        </p:txBody>
      </p:sp>
      <p:sp>
        <p:nvSpPr>
          <p:cNvPr id="3" name="Content Placeholder 2"/>
          <p:cNvSpPr>
            <a:spLocks noGrp="1"/>
          </p:cNvSpPr>
          <p:nvPr>
            <p:ph idx="1"/>
          </p:nvPr>
        </p:nvSpPr>
        <p:spPr>
          <a:xfrm>
            <a:off x="611560" y="1196753"/>
            <a:ext cx="7903790" cy="46085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7" name="Slide Number Placeholder 8"/>
          <p:cNvSpPr>
            <a:spLocks noGrp="1"/>
          </p:cNvSpPr>
          <p:nvPr>
            <p:ph type="sldNum" sz="quarter" idx="4"/>
          </p:nvPr>
        </p:nvSpPr>
        <p:spPr>
          <a:xfrm>
            <a:off x="4339702" y="6227137"/>
            <a:ext cx="464597" cy="365125"/>
          </a:xfrm>
          <a:prstGeom prst="rect">
            <a:avLst/>
          </a:prstGeom>
        </p:spPr>
        <p:txBody>
          <a:bodyPr/>
          <a:lstStyle/>
          <a:p>
            <a:fld id="{664E6107-4FA1-40B5-946A-276A2940DC49}" type="slidenum">
              <a:rPr lang="de-AT" smtClean="0"/>
              <a:t>‹n.›</a:t>
            </a:fld>
            <a:endParaRPr lang="de-AT"/>
          </a:p>
        </p:txBody>
      </p:sp>
    </p:spTree>
    <p:extLst>
      <p:ext uri="{BB962C8B-B14F-4D97-AF65-F5344CB8AC3E}">
        <p14:creationId xmlns:p14="http://schemas.microsoft.com/office/powerpoint/2010/main" val="11213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3768" y="365125"/>
            <a:ext cx="6033170" cy="471587"/>
          </a:xfrm>
        </p:spPr>
        <p:txBody>
          <a:bodyPr/>
          <a:lstStyle/>
          <a:p>
            <a:r>
              <a:rPr lang="en-US"/>
              <a:t>Click to edit Master title style</a:t>
            </a:r>
            <a:endParaRPr lang="de-AT" dirty="0"/>
          </a:p>
        </p:txBody>
      </p:sp>
      <p:sp>
        <p:nvSpPr>
          <p:cNvPr id="4" name="Content Placeholder 3"/>
          <p:cNvSpPr>
            <a:spLocks noGrp="1"/>
          </p:cNvSpPr>
          <p:nvPr>
            <p:ph sz="half" idx="2"/>
          </p:nvPr>
        </p:nvSpPr>
        <p:spPr>
          <a:xfrm>
            <a:off x="611560" y="1268761"/>
            <a:ext cx="5184576" cy="4536504"/>
          </a:xfrm>
        </p:spPr>
        <p:txBody>
          <a:bodyPr/>
          <a:lstStyle>
            <a:lvl2pPr>
              <a:defRPr sz="1600"/>
            </a:lvl2pPr>
            <a:lvl4pPr marL="985838" indent="-263525">
              <a:defRPr sz="16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6" name="Content Placeholder 5"/>
          <p:cNvSpPr>
            <a:spLocks noGrp="1"/>
          </p:cNvSpPr>
          <p:nvPr>
            <p:ph sz="quarter" idx="4"/>
          </p:nvPr>
        </p:nvSpPr>
        <p:spPr>
          <a:xfrm>
            <a:off x="5940152" y="2420888"/>
            <a:ext cx="2576786" cy="18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10" name="Slide Number Placeholder 8"/>
          <p:cNvSpPr>
            <a:spLocks noGrp="1"/>
          </p:cNvSpPr>
          <p:nvPr>
            <p:ph type="sldNum" sz="quarter" idx="10"/>
          </p:nvPr>
        </p:nvSpPr>
        <p:spPr>
          <a:xfrm>
            <a:off x="4339702" y="6227137"/>
            <a:ext cx="464597" cy="365125"/>
          </a:xfrm>
          <a:prstGeom prst="rect">
            <a:avLst/>
          </a:prstGeom>
        </p:spPr>
        <p:txBody>
          <a:bodyPr/>
          <a:lstStyle/>
          <a:p>
            <a:fld id="{664E6107-4FA1-40B5-946A-276A2940DC49}" type="slidenum">
              <a:rPr lang="de-AT" smtClean="0"/>
              <a:t>‹n.›</a:t>
            </a:fld>
            <a:endParaRPr lang="de-AT"/>
          </a:p>
        </p:txBody>
      </p:sp>
    </p:spTree>
    <p:extLst>
      <p:ext uri="{BB962C8B-B14F-4D97-AF65-F5344CB8AC3E}">
        <p14:creationId xmlns:p14="http://schemas.microsoft.com/office/powerpoint/2010/main" val="321323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Content Placeholder 2"/>
          <p:cNvSpPr>
            <a:spLocks noGrp="1"/>
          </p:cNvSpPr>
          <p:nvPr>
            <p:ph sz="half" idx="1"/>
          </p:nvPr>
        </p:nvSpPr>
        <p:spPr>
          <a:xfrm>
            <a:off x="550193" y="1700808"/>
            <a:ext cx="2581647" cy="1872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4" name="Content Placeholder 3"/>
          <p:cNvSpPr>
            <a:spLocks noGrp="1"/>
          </p:cNvSpPr>
          <p:nvPr>
            <p:ph sz="half" idx="2"/>
          </p:nvPr>
        </p:nvSpPr>
        <p:spPr>
          <a:xfrm>
            <a:off x="4804298" y="3789040"/>
            <a:ext cx="3711051" cy="201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8" name="Slide Number Placeholder 8"/>
          <p:cNvSpPr>
            <a:spLocks noGrp="1"/>
          </p:cNvSpPr>
          <p:nvPr>
            <p:ph type="sldNum" sz="quarter" idx="4"/>
          </p:nvPr>
        </p:nvSpPr>
        <p:spPr>
          <a:xfrm>
            <a:off x="4339702" y="6227137"/>
            <a:ext cx="464597" cy="365125"/>
          </a:xfrm>
          <a:prstGeom prst="rect">
            <a:avLst/>
          </a:prstGeom>
        </p:spPr>
        <p:txBody>
          <a:bodyPr/>
          <a:lstStyle/>
          <a:p>
            <a:fld id="{664E6107-4FA1-40B5-946A-276A2940DC49}" type="slidenum">
              <a:rPr lang="de-AT" smtClean="0"/>
              <a:t>‹n.›</a:t>
            </a:fld>
            <a:endParaRPr lang="de-AT"/>
          </a:p>
        </p:txBody>
      </p:sp>
      <p:sp>
        <p:nvSpPr>
          <p:cNvPr id="10" name="Content Placeholder 2"/>
          <p:cNvSpPr>
            <a:spLocks noGrp="1"/>
          </p:cNvSpPr>
          <p:nvPr>
            <p:ph sz="half" idx="10"/>
          </p:nvPr>
        </p:nvSpPr>
        <p:spPr>
          <a:xfrm>
            <a:off x="3357376" y="1700808"/>
            <a:ext cx="2581647" cy="1872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11" name="Content Placeholder 2"/>
          <p:cNvSpPr>
            <a:spLocks noGrp="1"/>
          </p:cNvSpPr>
          <p:nvPr>
            <p:ph sz="half" idx="11"/>
          </p:nvPr>
        </p:nvSpPr>
        <p:spPr>
          <a:xfrm>
            <a:off x="6164559" y="1700808"/>
            <a:ext cx="2581647" cy="1872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12" name="Content Placeholder 3"/>
          <p:cNvSpPr>
            <a:spLocks noGrp="1"/>
          </p:cNvSpPr>
          <p:nvPr>
            <p:ph sz="half" idx="12"/>
          </p:nvPr>
        </p:nvSpPr>
        <p:spPr>
          <a:xfrm>
            <a:off x="550193" y="3789040"/>
            <a:ext cx="3789510" cy="201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sp>
        <p:nvSpPr>
          <p:cNvPr id="14" name="Content Placeholder 13"/>
          <p:cNvSpPr>
            <a:spLocks noGrp="1"/>
          </p:cNvSpPr>
          <p:nvPr>
            <p:ph sz="quarter" idx="13"/>
          </p:nvPr>
        </p:nvSpPr>
        <p:spPr>
          <a:xfrm>
            <a:off x="1187624" y="1125538"/>
            <a:ext cx="6840364"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Tree>
    <p:extLst>
      <p:ext uri="{BB962C8B-B14F-4D97-AF65-F5344CB8AC3E}">
        <p14:creationId xmlns:p14="http://schemas.microsoft.com/office/powerpoint/2010/main" val="193871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3768" y="365125"/>
            <a:ext cx="6033170" cy="471587"/>
          </a:xfrm>
        </p:spPr>
        <p:txBody>
          <a:bodyPr/>
          <a:lstStyle/>
          <a:p>
            <a:r>
              <a:rPr lang="en-US"/>
              <a:t>Click to edit Master title style</a:t>
            </a:r>
            <a:endParaRPr lang="de-AT" dirty="0"/>
          </a:p>
        </p:txBody>
      </p:sp>
      <p:sp>
        <p:nvSpPr>
          <p:cNvPr id="3" name="Text Placeholder 2"/>
          <p:cNvSpPr>
            <a:spLocks noGrp="1"/>
          </p:cNvSpPr>
          <p:nvPr>
            <p:ph type="body" idx="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 Placeholder 4"/>
          <p:cNvSpPr>
            <a:spLocks noGrp="1"/>
          </p:cNvSpPr>
          <p:nvPr>
            <p:ph type="body" sz="quarter" idx="3"/>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37ABC1E-410F-4B3F-9F99-C7C99C79462D}" type="datetimeFigureOut">
              <a:rPr lang="de-AT" smtClean="0"/>
              <a:t>09.11.17</a:t>
            </a:fld>
            <a:endParaRPr lang="de-AT"/>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de-AT"/>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664E6107-4FA1-40B5-946A-276A2940DC49}" type="slidenum">
              <a:rPr lang="de-AT" smtClean="0"/>
              <a:t>‹n.›</a:t>
            </a:fld>
            <a:endParaRPr lang="de-AT"/>
          </a:p>
        </p:txBody>
      </p:sp>
    </p:spTree>
    <p:extLst>
      <p:ext uri="{BB962C8B-B14F-4D97-AF65-F5344CB8AC3E}">
        <p14:creationId xmlns:p14="http://schemas.microsoft.com/office/powerpoint/2010/main" val="79582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sortium">
    <p:spTree>
      <p:nvGrpSpPr>
        <p:cNvPr id="1" name=""/>
        <p:cNvGrpSpPr/>
        <p:nvPr/>
      </p:nvGrpSpPr>
      <p:grpSpPr>
        <a:xfrm>
          <a:off x="0" y="0"/>
          <a:ext cx="0" cy="0"/>
          <a:chOff x="0" y="0"/>
          <a:chExt cx="0" cy="0"/>
        </a:xfrm>
      </p:grpSpPr>
      <p:pic>
        <p:nvPicPr>
          <p:cNvPr id="6" name="Picture 5" descr="jaune.jpg"/>
          <p:cNvPicPr/>
          <p:nvPr userDrawn="1"/>
        </p:nvPicPr>
        <p:blipFill>
          <a:blip r:embed="rId2"/>
          <a:srcRect/>
          <a:stretch>
            <a:fillRect/>
          </a:stretch>
        </p:blipFill>
        <p:spPr bwMode="auto">
          <a:xfrm>
            <a:off x="539552" y="6227137"/>
            <a:ext cx="734566" cy="453643"/>
          </a:xfrm>
          <a:prstGeom prst="rect">
            <a:avLst/>
          </a:prstGeom>
          <a:noFill/>
          <a:ln w="9525">
            <a:noFill/>
            <a:miter lim="800000"/>
            <a:headEnd/>
            <a:tailEnd/>
          </a:ln>
        </p:spPr>
      </p:pic>
      <p:sp>
        <p:nvSpPr>
          <p:cNvPr id="7" name="TextBox 6"/>
          <p:cNvSpPr txBox="1"/>
          <p:nvPr userDrawn="1"/>
        </p:nvSpPr>
        <p:spPr>
          <a:xfrm>
            <a:off x="1274118" y="6227137"/>
            <a:ext cx="1929730" cy="369332"/>
          </a:xfrm>
          <a:prstGeom prst="rect">
            <a:avLst/>
          </a:prstGeom>
          <a:noFill/>
        </p:spPr>
        <p:txBody>
          <a:bodyPr wrap="square" rtlCol="0">
            <a:spAutoFit/>
          </a:bodyPr>
          <a:lstStyle/>
          <a:p>
            <a:r>
              <a:rPr lang="en-US" sz="900" dirty="0"/>
              <a:t>This Project is funded by the European Union</a:t>
            </a:r>
            <a:endParaRPr lang="de-AT" sz="900" dirty="0"/>
          </a:p>
        </p:txBody>
      </p:sp>
      <p:pic>
        <p:nvPicPr>
          <p:cNvPr id="8" name="Picture 7" descr="HD_psc 4c CMYK"/>
          <p:cNvPicPr/>
          <p:nvPr userDrawn="1"/>
        </p:nvPicPr>
        <p:blipFill>
          <a:blip r:embed="rId3"/>
          <a:srcRect/>
          <a:stretch>
            <a:fillRect/>
          </a:stretch>
        </p:blipFill>
        <p:spPr bwMode="auto">
          <a:xfrm>
            <a:off x="7596337" y="6227137"/>
            <a:ext cx="859632" cy="453643"/>
          </a:xfrm>
          <a:prstGeom prst="rect">
            <a:avLst/>
          </a:prstGeom>
          <a:noFill/>
          <a:ln w="9525">
            <a:noFill/>
            <a:miter lim="800000"/>
            <a:headEnd/>
            <a:tailEnd/>
          </a:ln>
        </p:spPr>
      </p:pic>
      <p:sp>
        <p:nvSpPr>
          <p:cNvPr id="9" name="TextBox 8"/>
          <p:cNvSpPr txBox="1"/>
          <p:nvPr userDrawn="1"/>
        </p:nvSpPr>
        <p:spPr>
          <a:xfrm>
            <a:off x="6017097" y="6227137"/>
            <a:ext cx="1584176" cy="369332"/>
          </a:xfrm>
          <a:prstGeom prst="rect">
            <a:avLst/>
          </a:prstGeom>
          <a:noFill/>
        </p:spPr>
        <p:txBody>
          <a:bodyPr wrap="square" rtlCol="0">
            <a:spAutoFit/>
          </a:bodyPr>
          <a:lstStyle/>
          <a:p>
            <a:r>
              <a:rPr lang="en-US" sz="900" dirty="0"/>
              <a:t>A project implemented by Human Dynamics Consortium</a:t>
            </a:r>
            <a:endParaRPr lang="de-AT" sz="900" dirty="0"/>
          </a:p>
        </p:txBody>
      </p:sp>
      <p:sp>
        <p:nvSpPr>
          <p:cNvPr id="10" name="TextBox 9"/>
          <p:cNvSpPr txBox="1"/>
          <p:nvPr userDrawn="1"/>
        </p:nvSpPr>
        <p:spPr>
          <a:xfrm>
            <a:off x="1129608" y="1484784"/>
            <a:ext cx="6689502" cy="830997"/>
          </a:xfrm>
          <a:prstGeom prst="rect">
            <a:avLst/>
          </a:prstGeom>
          <a:noFill/>
        </p:spPr>
        <p:txBody>
          <a:bodyPr wrap="square" rtlCol="0">
            <a:spAutoFit/>
          </a:bodyPr>
          <a:lstStyle/>
          <a:p>
            <a:pPr algn="ctr"/>
            <a:r>
              <a:rPr lang="en-GB" sz="1600" dirty="0">
                <a:solidFill>
                  <a:srgbClr val="002060"/>
                </a:solidFill>
              </a:rPr>
              <a:t>The RIPAP project is implemented by a consortium consisting of:</a:t>
            </a:r>
          </a:p>
          <a:p>
            <a:pPr algn="ctr"/>
            <a:r>
              <a:rPr lang="en-GB" sz="1600" dirty="0">
                <a:solidFill>
                  <a:srgbClr val="002060"/>
                </a:solidFill>
              </a:rPr>
              <a:t>Human Dynamics (lead), the Regional Environment </a:t>
            </a:r>
            <a:r>
              <a:rPr lang="en-GB" sz="1600" dirty="0" err="1">
                <a:solidFill>
                  <a:srgbClr val="002060"/>
                </a:solidFill>
              </a:rPr>
              <a:t>Center</a:t>
            </a:r>
            <a:r>
              <a:rPr lang="en-GB" sz="1600" dirty="0">
                <a:solidFill>
                  <a:srgbClr val="002060"/>
                </a:solidFill>
              </a:rPr>
              <a:t>, Aether, </a:t>
            </a:r>
            <a:r>
              <a:rPr lang="en-GB" sz="1600" dirty="0" err="1">
                <a:solidFill>
                  <a:srgbClr val="002060"/>
                </a:solidFill>
              </a:rPr>
              <a:t>Klimapolitika</a:t>
            </a:r>
            <a:r>
              <a:rPr lang="en-GB" sz="1600" dirty="0">
                <a:solidFill>
                  <a:srgbClr val="002060"/>
                </a:solidFill>
              </a:rPr>
              <a:t> and SQ Consult</a:t>
            </a:r>
          </a:p>
        </p:txBody>
      </p:sp>
      <p:pic>
        <p:nvPicPr>
          <p:cNvPr id="11" name="Picture 10" descr="Image result for klima politika"/>
          <p:cNvPicPr/>
          <p:nvPr userDrawn="1"/>
        </p:nvPicPr>
        <p:blipFill>
          <a:blip r:embed="rId4">
            <a:extLst>
              <a:ext uri="{28A0092B-C50C-407E-A947-70E740481C1C}">
                <a14:useLocalDpi xmlns:a14="http://schemas.microsoft.com/office/drawing/2010/main" val="0"/>
              </a:ext>
            </a:extLst>
          </a:blip>
          <a:stretch>
            <a:fillRect/>
          </a:stretch>
        </p:blipFill>
        <p:spPr bwMode="auto">
          <a:xfrm>
            <a:off x="5760450" y="2987372"/>
            <a:ext cx="2555966" cy="975560"/>
          </a:xfrm>
          <a:prstGeom prst="rect">
            <a:avLst/>
          </a:prstGeom>
          <a:noFill/>
          <a:ln>
            <a:noFill/>
          </a:ln>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5165" y="4565637"/>
            <a:ext cx="2019951" cy="621060"/>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61814" y="3501008"/>
            <a:ext cx="1874282" cy="923848"/>
          </a:xfrm>
          <a:prstGeom prst="rect">
            <a:avLst/>
          </a:prstGeom>
        </p:spPr>
      </p:pic>
      <p:pic>
        <p:nvPicPr>
          <p:cNvPr id="14" name="Picture 2" descr="https://gallery.mailchimp.com/3546b8aa2aaef3dfe73c95a16/images/eecbbac4-ada3-4ef5-a727-1269fe711fef.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3707" y="4538058"/>
            <a:ext cx="1925213" cy="6486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42619" y="2987372"/>
            <a:ext cx="2306547" cy="64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7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A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37ABC1E-410F-4B3F-9F99-C7C99C79462D}" type="datetimeFigureOut">
              <a:rPr lang="de-AT" smtClean="0"/>
              <a:t>09.11.17</a:t>
            </a:fld>
            <a:endParaRPr lang="de-AT"/>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de-AT"/>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64E6107-4FA1-40B5-946A-276A2940DC49}" type="slidenum">
              <a:rPr lang="de-AT" smtClean="0"/>
              <a:t>‹n.›</a:t>
            </a:fld>
            <a:endParaRPr lang="de-AT"/>
          </a:p>
        </p:txBody>
      </p:sp>
    </p:spTree>
    <p:extLst>
      <p:ext uri="{BB962C8B-B14F-4D97-AF65-F5344CB8AC3E}">
        <p14:creationId xmlns:p14="http://schemas.microsoft.com/office/powerpoint/2010/main" val="920835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90549"/>
            <a:ext cx="9144000" cy="5030739"/>
          </a:xfrm>
          <a:prstGeom prst="rect">
            <a:avLst/>
          </a:prstGeom>
        </p:spPr>
      </p:pic>
      <p:sp>
        <p:nvSpPr>
          <p:cNvPr id="2" name="Title Placeholder 1"/>
          <p:cNvSpPr>
            <a:spLocks noGrp="1"/>
          </p:cNvSpPr>
          <p:nvPr>
            <p:ph type="title"/>
          </p:nvPr>
        </p:nvSpPr>
        <p:spPr>
          <a:xfrm>
            <a:off x="2483768" y="404664"/>
            <a:ext cx="6031582" cy="501574"/>
          </a:xfrm>
          <a:prstGeom prst="rect">
            <a:avLst/>
          </a:prstGeom>
        </p:spPr>
        <p:txBody>
          <a:bodyPr vert="horz" lIns="91440" tIns="45720" rIns="91440" bIns="45720" rtlCol="0" anchor="t" anchorCtr="0">
            <a:noAutofit/>
          </a:bodyPr>
          <a:lstStyle/>
          <a:p>
            <a:r>
              <a:rPr lang="en-US"/>
              <a:t>Click to edit Master title style</a:t>
            </a:r>
            <a:endParaRPr lang="de-AT" dirty="0"/>
          </a:p>
        </p:txBody>
      </p:sp>
      <p:sp>
        <p:nvSpPr>
          <p:cNvPr id="3" name="Text Placeholder 2"/>
          <p:cNvSpPr>
            <a:spLocks noGrp="1"/>
          </p:cNvSpPr>
          <p:nvPr>
            <p:ph type="body" idx="1"/>
          </p:nvPr>
        </p:nvSpPr>
        <p:spPr>
          <a:xfrm>
            <a:off x="755576" y="1196752"/>
            <a:ext cx="7759774" cy="4608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dirty="0"/>
          </a:p>
        </p:txBody>
      </p:sp>
      <p:pic>
        <p:nvPicPr>
          <p:cNvPr id="9" name="Picture 8" descr="jaune.jpg"/>
          <p:cNvPicPr/>
          <p:nvPr/>
        </p:nvPicPr>
        <p:blipFill>
          <a:blip r:embed="rId14"/>
          <a:srcRect/>
          <a:stretch>
            <a:fillRect/>
          </a:stretch>
        </p:blipFill>
        <p:spPr bwMode="auto">
          <a:xfrm>
            <a:off x="683568" y="6227137"/>
            <a:ext cx="734566" cy="453643"/>
          </a:xfrm>
          <a:prstGeom prst="rect">
            <a:avLst/>
          </a:prstGeom>
          <a:noFill/>
          <a:ln w="9525">
            <a:noFill/>
            <a:miter lim="800000"/>
            <a:headEnd/>
            <a:tailEnd/>
          </a:ln>
        </p:spPr>
      </p:pic>
      <p:sp>
        <p:nvSpPr>
          <p:cNvPr id="10" name="TextBox 9"/>
          <p:cNvSpPr txBox="1"/>
          <p:nvPr/>
        </p:nvSpPr>
        <p:spPr>
          <a:xfrm>
            <a:off x="1418134" y="6227137"/>
            <a:ext cx="1929730" cy="369332"/>
          </a:xfrm>
          <a:prstGeom prst="rect">
            <a:avLst/>
          </a:prstGeom>
          <a:noFill/>
        </p:spPr>
        <p:txBody>
          <a:bodyPr wrap="square" rtlCol="0">
            <a:spAutoFit/>
          </a:bodyPr>
          <a:lstStyle/>
          <a:p>
            <a:r>
              <a:rPr lang="en-US" sz="900" dirty="0">
                <a:solidFill>
                  <a:srgbClr val="002060"/>
                </a:solidFill>
              </a:rPr>
              <a:t>This Project is funded by the European Union</a:t>
            </a:r>
            <a:endParaRPr lang="de-AT" sz="900" dirty="0">
              <a:solidFill>
                <a:srgbClr val="002060"/>
              </a:solidFill>
            </a:endParaRPr>
          </a:p>
        </p:txBody>
      </p:sp>
      <p:pic>
        <p:nvPicPr>
          <p:cNvPr id="11" name="Picture 10" descr="HD_psc 4c CMYK"/>
          <p:cNvPicPr/>
          <p:nvPr/>
        </p:nvPicPr>
        <p:blipFill>
          <a:blip r:embed="rId15"/>
          <a:srcRect/>
          <a:stretch>
            <a:fillRect/>
          </a:stretch>
        </p:blipFill>
        <p:spPr bwMode="auto">
          <a:xfrm>
            <a:off x="7807424" y="6227137"/>
            <a:ext cx="859632" cy="453643"/>
          </a:xfrm>
          <a:prstGeom prst="rect">
            <a:avLst/>
          </a:prstGeom>
          <a:noFill/>
          <a:ln w="9525">
            <a:noFill/>
            <a:miter lim="800000"/>
            <a:headEnd/>
            <a:tailEnd/>
          </a:ln>
        </p:spPr>
      </p:pic>
      <p:sp>
        <p:nvSpPr>
          <p:cNvPr id="12" name="TextBox 11"/>
          <p:cNvSpPr txBox="1"/>
          <p:nvPr/>
        </p:nvSpPr>
        <p:spPr>
          <a:xfrm>
            <a:off x="6228184" y="6227137"/>
            <a:ext cx="1584176" cy="369332"/>
          </a:xfrm>
          <a:prstGeom prst="rect">
            <a:avLst/>
          </a:prstGeom>
          <a:noFill/>
        </p:spPr>
        <p:txBody>
          <a:bodyPr wrap="square" rtlCol="0">
            <a:spAutoFit/>
          </a:bodyPr>
          <a:lstStyle/>
          <a:p>
            <a:r>
              <a:rPr lang="en-US" sz="900" dirty="0">
                <a:solidFill>
                  <a:srgbClr val="002060"/>
                </a:solidFill>
              </a:rPr>
              <a:t>A project implemented by Human Dynamics Consortium</a:t>
            </a:r>
            <a:endParaRPr lang="de-AT" sz="900" dirty="0">
              <a:solidFill>
                <a:srgbClr val="002060"/>
              </a:solidFill>
            </a:endParaRPr>
          </a:p>
        </p:txBody>
      </p:sp>
      <p:sp>
        <p:nvSpPr>
          <p:cNvPr id="13" name="Slide Number Placeholder 8"/>
          <p:cNvSpPr>
            <a:spLocks noGrp="1"/>
          </p:cNvSpPr>
          <p:nvPr>
            <p:ph type="sldNum" sz="quarter" idx="4"/>
          </p:nvPr>
        </p:nvSpPr>
        <p:spPr>
          <a:xfrm>
            <a:off x="4339702" y="6227137"/>
            <a:ext cx="464597" cy="365125"/>
          </a:xfrm>
          <a:prstGeom prst="rect">
            <a:avLst/>
          </a:prstGeom>
        </p:spPr>
        <p:txBody>
          <a:bodyPr/>
          <a:lstStyle/>
          <a:p>
            <a:fld id="{664E6107-4FA1-40B5-946A-276A2940DC49}" type="slidenum">
              <a:rPr lang="de-AT" smtClean="0"/>
              <a:t>‹n.›</a:t>
            </a:fld>
            <a:endParaRPr lang="de-AT"/>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7586" y="0"/>
            <a:ext cx="1622166" cy="1196752"/>
          </a:xfrm>
          <a:prstGeom prst="rect">
            <a:avLst/>
          </a:prstGeom>
        </p:spPr>
      </p:pic>
    </p:spTree>
    <p:extLst>
      <p:ext uri="{BB962C8B-B14F-4D97-AF65-F5344CB8AC3E}">
        <p14:creationId xmlns:p14="http://schemas.microsoft.com/office/powerpoint/2010/main" val="3488529264"/>
      </p:ext>
    </p:extLst>
  </p:cSld>
  <p:clrMap bg1="lt1" tx1="dk1" bg2="lt2" tx2="dk2" accent1="accent1" accent2="accent2" accent3="accent3" accent4="accent4" accent5="accent5" accent6="accent6" hlink="hlink" folHlink="folHlink"/>
  <p:sldLayoutIdLst>
    <p:sldLayoutId id="2147483794" r:id="rId1"/>
    <p:sldLayoutId id="2147483792" r:id="rId2"/>
    <p:sldLayoutId id="2147483793" r:id="rId3"/>
    <p:sldLayoutId id="2147483803" r:id="rId4"/>
    <p:sldLayoutId id="2147483804" r:id="rId5"/>
    <p:sldLayoutId id="2147483795" r:id="rId6"/>
    <p:sldLayoutId id="2147483796" r:id="rId7"/>
    <p:sldLayoutId id="2147483788" r:id="rId8"/>
    <p:sldLayoutId id="2147483799" r:id="rId9"/>
    <p:sldLayoutId id="2147483800" r:id="rId10"/>
    <p:sldLayoutId id="2147483805" r:id="rId11"/>
  </p:sldLayoutIdLst>
  <p:txStyles>
    <p:titleStyle>
      <a:lvl1pPr algn="l" defTabSz="914400" rtl="0" eaLnBrk="1" latinLnBrk="0" hangingPunct="1">
        <a:lnSpc>
          <a:spcPct val="90000"/>
        </a:lnSpc>
        <a:spcBef>
          <a:spcPct val="0"/>
        </a:spcBef>
        <a:buNone/>
        <a:defRPr sz="2400" kern="1200">
          <a:solidFill>
            <a:srgbClr val="002060"/>
          </a:solidFill>
          <a:latin typeface="+mn-lt"/>
          <a:ea typeface="+mj-ea"/>
          <a:cs typeface="+mj-cs"/>
        </a:defRPr>
      </a:lvl1pPr>
    </p:titleStyle>
    <p:bodyStyle>
      <a:lvl1pPr marL="228600" indent="-228600" algn="l" defTabSz="914400" rtl="0" eaLnBrk="1" latinLnBrk="0" hangingPunct="1">
        <a:lnSpc>
          <a:spcPct val="200000"/>
        </a:lnSpc>
        <a:spcBef>
          <a:spcPts val="800"/>
        </a:spcBef>
        <a:spcAft>
          <a:spcPts val="200"/>
        </a:spcAft>
        <a:buClr>
          <a:srgbClr val="002060"/>
        </a:buClr>
        <a:buFont typeface="Wingdings" panose="05000000000000000000" pitchFamily="2" charset="2"/>
        <a:buChar char="§"/>
        <a:defRPr sz="2000" b="1" kern="1200">
          <a:solidFill>
            <a:srgbClr val="002060"/>
          </a:solidFill>
          <a:latin typeface="+mn-lt"/>
          <a:ea typeface="+mn-ea"/>
          <a:cs typeface="+mn-cs"/>
        </a:defRPr>
      </a:lvl1pPr>
      <a:lvl2pPr marL="685800" indent="228600" algn="l" defTabSz="914400" rtl="0" eaLnBrk="1" latinLnBrk="0" hangingPunct="1">
        <a:lnSpc>
          <a:spcPct val="90000"/>
        </a:lnSpc>
        <a:spcBef>
          <a:spcPts val="500"/>
        </a:spcBef>
        <a:spcAft>
          <a:spcPts val="150"/>
        </a:spcAft>
        <a:buClr>
          <a:srgbClr val="002060"/>
        </a:buClr>
        <a:buFont typeface="Arial" panose="020B0604020202020204" pitchFamily="34" charset="0"/>
        <a:buChar char="•"/>
        <a:defRPr sz="18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Courier New" panose="02070309020205020404" pitchFamily="49" charset="0"/>
        <a:buChar char="o"/>
        <a:defRPr sz="1600" kern="1200">
          <a:solidFill>
            <a:srgbClr val="002060"/>
          </a:solidFill>
          <a:latin typeface="+mn-lt"/>
          <a:ea typeface="+mn-ea"/>
          <a:cs typeface="+mn-cs"/>
        </a:defRPr>
      </a:lvl3pPr>
      <a:lvl4pPr marL="977900" indent="-255588" algn="l" defTabSz="914400" rtl="0" eaLnBrk="1" latinLnBrk="0" hangingPunct="1">
        <a:lnSpc>
          <a:spcPct val="90000"/>
        </a:lnSpc>
        <a:spcBef>
          <a:spcPts val="500"/>
        </a:spcBef>
        <a:buClr>
          <a:srgbClr val="224B70"/>
        </a:buClr>
        <a:buFont typeface="+mj-lt"/>
        <a:buAutoNum type="arabicPeriod"/>
        <a:defRPr sz="16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1.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2.wmf"/><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GB" cap="all" dirty="0">
                <a:latin typeface="Calibri" pitchFamily="34" charset="0"/>
                <a:ea typeface="宋体" charset="-122"/>
                <a:cs typeface="Calibri" pitchFamily="34" charset="0"/>
              </a:rPr>
              <a:t>Sustained MRV capacity building </a:t>
            </a:r>
          </a:p>
          <a:p>
            <a:r>
              <a:rPr lang="en-GB" cap="all" dirty="0">
                <a:latin typeface="Calibri" pitchFamily="34" charset="0"/>
                <a:ea typeface="宋体" charset="-122"/>
                <a:cs typeface="Calibri" pitchFamily="34" charset="0"/>
              </a:rPr>
              <a:t>in the Western Balkan and Turkey </a:t>
            </a:r>
          </a:p>
          <a:p>
            <a:endParaRPr lang="de-AT" dirty="0"/>
          </a:p>
        </p:txBody>
      </p:sp>
      <p:sp>
        <p:nvSpPr>
          <p:cNvPr id="5" name="Text Placeholder 4"/>
          <p:cNvSpPr>
            <a:spLocks noGrp="1"/>
          </p:cNvSpPr>
          <p:nvPr>
            <p:ph type="body" sz="quarter" idx="14"/>
          </p:nvPr>
        </p:nvSpPr>
        <p:spPr/>
        <p:txBody>
          <a:bodyPr>
            <a:normAutofit/>
          </a:bodyPr>
          <a:lstStyle/>
          <a:p>
            <a:r>
              <a:rPr lang="en-GB" dirty="0"/>
              <a:t>Monique Voogt </a:t>
            </a:r>
          </a:p>
          <a:p>
            <a:r>
              <a:rPr lang="en-GB" dirty="0"/>
              <a:t>Justin Goodwin</a:t>
            </a:r>
            <a:endParaRPr lang="de-AT" dirty="0"/>
          </a:p>
        </p:txBody>
      </p:sp>
      <p:sp>
        <p:nvSpPr>
          <p:cNvPr id="6" name="Text Placeholder 5"/>
          <p:cNvSpPr>
            <a:spLocks noGrp="1"/>
          </p:cNvSpPr>
          <p:nvPr>
            <p:ph type="body" sz="quarter" idx="15"/>
          </p:nvPr>
        </p:nvSpPr>
        <p:spPr>
          <a:xfrm>
            <a:off x="1060375" y="5393114"/>
            <a:ext cx="3097212" cy="478586"/>
          </a:xfrm>
        </p:spPr>
        <p:txBody>
          <a:bodyPr>
            <a:normAutofit fontScale="85000" lnSpcReduction="20000"/>
          </a:bodyPr>
          <a:lstStyle/>
          <a:p>
            <a:r>
              <a:rPr lang="de-AT" dirty="0"/>
              <a:t>9 November 2017</a:t>
            </a:r>
          </a:p>
        </p:txBody>
      </p:sp>
      <p:pic>
        <p:nvPicPr>
          <p:cNvPr id="2" name="Picture 1">
            <a:extLst>
              <a:ext uri="{FF2B5EF4-FFF2-40B4-BE49-F238E27FC236}">
                <a16:creationId xmlns:a16="http://schemas.microsoft.com/office/drawing/2014/main" xmlns="" id="{A3A55EA5-8DAF-40E2-AB03-CF916638343F}"/>
              </a:ext>
            </a:extLst>
          </p:cNvPr>
          <p:cNvPicPr>
            <a:picLocks noChangeAspect="1"/>
          </p:cNvPicPr>
          <p:nvPr/>
        </p:nvPicPr>
        <p:blipFill>
          <a:blip r:embed="rId2"/>
          <a:stretch>
            <a:fillRect/>
          </a:stretch>
        </p:blipFill>
        <p:spPr>
          <a:xfrm>
            <a:off x="0" y="2900689"/>
            <a:ext cx="8286750" cy="1866900"/>
          </a:xfrm>
          <a:prstGeom prst="rect">
            <a:avLst/>
          </a:prstGeom>
        </p:spPr>
      </p:pic>
    </p:spTree>
    <p:extLst>
      <p:ext uri="{BB962C8B-B14F-4D97-AF65-F5344CB8AC3E}">
        <p14:creationId xmlns:p14="http://schemas.microsoft.com/office/powerpoint/2010/main" val="178422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FAE7D-A4E2-4D18-95C7-8C42390DC1B1}"/>
              </a:ext>
            </a:extLst>
          </p:cNvPr>
          <p:cNvSpPr>
            <a:spLocks noGrp="1"/>
          </p:cNvSpPr>
          <p:nvPr>
            <p:ph type="title"/>
          </p:nvPr>
        </p:nvSpPr>
        <p:spPr>
          <a:xfrm>
            <a:off x="2267744" y="260648"/>
            <a:ext cx="6696744" cy="543594"/>
          </a:xfrm>
        </p:spPr>
        <p:txBody>
          <a:bodyPr/>
          <a:lstStyle/>
          <a:p>
            <a:r>
              <a:rPr lang="en-GB" dirty="0"/>
              <a:t>Trends, Projections and Actions: Technical assistance</a:t>
            </a:r>
          </a:p>
        </p:txBody>
      </p:sp>
      <p:sp>
        <p:nvSpPr>
          <p:cNvPr id="3" name="Content Placeholder 2">
            <a:extLst>
              <a:ext uri="{FF2B5EF4-FFF2-40B4-BE49-F238E27FC236}">
                <a16:creationId xmlns:a16="http://schemas.microsoft.com/office/drawing/2014/main" xmlns="" id="{9C9F9B57-78FE-471A-921A-B409708BEEE6}"/>
              </a:ext>
            </a:extLst>
          </p:cNvPr>
          <p:cNvSpPr>
            <a:spLocks noGrp="1"/>
          </p:cNvSpPr>
          <p:nvPr>
            <p:ph idx="1"/>
          </p:nvPr>
        </p:nvSpPr>
        <p:spPr/>
        <p:txBody>
          <a:bodyPr>
            <a:normAutofit/>
          </a:bodyPr>
          <a:lstStyle/>
          <a:p>
            <a:r>
              <a:rPr lang="en-GB" dirty="0"/>
              <a:t>Decision-makers engagement: </a:t>
            </a:r>
          </a:p>
          <a:p>
            <a:pPr lvl="1"/>
            <a:r>
              <a:rPr lang="en-GB" dirty="0"/>
              <a:t>GHG inventories</a:t>
            </a:r>
          </a:p>
          <a:p>
            <a:pPr lvl="1"/>
            <a:r>
              <a:rPr lang="en-GB" dirty="0"/>
              <a:t>GHG modelling, projections and quantification of action</a:t>
            </a:r>
          </a:p>
          <a:p>
            <a:pPr>
              <a:lnSpc>
                <a:spcPct val="110000"/>
              </a:lnSpc>
            </a:pPr>
            <a:endParaRPr lang="en-GB" dirty="0"/>
          </a:p>
          <a:p>
            <a:pPr>
              <a:lnSpc>
                <a:spcPct val="110000"/>
              </a:lnSpc>
            </a:pPr>
            <a:r>
              <a:rPr lang="en-GB" dirty="0"/>
              <a:t>Improving sustainability of teams, data and quality of GHG inventories, the modelling process and models:</a:t>
            </a:r>
          </a:p>
          <a:p>
            <a:pPr lvl="1"/>
            <a:r>
              <a:rPr lang="en-GB" dirty="0"/>
              <a:t>Methods, data sources and assumptions</a:t>
            </a:r>
          </a:p>
          <a:p>
            <a:pPr lvl="1"/>
            <a:r>
              <a:rPr lang="en-GB" dirty="0"/>
              <a:t>Completeness, accuracy &amp; consistent reporting</a:t>
            </a:r>
          </a:p>
          <a:p>
            <a:pPr lvl="1"/>
            <a:r>
              <a:rPr lang="en-GB" dirty="0"/>
              <a:t>Improving transparency</a:t>
            </a:r>
          </a:p>
          <a:p>
            <a:pPr lvl="1"/>
            <a:r>
              <a:rPr lang="en-GB" dirty="0"/>
              <a:t>Improving projections linkage to actions</a:t>
            </a:r>
          </a:p>
        </p:txBody>
      </p:sp>
    </p:spTree>
    <p:extLst>
      <p:ext uri="{BB962C8B-B14F-4D97-AF65-F5344CB8AC3E}">
        <p14:creationId xmlns:p14="http://schemas.microsoft.com/office/powerpoint/2010/main" val="114409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B61F9-95E4-4821-A24C-4AEBDB815995}"/>
              </a:ext>
            </a:extLst>
          </p:cNvPr>
          <p:cNvSpPr>
            <a:spLocks noGrp="1"/>
          </p:cNvSpPr>
          <p:nvPr>
            <p:ph type="title"/>
          </p:nvPr>
        </p:nvSpPr>
        <p:spPr>
          <a:xfrm>
            <a:off x="2483768" y="365126"/>
            <a:ext cx="6660232" cy="543594"/>
          </a:xfrm>
        </p:spPr>
        <p:txBody>
          <a:bodyPr/>
          <a:lstStyle/>
          <a:p>
            <a:r>
              <a:rPr lang="en-GB" dirty="0"/>
              <a:t>Technical Assistance: National Inventory Reports</a:t>
            </a:r>
          </a:p>
        </p:txBody>
      </p:sp>
      <p:sp>
        <p:nvSpPr>
          <p:cNvPr id="3" name="Content Placeholder 2">
            <a:extLst>
              <a:ext uri="{FF2B5EF4-FFF2-40B4-BE49-F238E27FC236}">
                <a16:creationId xmlns:a16="http://schemas.microsoft.com/office/drawing/2014/main" xmlns="" id="{C26E6F0C-BA01-49ED-8352-CADDA31B3E5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F569E523-84BA-41A5-8DB6-41139EDBCB20}"/>
              </a:ext>
            </a:extLst>
          </p:cNvPr>
          <p:cNvPicPr>
            <a:picLocks noChangeAspect="1"/>
          </p:cNvPicPr>
          <p:nvPr/>
        </p:nvPicPr>
        <p:blipFill rotWithShape="1">
          <a:blip r:embed="rId2"/>
          <a:srcRect t="13354"/>
          <a:stretch/>
        </p:blipFill>
        <p:spPr>
          <a:xfrm>
            <a:off x="-69752" y="1124744"/>
            <a:ext cx="9266414" cy="4752530"/>
          </a:xfrm>
          <a:prstGeom prst="rect">
            <a:avLst/>
          </a:prstGeom>
        </p:spPr>
      </p:pic>
    </p:spTree>
    <p:extLst>
      <p:ext uri="{BB962C8B-B14F-4D97-AF65-F5344CB8AC3E}">
        <p14:creationId xmlns:p14="http://schemas.microsoft.com/office/powerpoint/2010/main" val="244727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A5C8C6-1B6E-4CFD-AD89-F8466C3E0E4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xmlns="" id="{F367862C-8E4B-4B5C-9BA5-7AC2ED07D5F4}"/>
              </a:ext>
            </a:extLst>
          </p:cNvPr>
          <p:cNvPicPr>
            <a:picLocks noChangeAspect="1"/>
          </p:cNvPicPr>
          <p:nvPr/>
        </p:nvPicPr>
        <p:blipFill>
          <a:blip r:embed="rId2"/>
          <a:stretch>
            <a:fillRect/>
          </a:stretch>
        </p:blipFill>
        <p:spPr>
          <a:xfrm>
            <a:off x="35884" y="1052736"/>
            <a:ext cx="9108116" cy="3828187"/>
          </a:xfrm>
          <a:prstGeom prst="rect">
            <a:avLst/>
          </a:prstGeom>
        </p:spPr>
      </p:pic>
      <p:sp>
        <p:nvSpPr>
          <p:cNvPr id="5" name="Title 1">
            <a:extLst>
              <a:ext uri="{FF2B5EF4-FFF2-40B4-BE49-F238E27FC236}">
                <a16:creationId xmlns:a16="http://schemas.microsoft.com/office/drawing/2014/main" xmlns="" id="{BB542151-DE13-435E-A23C-AB350235A869}"/>
              </a:ext>
            </a:extLst>
          </p:cNvPr>
          <p:cNvSpPr>
            <a:spLocks noGrp="1"/>
          </p:cNvSpPr>
          <p:nvPr>
            <p:ph type="title"/>
          </p:nvPr>
        </p:nvSpPr>
        <p:spPr>
          <a:xfrm>
            <a:off x="2483768" y="365126"/>
            <a:ext cx="6660232" cy="543594"/>
          </a:xfrm>
        </p:spPr>
        <p:txBody>
          <a:bodyPr/>
          <a:lstStyle/>
          <a:p>
            <a:r>
              <a:rPr lang="en-GB" dirty="0"/>
              <a:t>Technical Assistance: Engagement Portal</a:t>
            </a:r>
          </a:p>
        </p:txBody>
      </p:sp>
    </p:spTree>
    <p:extLst>
      <p:ext uri="{BB962C8B-B14F-4D97-AF65-F5344CB8AC3E}">
        <p14:creationId xmlns:p14="http://schemas.microsoft.com/office/powerpoint/2010/main" val="244911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2B9844-B30F-4C26-B56C-8F23A3FDCD7F}"/>
              </a:ext>
            </a:extLst>
          </p:cNvPr>
          <p:cNvSpPr>
            <a:spLocks noGrp="1"/>
          </p:cNvSpPr>
          <p:nvPr>
            <p:ph type="ctrTitle"/>
          </p:nvPr>
        </p:nvSpPr>
        <p:spPr/>
        <p:txBody>
          <a:bodyPr/>
          <a:lstStyle/>
          <a:p>
            <a:r>
              <a:rPr lang="en-GB" dirty="0"/>
              <a:t>Component 3: EUETS</a:t>
            </a:r>
          </a:p>
        </p:txBody>
      </p:sp>
    </p:spTree>
    <p:extLst>
      <p:ext uri="{BB962C8B-B14F-4D97-AF65-F5344CB8AC3E}">
        <p14:creationId xmlns:p14="http://schemas.microsoft.com/office/powerpoint/2010/main" val="424668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Study tour of Montenegrin experts to Slovenia</a:t>
            </a:r>
            <a:br>
              <a:rPr lang="en-US" dirty="0"/>
            </a:br>
            <a:endParaRPr lang="de-AT" dirty="0"/>
          </a:p>
        </p:txBody>
      </p:sp>
      <p:sp>
        <p:nvSpPr>
          <p:cNvPr id="5" name="Content Placeholder 4"/>
          <p:cNvSpPr>
            <a:spLocks noGrp="1"/>
          </p:cNvSpPr>
          <p:nvPr>
            <p:ph sz="half" idx="2"/>
          </p:nvPr>
        </p:nvSpPr>
        <p:spPr>
          <a:xfrm>
            <a:off x="611560" y="1268760"/>
            <a:ext cx="5256584" cy="4824535"/>
          </a:xfrm>
        </p:spPr>
        <p:txBody>
          <a:bodyPr>
            <a:normAutofit/>
          </a:bodyPr>
          <a:lstStyle/>
          <a:p>
            <a:pPr>
              <a:lnSpc>
                <a:spcPct val="114000"/>
              </a:lnSpc>
            </a:pPr>
            <a:r>
              <a:rPr lang="en-GB" b="0" cap="none" dirty="0"/>
              <a:t>Study tour for staff from Ministry, EPA and operators from Montenegro</a:t>
            </a:r>
          </a:p>
          <a:p>
            <a:pPr>
              <a:lnSpc>
                <a:spcPct val="114000"/>
              </a:lnSpc>
            </a:pPr>
            <a:r>
              <a:rPr lang="en-GB" b="0" cap="none" dirty="0"/>
              <a:t>Learning from peers in Slovenia</a:t>
            </a:r>
          </a:p>
          <a:p>
            <a:pPr marL="717550" lvl="1" indent="-350838">
              <a:lnSpc>
                <a:spcPct val="70000"/>
              </a:lnSpc>
            </a:pPr>
            <a:r>
              <a:rPr lang="en-GB" sz="1800" dirty="0"/>
              <a:t>Competent authority for ETS (Ministry)</a:t>
            </a:r>
          </a:p>
          <a:p>
            <a:pPr marL="717550" lvl="1" indent="-350838">
              <a:lnSpc>
                <a:spcPct val="70000"/>
              </a:lnSpc>
            </a:pPr>
            <a:r>
              <a:rPr lang="en-GB" sz="1800" dirty="0"/>
              <a:t>Environment Agency</a:t>
            </a:r>
          </a:p>
          <a:p>
            <a:pPr marL="717550" lvl="1" indent="-350838">
              <a:lnSpc>
                <a:spcPct val="70000"/>
              </a:lnSpc>
            </a:pPr>
            <a:r>
              <a:rPr lang="en-GB" sz="1800" dirty="0"/>
              <a:t>Various operators</a:t>
            </a:r>
          </a:p>
          <a:p>
            <a:pPr>
              <a:lnSpc>
                <a:spcPct val="114000"/>
              </a:lnSpc>
            </a:pPr>
            <a:r>
              <a:rPr lang="en-GB" b="0" dirty="0"/>
              <a:t>Agenda contains among others:</a:t>
            </a:r>
          </a:p>
          <a:p>
            <a:pPr marL="717550" lvl="1" indent="-350838">
              <a:lnSpc>
                <a:spcPct val="70000"/>
              </a:lnSpc>
            </a:pPr>
            <a:r>
              <a:rPr lang="en-GB" sz="1800" dirty="0"/>
              <a:t>Visit to aluminium plant and two power plants</a:t>
            </a:r>
          </a:p>
          <a:p>
            <a:pPr marL="717550" lvl="1" indent="-350838">
              <a:lnSpc>
                <a:spcPct val="70000"/>
              </a:lnSpc>
            </a:pPr>
            <a:r>
              <a:rPr lang="en-GB" sz="1800" dirty="0"/>
              <a:t>Organisational set-up at Ministry and EA</a:t>
            </a:r>
          </a:p>
          <a:p>
            <a:pPr marL="717550" lvl="1" indent="-350838">
              <a:lnSpc>
                <a:spcPct val="70000"/>
              </a:lnSpc>
            </a:pPr>
            <a:r>
              <a:rPr lang="en-GB" sz="1800" dirty="0"/>
              <a:t>Understanding permitting process and registry system</a:t>
            </a:r>
          </a:p>
          <a:p>
            <a:pPr marL="717550" lvl="1" indent="-350838">
              <a:lnSpc>
                <a:spcPct val="70000"/>
              </a:lnSpc>
            </a:pPr>
            <a:r>
              <a:rPr lang="en-GB" sz="1800" dirty="0"/>
              <a:t>Data management systems</a:t>
            </a:r>
          </a:p>
          <a:p>
            <a:pPr marL="717550" lvl="1" indent="-350838">
              <a:lnSpc>
                <a:spcPct val="70000"/>
              </a:lnSpc>
            </a:pPr>
            <a:r>
              <a:rPr lang="en-GB" sz="1800" dirty="0"/>
              <a:t>Learning about preparation of monitoring plans and emission reports</a:t>
            </a:r>
          </a:p>
          <a:p>
            <a:pPr marL="717550" lvl="1" indent="-350838">
              <a:lnSpc>
                <a:spcPct val="70000"/>
              </a:lnSpc>
            </a:pPr>
            <a:r>
              <a:rPr lang="en-GB" sz="1800" dirty="0"/>
              <a:t>Understanding impact ETS on companies</a:t>
            </a:r>
          </a:p>
          <a:p>
            <a:pPr marL="717550" lvl="1" indent="-350838">
              <a:lnSpc>
                <a:spcPct val="70000"/>
              </a:lnSpc>
            </a:pPr>
            <a:endParaRPr lang="en-GB" sz="1800" dirty="0"/>
          </a:p>
        </p:txBody>
      </p:sp>
      <p:pic>
        <p:nvPicPr>
          <p:cNvPr id="7" name="Content Placeholder 6"/>
          <p:cNvPicPr>
            <a:picLocks noGrp="1" noChangeAspect="1"/>
          </p:cNvPicPr>
          <p:nvPr>
            <p:ph sz="quarter" idx="4"/>
          </p:nvPr>
        </p:nvPicPr>
        <p:blipFill>
          <a:blip r:embed="rId2"/>
          <a:stretch>
            <a:fillRect/>
          </a:stretch>
        </p:blipFill>
        <p:spPr>
          <a:xfrm>
            <a:off x="5796136" y="2060848"/>
            <a:ext cx="2703082" cy="2159816"/>
          </a:xfrm>
          <a:prstGeom prst="rect">
            <a:avLst/>
          </a:prstGeom>
        </p:spPr>
      </p:pic>
    </p:spTree>
    <p:extLst>
      <p:ext uri="{BB962C8B-B14F-4D97-AF65-F5344CB8AC3E}">
        <p14:creationId xmlns:p14="http://schemas.microsoft.com/office/powerpoint/2010/main" val="396379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on ETS verification in Serbia</a:t>
            </a:r>
            <a:br>
              <a:rPr lang="en-US" dirty="0"/>
            </a:br>
            <a:endParaRPr lang="de-AT" dirty="0"/>
          </a:p>
        </p:txBody>
      </p:sp>
      <p:sp>
        <p:nvSpPr>
          <p:cNvPr id="6" name="Content Placeholder 5"/>
          <p:cNvSpPr>
            <a:spLocks noGrp="1"/>
          </p:cNvSpPr>
          <p:nvPr>
            <p:ph sz="half" idx="2"/>
          </p:nvPr>
        </p:nvSpPr>
        <p:spPr>
          <a:xfrm>
            <a:off x="611560" y="1268761"/>
            <a:ext cx="4320480" cy="3168351"/>
          </a:xfrm>
        </p:spPr>
        <p:txBody>
          <a:bodyPr>
            <a:normAutofit fontScale="92500" lnSpcReduction="10000"/>
          </a:bodyPr>
          <a:lstStyle/>
          <a:p>
            <a:pPr>
              <a:lnSpc>
                <a:spcPct val="140000"/>
              </a:lnSpc>
              <a:spcBef>
                <a:spcPts val="400"/>
              </a:spcBef>
            </a:pPr>
            <a:r>
              <a:rPr lang="en-GB" sz="2200" b="0" dirty="0"/>
              <a:t>Training in two parts:</a:t>
            </a:r>
          </a:p>
          <a:p>
            <a:pPr marL="712788" lvl="1" indent="-347663">
              <a:lnSpc>
                <a:spcPct val="80000"/>
              </a:lnSpc>
              <a:buFont typeface="+mj-lt"/>
              <a:buAutoNum type="arabicPeriod"/>
              <a:tabLst>
                <a:tab pos="712788" algn="l"/>
              </a:tabLst>
            </a:pPr>
            <a:r>
              <a:rPr lang="en-GB" sz="1900" dirty="0"/>
              <a:t>Completion of the Monitoring Plan</a:t>
            </a:r>
          </a:p>
          <a:p>
            <a:pPr marL="712788" lvl="1" indent="-347663">
              <a:lnSpc>
                <a:spcPct val="80000"/>
              </a:lnSpc>
              <a:buFont typeface="+mj-lt"/>
              <a:buAutoNum type="arabicPeriod"/>
              <a:tabLst>
                <a:tab pos="712788" algn="l"/>
              </a:tabLst>
            </a:pPr>
            <a:r>
              <a:rPr lang="en-GB" sz="1900" dirty="0"/>
              <a:t>Organising an ‘as-if verification’</a:t>
            </a:r>
            <a:endParaRPr lang="en-GB" dirty="0"/>
          </a:p>
          <a:p>
            <a:pPr>
              <a:lnSpc>
                <a:spcPct val="110000"/>
              </a:lnSpc>
              <a:spcBef>
                <a:spcPts val="400"/>
              </a:spcBef>
            </a:pPr>
            <a:r>
              <a:rPr lang="en-GB" sz="2200" b="0" dirty="0"/>
              <a:t>Bringing Ministry staff and operator experts together</a:t>
            </a:r>
          </a:p>
          <a:p>
            <a:pPr>
              <a:lnSpc>
                <a:spcPct val="110000"/>
              </a:lnSpc>
              <a:spcBef>
                <a:spcPts val="400"/>
              </a:spcBef>
            </a:pPr>
            <a:r>
              <a:rPr lang="en-GB" sz="2200" b="0" dirty="0"/>
              <a:t>International verifier to work with the operator team; Ministry and EPA staff as ‘observers’</a:t>
            </a:r>
          </a:p>
          <a:p>
            <a:pPr marL="722313" lvl="3" indent="0">
              <a:buNone/>
            </a:pPr>
            <a:r>
              <a:rPr lang="en-GB" b="0" cap="none" dirty="0"/>
              <a:t> </a:t>
            </a:r>
            <a:endParaRPr lang="de-AT" dirty="0"/>
          </a:p>
        </p:txBody>
      </p:sp>
      <p:pic>
        <p:nvPicPr>
          <p:cNvPr id="8" name="Content Placeholder 7"/>
          <p:cNvPicPr>
            <a:picLocks noGrp="1" noChangeAspect="1"/>
          </p:cNvPicPr>
          <p:nvPr>
            <p:ph sz="quarter" idx="4"/>
          </p:nvPr>
        </p:nvPicPr>
        <p:blipFill>
          <a:blip r:embed="rId2"/>
          <a:stretch>
            <a:fillRect/>
          </a:stretch>
        </p:blipFill>
        <p:spPr>
          <a:xfrm>
            <a:off x="5076056" y="1340768"/>
            <a:ext cx="3741841" cy="2675515"/>
          </a:xfrm>
          <a:prstGeom prst="rect">
            <a:avLst/>
          </a:prstGeom>
        </p:spPr>
      </p:pic>
      <p:sp>
        <p:nvSpPr>
          <p:cNvPr id="7" name="Content Placeholder 5"/>
          <p:cNvSpPr txBox="1">
            <a:spLocks/>
          </p:cNvSpPr>
          <p:nvPr/>
        </p:nvSpPr>
        <p:spPr>
          <a:xfrm>
            <a:off x="611560" y="4077072"/>
            <a:ext cx="8136904" cy="2268252"/>
          </a:xfrm>
          <a:prstGeom prst="rect">
            <a:avLst/>
          </a:prstGeom>
        </p:spPr>
        <p:txBody>
          <a:bodyPr vert="horz" lIns="91440" tIns="45720" rIns="91440" bIns="45720" rtlCol="0">
            <a:normAutofit/>
          </a:bodyPr>
          <a:lstStyle>
            <a:lvl1pPr marL="228600" indent="-228600" algn="l" defTabSz="914400" rtl="0" eaLnBrk="1" latinLnBrk="0" hangingPunct="1">
              <a:lnSpc>
                <a:spcPct val="200000"/>
              </a:lnSpc>
              <a:spcBef>
                <a:spcPts val="800"/>
              </a:spcBef>
              <a:spcAft>
                <a:spcPts val="200"/>
              </a:spcAft>
              <a:buClr>
                <a:srgbClr val="002060"/>
              </a:buClr>
              <a:buFont typeface="Wingdings" panose="05000000000000000000" pitchFamily="2" charset="2"/>
              <a:buChar char="§"/>
              <a:defRPr sz="2000" b="1" kern="1200">
                <a:solidFill>
                  <a:srgbClr val="002060"/>
                </a:solidFill>
                <a:latin typeface="+mn-lt"/>
                <a:ea typeface="+mn-ea"/>
                <a:cs typeface="+mn-cs"/>
              </a:defRPr>
            </a:lvl1pPr>
            <a:lvl2pPr marL="685800" indent="228600" algn="l" defTabSz="914400" rtl="0" eaLnBrk="1" latinLnBrk="0" hangingPunct="1">
              <a:lnSpc>
                <a:spcPct val="90000"/>
              </a:lnSpc>
              <a:spcBef>
                <a:spcPts val="500"/>
              </a:spcBef>
              <a:spcAft>
                <a:spcPts val="150"/>
              </a:spcAft>
              <a:buClr>
                <a:srgbClr val="002060"/>
              </a:buClr>
              <a:buFont typeface="Arial" panose="020B0604020202020204" pitchFamily="34" charset="0"/>
              <a:buChar char="•"/>
              <a:defRPr sz="16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Courier New" panose="02070309020205020404" pitchFamily="49" charset="0"/>
              <a:buChar char="o"/>
              <a:defRPr sz="1600" kern="1200">
                <a:solidFill>
                  <a:srgbClr val="002060"/>
                </a:solidFill>
                <a:latin typeface="+mn-lt"/>
                <a:ea typeface="+mn-ea"/>
                <a:cs typeface="+mn-cs"/>
              </a:defRPr>
            </a:lvl3pPr>
            <a:lvl4pPr marL="985838" indent="-263525" algn="l" defTabSz="914400" rtl="0" eaLnBrk="1" latinLnBrk="0" hangingPunct="1">
              <a:lnSpc>
                <a:spcPct val="90000"/>
              </a:lnSpc>
              <a:spcBef>
                <a:spcPts val="500"/>
              </a:spcBef>
              <a:buClr>
                <a:srgbClr val="224B70"/>
              </a:buClr>
              <a:buFont typeface="+mj-lt"/>
              <a:buAutoNum type="arabicPeriod"/>
              <a:defRPr sz="16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pPr>
            <a:r>
              <a:rPr lang="en-GB" b="0" dirty="0"/>
              <a:t>Using the actual draft MP and the actual site plot, emission reports and laboratory reports</a:t>
            </a:r>
          </a:p>
          <a:p>
            <a:pPr marL="228600" lvl="1" indent="-228600">
              <a:lnSpc>
                <a:spcPct val="100000"/>
              </a:lnSpc>
              <a:spcBef>
                <a:spcPts val="400"/>
              </a:spcBef>
              <a:spcAft>
                <a:spcPts val="200"/>
              </a:spcAft>
              <a:buFont typeface="Wingdings" panose="05000000000000000000" pitchFamily="2" charset="2"/>
              <a:buChar char="§"/>
            </a:pPr>
            <a:r>
              <a:rPr lang="en-US" sz="2000" dirty="0"/>
              <a:t>Results:</a:t>
            </a:r>
          </a:p>
          <a:p>
            <a:pPr marL="712788" lvl="1" indent="-347663">
              <a:lnSpc>
                <a:spcPct val="70000"/>
              </a:lnSpc>
              <a:buFont typeface="+mj-lt"/>
              <a:buAutoNum type="arabicPeriod"/>
              <a:tabLst>
                <a:tab pos="712788" algn="l"/>
              </a:tabLst>
            </a:pPr>
            <a:r>
              <a:rPr lang="en-US" sz="1800" dirty="0"/>
              <a:t>For operators – ready to submit a fully compliant MP and emissions report</a:t>
            </a:r>
          </a:p>
          <a:p>
            <a:pPr marL="712788" lvl="1" indent="-347663">
              <a:lnSpc>
                <a:spcPct val="70000"/>
              </a:lnSpc>
              <a:buFont typeface="+mj-lt"/>
              <a:buAutoNum type="arabicPeriod"/>
              <a:tabLst>
                <a:tab pos="712788" algn="l"/>
              </a:tabLst>
            </a:pPr>
            <a:r>
              <a:rPr lang="en-US" sz="1800" dirty="0"/>
              <a:t>Ministry and EPA – ready for validation of MP and full understanding of how a verifier should conduct his/her work</a:t>
            </a:r>
            <a:r>
              <a:rPr lang="en-GB" sz="1800" dirty="0"/>
              <a:t> </a:t>
            </a:r>
            <a:endParaRPr lang="de-AT" sz="1800" dirty="0"/>
          </a:p>
          <a:p>
            <a:pPr marL="722313" lvl="3" indent="0">
              <a:buFont typeface="+mj-lt"/>
              <a:buNone/>
            </a:pPr>
            <a:r>
              <a:rPr lang="en-GB" dirty="0"/>
              <a:t> </a:t>
            </a:r>
            <a:endParaRPr lang="de-AT" dirty="0"/>
          </a:p>
        </p:txBody>
      </p:sp>
    </p:spTree>
    <p:extLst>
      <p:ext uri="{BB962C8B-B14F-4D97-AF65-F5344CB8AC3E}">
        <p14:creationId xmlns:p14="http://schemas.microsoft.com/office/powerpoint/2010/main" val="381379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AT" dirty="0"/>
              <a:t>Some of the lessons learned</a:t>
            </a:r>
            <a:br>
              <a:rPr lang="de-AT" dirty="0"/>
            </a:br>
            <a:endParaRPr lang="de-AT" dirty="0"/>
          </a:p>
        </p:txBody>
      </p:sp>
      <p:sp>
        <p:nvSpPr>
          <p:cNvPr id="6" name="Content Placeholder 5"/>
          <p:cNvSpPr>
            <a:spLocks noGrp="1"/>
          </p:cNvSpPr>
          <p:nvPr>
            <p:ph idx="1"/>
          </p:nvPr>
        </p:nvSpPr>
        <p:spPr>
          <a:xfrm>
            <a:off x="611560" y="1052736"/>
            <a:ext cx="8136904" cy="5040559"/>
          </a:xfrm>
        </p:spPr>
        <p:txBody>
          <a:bodyPr>
            <a:normAutofit lnSpcReduction="10000"/>
          </a:bodyPr>
          <a:lstStyle/>
          <a:p>
            <a:pPr>
              <a:lnSpc>
                <a:spcPct val="100000"/>
              </a:lnSpc>
            </a:pPr>
            <a:r>
              <a:rPr lang="en-US" b="0" dirty="0"/>
              <a:t>Feedback forms show high appreciation of training, especially in terms of:  </a:t>
            </a:r>
          </a:p>
          <a:p>
            <a:pPr lvl="1" algn="l"/>
            <a:r>
              <a:rPr lang="en-US" sz="1900" dirty="0"/>
              <a:t>breaking complicated dossiers down in understandable parts</a:t>
            </a:r>
          </a:p>
          <a:p>
            <a:pPr lvl="1" algn="l"/>
            <a:r>
              <a:rPr lang="en-US" sz="1900" dirty="0"/>
              <a:t>telling ‘the honest story’: the upsides and downsides</a:t>
            </a:r>
          </a:p>
          <a:p>
            <a:pPr lvl="1" algn="l"/>
            <a:r>
              <a:rPr lang="en-US" sz="1900" dirty="0"/>
              <a:t>bringing peers to share their experiences and mentoring</a:t>
            </a:r>
          </a:p>
          <a:p>
            <a:pPr lvl="1" algn="l"/>
            <a:r>
              <a:rPr lang="en-US" sz="1900" dirty="0"/>
              <a:t>providing hands-on support such as joint exercises and helping prepare actual implementation materials</a:t>
            </a:r>
          </a:p>
          <a:p>
            <a:pPr>
              <a:lnSpc>
                <a:spcPct val="100000"/>
              </a:lnSpc>
            </a:pPr>
            <a:r>
              <a:rPr lang="en-US" b="0" dirty="0"/>
              <a:t>Beneficiaries show solid progress in understanding and implementation. Although </a:t>
            </a:r>
            <a:r>
              <a:rPr lang="en-US" dirty="0"/>
              <a:t>political support remains a key challenge </a:t>
            </a:r>
          </a:p>
          <a:p>
            <a:pPr>
              <a:lnSpc>
                <a:spcPct val="110000"/>
              </a:lnSpc>
            </a:pPr>
            <a:r>
              <a:rPr lang="en-US" b="0" dirty="0"/>
              <a:t>Key necessities include:</a:t>
            </a:r>
          </a:p>
          <a:p>
            <a:pPr lvl="1" algn="l"/>
            <a:r>
              <a:rPr lang="en-US" sz="1900" dirty="0"/>
              <a:t>Early start with preparation and implementation</a:t>
            </a:r>
          </a:p>
          <a:p>
            <a:pPr lvl="1" algn="l"/>
            <a:r>
              <a:rPr lang="en-US" sz="1900" dirty="0"/>
              <a:t>Credible team of hands on experts</a:t>
            </a:r>
          </a:p>
          <a:p>
            <a:pPr lvl="1" algn="l"/>
            <a:r>
              <a:rPr lang="en-US" sz="1900" dirty="0"/>
              <a:t>Involving both public and private sector from a very early date</a:t>
            </a:r>
          </a:p>
          <a:p>
            <a:pPr lvl="1" algn="l"/>
            <a:r>
              <a:rPr lang="en-US" sz="1900" dirty="0"/>
              <a:t>Repeating messages and learning</a:t>
            </a:r>
          </a:p>
          <a:p>
            <a:pPr lvl="1" algn="l"/>
            <a:r>
              <a:rPr lang="en-US" sz="1900" dirty="0"/>
              <a:t>Keeping the current style of training (as effective)</a:t>
            </a:r>
          </a:p>
          <a:p>
            <a:pPr lvl="1" algn="l"/>
            <a:r>
              <a:rPr lang="en-US" sz="1900" dirty="0"/>
              <a:t>Learning from experiences elsewhere (EU and outside EU)</a:t>
            </a:r>
            <a:endParaRPr lang="de-AT" sz="1900" dirty="0"/>
          </a:p>
        </p:txBody>
      </p:sp>
    </p:spTree>
    <p:extLst>
      <p:ext uri="{BB962C8B-B14F-4D97-AF65-F5344CB8AC3E}">
        <p14:creationId xmlns:p14="http://schemas.microsoft.com/office/powerpoint/2010/main" val="333594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93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7922F-1360-486E-8F9A-1ACCCA6B69C0}"/>
              </a:ext>
            </a:extLst>
          </p:cNvPr>
          <p:cNvSpPr>
            <a:spLocks noGrp="1"/>
          </p:cNvSpPr>
          <p:nvPr>
            <p:ph type="ctrTitle"/>
          </p:nvPr>
        </p:nvSpPr>
        <p:spPr>
          <a:xfrm>
            <a:off x="611560" y="3199357"/>
            <a:ext cx="3818452" cy="936105"/>
          </a:xfrm>
        </p:spPr>
        <p:txBody>
          <a:bodyPr/>
          <a:lstStyle/>
          <a:p>
            <a:r>
              <a:rPr lang="en-GB" dirty="0"/>
              <a:t>Imre Csikos</a:t>
            </a:r>
            <a:br>
              <a:rPr lang="en-GB" dirty="0"/>
            </a:br>
            <a:r>
              <a:rPr lang="en-GB" sz="2400" dirty="0"/>
              <a:t>1962 – 2017</a:t>
            </a:r>
            <a:br>
              <a:rPr lang="en-GB" sz="2400" dirty="0"/>
            </a:br>
            <a:r>
              <a:rPr lang="en-GB" sz="2400" dirty="0"/>
              <a:t/>
            </a:r>
            <a:br>
              <a:rPr lang="en-GB" sz="2400" dirty="0"/>
            </a:br>
            <a:r>
              <a:rPr lang="en-GB" sz="2000" dirty="0"/>
              <a:t>Team Leader RENA (2010-2013) and ECRAN (2013-2016) projects</a:t>
            </a:r>
            <a:endParaRPr lang="en-GB" dirty="0"/>
          </a:p>
        </p:txBody>
      </p:sp>
      <p:pic>
        <p:nvPicPr>
          <p:cNvPr id="7" name="Picture 6">
            <a:extLst>
              <a:ext uri="{FF2B5EF4-FFF2-40B4-BE49-F238E27FC236}">
                <a16:creationId xmlns:a16="http://schemas.microsoft.com/office/drawing/2014/main" xmlns="" id="{C4DFFCBC-9F83-44EC-BC78-25CDC388D3A3}"/>
              </a:ext>
            </a:extLst>
          </p:cNvPr>
          <p:cNvPicPr>
            <a:picLocks noChangeAspect="1"/>
          </p:cNvPicPr>
          <p:nvPr/>
        </p:nvPicPr>
        <p:blipFill>
          <a:blip r:embed="rId2"/>
          <a:stretch>
            <a:fillRect/>
          </a:stretch>
        </p:blipFill>
        <p:spPr>
          <a:xfrm>
            <a:off x="5006076" y="476672"/>
            <a:ext cx="4137924" cy="5517232"/>
          </a:xfrm>
          <a:prstGeom prst="rect">
            <a:avLst/>
          </a:prstGeom>
        </p:spPr>
      </p:pic>
    </p:spTree>
    <p:extLst>
      <p:ext uri="{BB962C8B-B14F-4D97-AF65-F5344CB8AC3E}">
        <p14:creationId xmlns:p14="http://schemas.microsoft.com/office/powerpoint/2010/main" val="128091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1269701107"/>
              </p:ext>
            </p:extLst>
          </p:nvPr>
        </p:nvGraphicFramePr>
        <p:xfrm>
          <a:off x="1447371" y="1041072"/>
          <a:ext cx="4892675" cy="552450"/>
        </p:xfrm>
        <a:graphic>
          <a:graphicData uri="http://schemas.openxmlformats.org/presentationml/2006/ole">
            <mc:AlternateContent xmlns:mc="http://schemas.openxmlformats.org/markup-compatibility/2006">
              <mc:Choice xmlns:v="urn:schemas-microsoft-com:vml" Requires="v">
                <p:oleObj spid="_x0000_s1064" name="Formel" r:id="rId4" imgW="2616200" imgH="292100" progId="Equation.3">
                  <p:embed/>
                </p:oleObj>
              </mc:Choice>
              <mc:Fallback>
                <p:oleObj name="Formel" r:id="rId4" imgW="2616200" imgH="292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371" y="1041072"/>
                        <a:ext cx="4892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itle 16"/>
          <p:cNvSpPr>
            <a:spLocks noGrp="1"/>
          </p:cNvSpPr>
          <p:nvPr>
            <p:ph type="title"/>
          </p:nvPr>
        </p:nvSpPr>
        <p:spPr>
          <a:xfrm>
            <a:off x="539552" y="1196752"/>
            <a:ext cx="7772400" cy="4680520"/>
          </a:xfrm>
        </p:spPr>
        <p:txBody>
          <a:bodyPr>
            <a:normAutofit/>
          </a:bodyPr>
          <a:lstStyle/>
          <a:p>
            <a:pPr marL="571500" indent="-571500" algn="l">
              <a:buFont typeface="Arial" panose="020B0604020202020204" pitchFamily="34" charset="0"/>
              <a:buChar char="•"/>
            </a:pPr>
            <a:r>
              <a:rPr lang="bg-BG" sz="1100" dirty="0"/>
              <a:t/>
            </a:r>
            <a:br>
              <a:rPr lang="bg-BG" sz="1100" dirty="0"/>
            </a:br>
            <a:endParaRPr lang="en-GB" sz="1100" dirty="0">
              <a:solidFill>
                <a:srgbClr val="224B70"/>
              </a:solidFill>
            </a:endParaRPr>
          </a:p>
        </p:txBody>
      </p:sp>
      <p:pic>
        <p:nvPicPr>
          <p:cNvPr id="4" name="Picture 3" descr="jaune.jpg"/>
          <p:cNvPicPr/>
          <p:nvPr/>
        </p:nvPicPr>
        <p:blipFill>
          <a:blip r:embed="rId6"/>
          <a:srcRect/>
          <a:stretch>
            <a:fillRect/>
          </a:stretch>
        </p:blipFill>
        <p:spPr bwMode="auto">
          <a:xfrm>
            <a:off x="539552" y="6227137"/>
            <a:ext cx="734566" cy="453643"/>
          </a:xfrm>
          <a:prstGeom prst="rect">
            <a:avLst/>
          </a:prstGeom>
          <a:noFill/>
          <a:ln w="9525">
            <a:noFill/>
            <a:miter lim="800000"/>
            <a:headEnd/>
            <a:tailEnd/>
          </a:ln>
        </p:spPr>
      </p:pic>
      <p:pic>
        <p:nvPicPr>
          <p:cNvPr id="6" name="Picture 5" descr="HD_psc 4c CMYK"/>
          <p:cNvPicPr/>
          <p:nvPr/>
        </p:nvPicPr>
        <p:blipFill>
          <a:blip r:embed="rId7"/>
          <a:srcRect/>
          <a:stretch>
            <a:fillRect/>
          </a:stretch>
        </p:blipFill>
        <p:spPr bwMode="auto">
          <a:xfrm>
            <a:off x="7596337" y="6227137"/>
            <a:ext cx="859632" cy="453643"/>
          </a:xfrm>
          <a:prstGeom prst="rect">
            <a:avLst/>
          </a:prstGeom>
          <a:noFill/>
          <a:ln w="9525">
            <a:noFill/>
            <a:miter lim="800000"/>
            <a:headEnd/>
            <a:tailEnd/>
          </a:ln>
        </p:spPr>
      </p:pic>
      <p:sp>
        <p:nvSpPr>
          <p:cNvPr id="5" name="AutoShape 2" descr="Image result for small stack of pa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mall stack of pap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mall stack of pap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Image result for law book graph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113480" y="1586272"/>
            <a:ext cx="2596559" cy="21097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5555" y="3775110"/>
            <a:ext cx="4218444" cy="202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524247" y="1700808"/>
            <a:ext cx="2931722" cy="164909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5349" y="3775109"/>
            <a:ext cx="3762635" cy="203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275856" y="2036921"/>
            <a:ext cx="2819399" cy="2857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411760" y="347464"/>
            <a:ext cx="5758409" cy="461665"/>
          </a:xfrm>
          <a:prstGeom prst="rect">
            <a:avLst/>
          </a:prstGeom>
          <a:noFill/>
        </p:spPr>
        <p:txBody>
          <a:bodyPr wrap="square" rtlCol="0">
            <a:spAutoFit/>
          </a:bodyPr>
          <a:lstStyle/>
          <a:p>
            <a:pPr algn="ctr"/>
            <a:r>
              <a:rPr lang="en-US" sz="2400" b="1" dirty="0"/>
              <a:t>Capacity building on MRV – A challenge!</a:t>
            </a:r>
            <a:endParaRPr lang="de-AT" sz="2400" b="1" dirty="0"/>
          </a:p>
        </p:txBody>
      </p:sp>
    </p:spTree>
    <p:extLst>
      <p:ext uri="{BB962C8B-B14F-4D97-AF65-F5344CB8AC3E}">
        <p14:creationId xmlns:p14="http://schemas.microsoft.com/office/powerpoint/2010/main" val="184554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4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0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1038"/>
                                        </p:tgtEl>
                                        <p:attrNameLst>
                                          <p:attrName>style.opacity</p:attrName>
                                        </p:attrNameLst>
                                      </p:cBhvr>
                                      <p:to>
                                        <p:strVal val="0.25"/>
                                      </p:to>
                                    </p:set>
                                    <p:animEffect filter="image" prLst="opacity: 0.25">
                                      <p:cBhvr rctx="IE">
                                        <p:cTn id="25" dur="indefinite"/>
                                        <p:tgtEl>
                                          <p:spTgt spid="1038"/>
                                        </p:tgtEl>
                                      </p:cBhvr>
                                    </p:animEffect>
                                  </p:childTnLst>
                                </p:cTn>
                              </p:par>
                              <p:par>
                                <p:cTn id="26" presetID="9" presetClass="emph" presetSubtype="0" nodeType="withEffect">
                                  <p:stCondLst>
                                    <p:cond delay="0"/>
                                  </p:stCondLst>
                                  <p:childTnLst>
                                    <p:set>
                                      <p:cBhvr rctx="PPT">
                                        <p:cTn id="27" dur="indefinite"/>
                                        <p:tgtEl>
                                          <p:spTgt spid="1042"/>
                                        </p:tgtEl>
                                        <p:attrNameLst>
                                          <p:attrName>style.opacity</p:attrName>
                                        </p:attrNameLst>
                                      </p:cBhvr>
                                      <p:to>
                                        <p:strVal val="0.25"/>
                                      </p:to>
                                    </p:set>
                                    <p:animEffect filter="image" prLst="opacity: 0.25">
                                      <p:cBhvr rctx="IE">
                                        <p:cTn id="28" dur="indefinite"/>
                                        <p:tgtEl>
                                          <p:spTgt spid="1042"/>
                                        </p:tgtEl>
                                      </p:cBhvr>
                                    </p:animEffect>
                                  </p:childTnLst>
                                </p:cTn>
                              </p:par>
                              <p:par>
                                <p:cTn id="29" presetID="9" presetClass="emph" presetSubtype="0" nodeType="withEffect">
                                  <p:stCondLst>
                                    <p:cond delay="0"/>
                                  </p:stCondLst>
                                  <p:childTnLst>
                                    <p:set>
                                      <p:cBhvr rctx="PPT">
                                        <p:cTn id="30" dur="indefinite"/>
                                        <p:tgtEl>
                                          <p:spTgt spid="15"/>
                                        </p:tgtEl>
                                        <p:attrNameLst>
                                          <p:attrName>style.opacity</p:attrName>
                                        </p:attrNameLst>
                                      </p:cBhvr>
                                      <p:to>
                                        <p:strVal val="0.25"/>
                                      </p:to>
                                    </p:set>
                                    <p:animEffect filter="image" prLst="opacity: 0.25">
                                      <p:cBhvr rctx="IE">
                                        <p:cTn id="31" dur="indefinite"/>
                                        <p:tgtEl>
                                          <p:spTgt spid="15"/>
                                        </p:tgtEl>
                                      </p:cBhvr>
                                    </p:animEffect>
                                  </p:childTnLst>
                                </p:cTn>
                              </p:par>
                              <p:par>
                                <p:cTn id="32" presetID="9" presetClass="emph" presetSubtype="0" nodeType="withEffect">
                                  <p:stCondLst>
                                    <p:cond delay="0"/>
                                  </p:stCondLst>
                                  <p:childTnLst>
                                    <p:set>
                                      <p:cBhvr rctx="PPT">
                                        <p:cTn id="33" dur="indefinite"/>
                                        <p:tgtEl>
                                          <p:spTgt spid="10"/>
                                        </p:tgtEl>
                                        <p:attrNameLst>
                                          <p:attrName>style.opacity</p:attrName>
                                        </p:attrNameLst>
                                      </p:cBhvr>
                                      <p:to>
                                        <p:strVal val="0.25"/>
                                      </p:to>
                                    </p:set>
                                    <p:animEffect filter="image" prLst="opacity: 0.25">
                                      <p:cBhvr rctx="IE">
                                        <p:cTn id="34" dur="indefinite"/>
                                        <p:tgtEl>
                                          <p:spTgt spid="10"/>
                                        </p:tgtEl>
                                      </p:cBhvr>
                                    </p:animEffect>
                                  </p:childTnLst>
                                </p:cTn>
                              </p:par>
                              <p:par>
                                <p:cTn id="35" presetID="9" presetClass="emph" presetSubtype="0" nodeType="withEffect">
                                  <p:stCondLst>
                                    <p:cond delay="0"/>
                                  </p:stCondLst>
                                  <p:childTnLst>
                                    <p:set>
                                      <p:cBhvr rctx="PPT">
                                        <p:cTn id="36" dur="indefinite"/>
                                        <p:tgtEl>
                                          <p:spTgt spid="1043"/>
                                        </p:tgtEl>
                                        <p:attrNameLst>
                                          <p:attrName>style.opacity</p:attrName>
                                        </p:attrNameLst>
                                      </p:cBhvr>
                                      <p:to>
                                        <p:strVal val="0.25"/>
                                      </p:to>
                                    </p:set>
                                    <p:animEffect filter="image" prLst="opacity: 0.25">
                                      <p:cBhvr rctx="IE">
                                        <p:cTn id="37" dur="indefinite"/>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6031582" cy="648072"/>
          </a:xfrm>
        </p:spPr>
        <p:txBody>
          <a:bodyPr/>
          <a:lstStyle/>
          <a:p>
            <a:r>
              <a:rPr lang="en-US" dirty="0"/>
              <a:t>Regional Implementation of Paris Agreement Project - RIPAP</a:t>
            </a:r>
            <a:endParaRPr lang="de-AT" dirty="0"/>
          </a:p>
        </p:txBody>
      </p:sp>
      <p:sp>
        <p:nvSpPr>
          <p:cNvPr id="3" name="Content Placeholder 2"/>
          <p:cNvSpPr>
            <a:spLocks noGrp="1"/>
          </p:cNvSpPr>
          <p:nvPr>
            <p:ph idx="1"/>
          </p:nvPr>
        </p:nvSpPr>
        <p:spPr/>
        <p:txBody>
          <a:bodyPr>
            <a:normAutofit fontScale="92500" lnSpcReduction="20000"/>
          </a:bodyPr>
          <a:lstStyle/>
          <a:p>
            <a:pPr>
              <a:lnSpc>
                <a:spcPct val="140000"/>
              </a:lnSpc>
              <a:spcBef>
                <a:spcPts val="400"/>
              </a:spcBef>
            </a:pPr>
            <a:r>
              <a:rPr lang="en-GB" sz="2100" b="0" cap="none" dirty="0"/>
              <a:t>RIPAP aims to support capacity building for:</a:t>
            </a:r>
          </a:p>
          <a:p>
            <a:pPr lvl="1"/>
            <a:r>
              <a:rPr lang="en-GB" dirty="0"/>
              <a:t>I</a:t>
            </a:r>
            <a:r>
              <a:rPr lang="en-GB" b="0" cap="none" dirty="0"/>
              <a:t>mplementation of the 2015 Paris Agreement</a:t>
            </a:r>
          </a:p>
          <a:p>
            <a:pPr lvl="1"/>
            <a:r>
              <a:rPr lang="en-GB" dirty="0"/>
              <a:t>L</a:t>
            </a:r>
            <a:r>
              <a:rPr lang="en-GB" b="0" cap="none" dirty="0"/>
              <a:t>ow emissions development strategies</a:t>
            </a:r>
          </a:p>
          <a:p>
            <a:pPr>
              <a:lnSpc>
                <a:spcPct val="140000"/>
              </a:lnSpc>
              <a:spcAft>
                <a:spcPts val="0"/>
              </a:spcAft>
            </a:pPr>
            <a:r>
              <a:rPr lang="en-GB" sz="2100" b="0" dirty="0"/>
              <a:t>And to support regional cooperation through exchange of: </a:t>
            </a:r>
          </a:p>
          <a:p>
            <a:pPr lvl="1"/>
            <a:r>
              <a:rPr lang="en-US" dirty="0"/>
              <a:t>I</a:t>
            </a:r>
            <a:r>
              <a:rPr lang="en-US" b="0" cap="none" dirty="0"/>
              <a:t>nformation</a:t>
            </a:r>
          </a:p>
          <a:p>
            <a:pPr lvl="1"/>
            <a:r>
              <a:rPr lang="en-US" b="0" cap="none" dirty="0"/>
              <a:t>Best practices</a:t>
            </a:r>
          </a:p>
          <a:p>
            <a:pPr lvl="1"/>
            <a:r>
              <a:rPr lang="en-US" b="0" cap="none" dirty="0"/>
              <a:t>Experience</a:t>
            </a:r>
          </a:p>
          <a:p>
            <a:pPr lvl="1"/>
            <a:r>
              <a:rPr lang="en-US" dirty="0"/>
              <a:t>A</a:t>
            </a:r>
            <a:r>
              <a:rPr lang="en-US" b="0" cap="none" dirty="0"/>
              <a:t>wareness-raising </a:t>
            </a:r>
            <a:r>
              <a:rPr lang="en-GB" b="0" cap="none" dirty="0"/>
              <a:t>low emissions development strategies</a:t>
            </a:r>
            <a:endParaRPr lang="en-GB" dirty="0"/>
          </a:p>
          <a:p>
            <a:pPr>
              <a:spcBef>
                <a:spcPts val="400"/>
              </a:spcBef>
            </a:pPr>
            <a:r>
              <a:rPr lang="en-US" sz="2100" b="0" dirty="0"/>
              <a:t>RIPAP targets 6 countries in the Western Balkan and Turkey</a:t>
            </a:r>
          </a:p>
          <a:p>
            <a:pPr>
              <a:spcBef>
                <a:spcPts val="400"/>
              </a:spcBef>
            </a:pPr>
            <a:r>
              <a:rPr lang="en-US" sz="2100" b="0" dirty="0"/>
              <a:t>RIPAP runs from August 2017 – October 2018</a:t>
            </a:r>
          </a:p>
          <a:p>
            <a:pPr>
              <a:lnSpc>
                <a:spcPct val="140000"/>
              </a:lnSpc>
              <a:spcBef>
                <a:spcPts val="400"/>
              </a:spcBef>
            </a:pPr>
            <a:r>
              <a:rPr lang="en-US" sz="2100" b="0" dirty="0"/>
              <a:t>The project builds on earlier network cooperation conducted under the RENA (2010-2013) and ECRAN (2013-2016) projects</a:t>
            </a:r>
            <a:endParaRPr lang="de-AT" sz="2100" b="0" dirty="0"/>
          </a:p>
        </p:txBody>
      </p:sp>
    </p:spTree>
    <p:extLst>
      <p:ext uri="{BB962C8B-B14F-4D97-AF65-F5344CB8AC3E}">
        <p14:creationId xmlns:p14="http://schemas.microsoft.com/office/powerpoint/2010/main" val="368482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6E05573-20BC-4BD0-AE96-A26C2835D6A5}"/>
              </a:ext>
            </a:extLst>
          </p:cNvPr>
          <p:cNvSpPr>
            <a:spLocks noGrp="1"/>
          </p:cNvSpPr>
          <p:nvPr>
            <p:ph type="title"/>
          </p:nvPr>
        </p:nvSpPr>
        <p:spPr/>
        <p:txBody>
          <a:bodyPr/>
          <a:lstStyle/>
          <a:p>
            <a:r>
              <a:rPr lang="en-GB" dirty="0"/>
              <a:t>RIPAP Events</a:t>
            </a:r>
          </a:p>
        </p:txBody>
      </p:sp>
      <p:sp>
        <p:nvSpPr>
          <p:cNvPr id="4" name="Content Placeholder 3">
            <a:extLst>
              <a:ext uri="{FF2B5EF4-FFF2-40B4-BE49-F238E27FC236}">
                <a16:creationId xmlns:a16="http://schemas.microsoft.com/office/drawing/2014/main" xmlns="" id="{7021D40E-3C16-4392-A64D-278970717E22}"/>
              </a:ext>
            </a:extLst>
          </p:cNvPr>
          <p:cNvSpPr>
            <a:spLocks noGrp="1"/>
          </p:cNvSpPr>
          <p:nvPr>
            <p:ph idx="1"/>
          </p:nvPr>
        </p:nvSpPr>
        <p:spPr>
          <a:xfrm>
            <a:off x="611560" y="1196753"/>
            <a:ext cx="7488832" cy="4608512"/>
          </a:xfrm>
        </p:spPr>
        <p:txBody>
          <a:bodyPr>
            <a:normAutofit fontScale="92500" lnSpcReduction="20000"/>
          </a:bodyPr>
          <a:lstStyle/>
          <a:p>
            <a:pPr marL="342900" indent="-342900">
              <a:lnSpc>
                <a:spcPct val="110000"/>
              </a:lnSpc>
              <a:buFont typeface="Arial" panose="020B0604020202020204" pitchFamily="34" charset="0"/>
              <a:buChar char="•"/>
            </a:pPr>
            <a:r>
              <a:rPr lang="en-GB" dirty="0"/>
              <a:t>National Systems: </a:t>
            </a:r>
            <a:r>
              <a:rPr lang="en-GB" b="0" dirty="0"/>
              <a:t>Awareness and building of National Systems.</a:t>
            </a:r>
          </a:p>
          <a:p>
            <a:pPr marL="800100" lvl="1" indent="-342900">
              <a:lnSpc>
                <a:spcPct val="110000"/>
              </a:lnSpc>
              <a:buFont typeface="Arial" panose="020B0604020202020204" pitchFamily="34" charset="0"/>
              <a:buChar char="•"/>
            </a:pPr>
            <a:r>
              <a:rPr lang="en-GB" dirty="0"/>
              <a:t>Remote engagement &amp; mentoring</a:t>
            </a:r>
          </a:p>
          <a:p>
            <a:pPr marL="800100" lvl="1" indent="-342900">
              <a:lnSpc>
                <a:spcPct val="110000"/>
              </a:lnSpc>
              <a:buFont typeface="Arial" panose="020B0604020202020204" pitchFamily="34" charset="0"/>
              <a:buChar char="•"/>
            </a:pPr>
            <a:r>
              <a:rPr lang="en-GB" dirty="0"/>
              <a:t>National Systems workshop (</a:t>
            </a:r>
            <a:r>
              <a:rPr lang="en-GB" b="1" dirty="0"/>
              <a:t>January 2018) </a:t>
            </a:r>
            <a:r>
              <a:rPr lang="en-GB" dirty="0"/>
              <a:t>(Combined Component 1 &amp; 2)</a:t>
            </a:r>
          </a:p>
          <a:p>
            <a:pPr marL="342900" indent="-342900">
              <a:lnSpc>
                <a:spcPct val="110000"/>
              </a:lnSpc>
              <a:buFont typeface="Arial" panose="020B0604020202020204" pitchFamily="34" charset="0"/>
              <a:buChar char="•"/>
            </a:pPr>
            <a:r>
              <a:rPr lang="en-GB" dirty="0"/>
              <a:t>GHG Estimation: </a:t>
            </a:r>
            <a:r>
              <a:rPr lang="en-GB" b="0" dirty="0"/>
              <a:t>Improving methods, data sources and assumptions.</a:t>
            </a:r>
          </a:p>
          <a:p>
            <a:pPr marL="800100" lvl="1" indent="-342900">
              <a:lnSpc>
                <a:spcPct val="110000"/>
              </a:lnSpc>
              <a:buFont typeface="Arial" panose="020B0604020202020204" pitchFamily="34" charset="0"/>
              <a:buChar char="•"/>
            </a:pPr>
            <a:r>
              <a:rPr lang="en-GB" dirty="0"/>
              <a:t>Remote engagement &amp; mentoring.</a:t>
            </a:r>
          </a:p>
          <a:p>
            <a:pPr marL="800100" lvl="1" indent="-342900">
              <a:lnSpc>
                <a:spcPct val="110000"/>
              </a:lnSpc>
              <a:buFont typeface="Arial" panose="020B0604020202020204" pitchFamily="34" charset="0"/>
              <a:buChar char="•"/>
            </a:pPr>
            <a:r>
              <a:rPr lang="en-GB" dirty="0"/>
              <a:t>Modelling systems and tools (</a:t>
            </a:r>
            <a:r>
              <a:rPr lang="en-GB" b="1" dirty="0"/>
              <a:t>May 2018</a:t>
            </a:r>
            <a:r>
              <a:rPr lang="en-GB" dirty="0"/>
              <a:t>) (Component 1)</a:t>
            </a:r>
          </a:p>
          <a:p>
            <a:pPr marL="800100" lvl="1" indent="-342900">
              <a:lnSpc>
                <a:spcPct val="100000"/>
              </a:lnSpc>
              <a:buFont typeface="Arial" panose="020B0604020202020204" pitchFamily="34" charset="0"/>
              <a:buChar char="•"/>
            </a:pPr>
            <a:r>
              <a:rPr lang="en-GB" dirty="0"/>
              <a:t>GHG inventory improvement (</a:t>
            </a:r>
            <a:r>
              <a:rPr lang="en-GB" b="1" dirty="0"/>
              <a:t>June 2018</a:t>
            </a:r>
            <a:r>
              <a:rPr lang="en-GB" dirty="0"/>
              <a:t>) (Component 2) </a:t>
            </a:r>
          </a:p>
          <a:p>
            <a:pPr marL="800100" lvl="1" indent="-342900">
              <a:lnSpc>
                <a:spcPct val="100000"/>
              </a:lnSpc>
              <a:buFont typeface="Arial" panose="020B0604020202020204" pitchFamily="34" charset="0"/>
              <a:buChar char="•"/>
            </a:pPr>
            <a:r>
              <a:rPr lang="en-GB" dirty="0"/>
              <a:t>Data availability for modelling (</a:t>
            </a:r>
            <a:r>
              <a:rPr lang="en-GB" b="1" dirty="0"/>
              <a:t>Sept 2018</a:t>
            </a:r>
            <a:r>
              <a:rPr lang="en-GB" dirty="0"/>
              <a:t>) (Component 1)</a:t>
            </a:r>
          </a:p>
          <a:p>
            <a:pPr marL="342900" indent="-342900">
              <a:lnSpc>
                <a:spcPct val="100000"/>
              </a:lnSpc>
              <a:buFont typeface="Arial" panose="020B0604020202020204" pitchFamily="34" charset="0"/>
              <a:buChar char="•"/>
            </a:pPr>
            <a:r>
              <a:rPr lang="en-GB" dirty="0"/>
              <a:t>EUETS:</a:t>
            </a:r>
          </a:p>
          <a:p>
            <a:pPr marL="800100" lvl="1" indent="-342900">
              <a:lnSpc>
                <a:spcPct val="100000"/>
              </a:lnSpc>
              <a:buFont typeface="Arial" panose="020B0604020202020204" pitchFamily="34" charset="0"/>
              <a:buChar char="•"/>
            </a:pPr>
            <a:r>
              <a:rPr lang="en-GB" dirty="0"/>
              <a:t>Supporting implementation of climate change policy in Montenegro.  Study tour or presentations. (</a:t>
            </a:r>
            <a:r>
              <a:rPr lang="en-GB" b="1" dirty="0"/>
              <a:t>Nov 2017</a:t>
            </a:r>
            <a:r>
              <a:rPr lang="en-GB" dirty="0"/>
              <a:t>)</a:t>
            </a:r>
          </a:p>
          <a:p>
            <a:pPr marL="800100" lvl="1" indent="-342900">
              <a:lnSpc>
                <a:spcPct val="100000"/>
              </a:lnSpc>
              <a:buFont typeface="Arial" panose="020B0604020202020204" pitchFamily="34" charset="0"/>
              <a:buChar char="•"/>
            </a:pPr>
            <a:r>
              <a:rPr lang="en-GB" dirty="0"/>
              <a:t>Extensive training on MRV for EU ETS in Serbia (</a:t>
            </a:r>
            <a:r>
              <a:rPr lang="en-GB" b="1" dirty="0"/>
              <a:t>Mar 2018</a:t>
            </a:r>
            <a:r>
              <a:rPr lang="en-GB" dirty="0"/>
              <a:t>)</a:t>
            </a:r>
          </a:p>
          <a:p>
            <a:pPr marL="800100" lvl="1" indent="-342900">
              <a:lnSpc>
                <a:spcPct val="100000"/>
              </a:lnSpc>
              <a:buFont typeface="Arial" panose="020B0604020202020204" pitchFamily="34" charset="0"/>
              <a:buChar char="•"/>
            </a:pPr>
            <a:r>
              <a:rPr lang="en-GB" dirty="0"/>
              <a:t>Regional training event (</a:t>
            </a:r>
            <a:r>
              <a:rPr lang="en-GB" b="1" dirty="0"/>
              <a:t>Apr 2018</a:t>
            </a:r>
            <a:r>
              <a:rPr lang="en-GB" dirty="0"/>
              <a:t>)</a:t>
            </a:r>
          </a:p>
          <a:p>
            <a:pPr marL="800100" lvl="1" indent="-342900">
              <a:lnSpc>
                <a:spcPct val="100000"/>
              </a:lnSpc>
              <a:buFont typeface="Arial" panose="020B0604020202020204" pitchFamily="34" charset="0"/>
              <a:buChar char="•"/>
            </a:pPr>
            <a:r>
              <a:rPr lang="en-GB" dirty="0"/>
              <a:t>ETS stakeholder information in The former Yugoslav Republic of Macedonia (</a:t>
            </a:r>
            <a:r>
              <a:rPr lang="en-GB" b="1" dirty="0"/>
              <a:t>Jun 2018</a:t>
            </a:r>
            <a:r>
              <a:rPr lang="en-GB" dirty="0"/>
              <a:t>)</a:t>
            </a:r>
          </a:p>
          <a:p>
            <a:pPr marL="800100" lvl="1" indent="-342900">
              <a:lnSpc>
                <a:spcPct val="100000"/>
              </a:lnSpc>
              <a:buFont typeface="Arial" panose="020B0604020202020204" pitchFamily="34" charset="0"/>
              <a:buChar char="•"/>
            </a:pPr>
            <a:endParaRPr lang="en-GB" dirty="0"/>
          </a:p>
          <a:p>
            <a:pPr marL="800100" lvl="1" indent="-342900">
              <a:lnSpc>
                <a:spcPct val="100000"/>
              </a:lnSpc>
              <a:buFont typeface="Arial" panose="020B0604020202020204" pitchFamily="34" charset="0"/>
              <a:buChar char="•"/>
            </a:pPr>
            <a:endParaRPr lang="en-GB" dirty="0"/>
          </a:p>
          <a:p>
            <a:pPr marL="800100" lvl="1" indent="-342900">
              <a:lnSpc>
                <a:spcPct val="100000"/>
              </a:lnSpc>
              <a:buFont typeface="Arial" panose="020B0604020202020204" pitchFamily="34" charset="0"/>
              <a:buChar char="•"/>
            </a:pPr>
            <a:endParaRPr lang="en-GB" dirty="0"/>
          </a:p>
          <a:p>
            <a:pPr>
              <a:lnSpc>
                <a:spcPct val="100000"/>
              </a:lnSpc>
            </a:pPr>
            <a:endParaRPr lang="en-GB" dirty="0"/>
          </a:p>
        </p:txBody>
      </p:sp>
    </p:spTree>
    <p:extLst>
      <p:ext uri="{BB962C8B-B14F-4D97-AF65-F5344CB8AC3E}">
        <p14:creationId xmlns:p14="http://schemas.microsoft.com/office/powerpoint/2010/main" val="409542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B4DC6D-B29E-4BA4-9163-8FBB931618F4}"/>
              </a:ext>
            </a:extLst>
          </p:cNvPr>
          <p:cNvSpPr>
            <a:spLocks noGrp="1"/>
          </p:cNvSpPr>
          <p:nvPr>
            <p:ph type="title"/>
          </p:nvPr>
        </p:nvSpPr>
        <p:spPr>
          <a:xfrm>
            <a:off x="2476824" y="188640"/>
            <a:ext cx="5983607" cy="543594"/>
          </a:xfrm>
        </p:spPr>
        <p:txBody>
          <a:bodyPr/>
          <a:lstStyle/>
          <a:p>
            <a:r>
              <a:rPr lang="en-GB" dirty="0"/>
              <a:t>RIPAP Activities</a:t>
            </a:r>
          </a:p>
        </p:txBody>
      </p:sp>
      <p:sp>
        <p:nvSpPr>
          <p:cNvPr id="7" name="Content Placeholder 6">
            <a:extLst>
              <a:ext uri="{FF2B5EF4-FFF2-40B4-BE49-F238E27FC236}">
                <a16:creationId xmlns:a16="http://schemas.microsoft.com/office/drawing/2014/main" xmlns="" id="{BEE73280-F384-4039-905A-30FA7ABCD5ED}"/>
              </a:ext>
            </a:extLst>
          </p:cNvPr>
          <p:cNvSpPr>
            <a:spLocks noGrp="1"/>
          </p:cNvSpPr>
          <p:nvPr>
            <p:ph idx="1"/>
          </p:nvPr>
        </p:nvSpPr>
        <p:spPr/>
        <p:txBody>
          <a:bodyPr/>
          <a:lstStyle/>
          <a:p>
            <a:endParaRPr lang="en-GB" dirty="0"/>
          </a:p>
        </p:txBody>
      </p:sp>
      <p:pic>
        <p:nvPicPr>
          <p:cNvPr id="10" name="Picture 9">
            <a:extLst>
              <a:ext uri="{FF2B5EF4-FFF2-40B4-BE49-F238E27FC236}">
                <a16:creationId xmlns:a16="http://schemas.microsoft.com/office/drawing/2014/main" xmlns="" id="{E0497130-C783-4C8E-A8CA-A5327CA07493}"/>
              </a:ext>
            </a:extLst>
          </p:cNvPr>
          <p:cNvPicPr>
            <a:picLocks noChangeAspect="1"/>
          </p:cNvPicPr>
          <p:nvPr/>
        </p:nvPicPr>
        <p:blipFill>
          <a:blip r:embed="rId2"/>
          <a:stretch>
            <a:fillRect/>
          </a:stretch>
        </p:blipFill>
        <p:spPr>
          <a:xfrm>
            <a:off x="0" y="1566355"/>
            <a:ext cx="9144000" cy="3725290"/>
          </a:xfrm>
          <a:prstGeom prst="rect">
            <a:avLst/>
          </a:prstGeom>
          <a:solidFill>
            <a:schemeClr val="bg1">
              <a:lumMod val="95000"/>
            </a:schemeClr>
          </a:solidFill>
        </p:spPr>
      </p:pic>
    </p:spTree>
    <p:extLst>
      <p:ext uri="{BB962C8B-B14F-4D97-AF65-F5344CB8AC3E}">
        <p14:creationId xmlns:p14="http://schemas.microsoft.com/office/powerpoint/2010/main" val="424493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C7D0C97-2FF0-4AD3-832F-A647AC953C8C}"/>
              </a:ext>
            </a:extLst>
          </p:cNvPr>
          <p:cNvSpPr/>
          <p:nvPr/>
        </p:nvSpPr>
        <p:spPr>
          <a:xfrm>
            <a:off x="251520" y="1772816"/>
            <a:ext cx="1584176" cy="19442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31B656F8-B63D-49CE-9563-E8C17312ADAF}"/>
              </a:ext>
            </a:extLst>
          </p:cNvPr>
          <p:cNvSpPr>
            <a:spLocks noGrp="1"/>
          </p:cNvSpPr>
          <p:nvPr>
            <p:ph type="title"/>
          </p:nvPr>
        </p:nvSpPr>
        <p:spPr/>
        <p:txBody>
          <a:bodyPr/>
          <a:lstStyle/>
          <a:p>
            <a:r>
              <a:rPr lang="en-GB" dirty="0"/>
              <a:t>RIPAP: Scope (MRV/Transparency)</a:t>
            </a:r>
          </a:p>
        </p:txBody>
      </p:sp>
      <p:sp>
        <p:nvSpPr>
          <p:cNvPr id="3" name="Content Placeholder 2">
            <a:extLst>
              <a:ext uri="{FF2B5EF4-FFF2-40B4-BE49-F238E27FC236}">
                <a16:creationId xmlns:a16="http://schemas.microsoft.com/office/drawing/2014/main" xmlns="" id="{437DDFC4-A6AA-401A-A809-0ACA0B0BC81C}"/>
              </a:ext>
            </a:extLst>
          </p:cNvPr>
          <p:cNvSpPr>
            <a:spLocks noGrp="1"/>
          </p:cNvSpPr>
          <p:nvPr>
            <p:ph idx="1"/>
          </p:nvPr>
        </p:nvSpPr>
        <p:spPr>
          <a:xfrm>
            <a:off x="2483768" y="1196753"/>
            <a:ext cx="6552728" cy="4608512"/>
          </a:xfrm>
        </p:spPr>
        <p:txBody>
          <a:bodyPr>
            <a:normAutofit lnSpcReduction="10000"/>
          </a:bodyPr>
          <a:lstStyle/>
          <a:p>
            <a:r>
              <a:rPr lang="en-GB" dirty="0"/>
              <a:t>Climate Action (Component 1)</a:t>
            </a:r>
          </a:p>
          <a:p>
            <a:pPr lvl="1"/>
            <a:r>
              <a:rPr lang="en-GB" dirty="0"/>
              <a:t>Awareness: NDC, Action quantification</a:t>
            </a:r>
          </a:p>
          <a:p>
            <a:pPr lvl="1"/>
            <a:r>
              <a:rPr lang="en-GB" dirty="0"/>
              <a:t>National Systems</a:t>
            </a:r>
          </a:p>
          <a:p>
            <a:pPr lvl="1"/>
            <a:r>
              <a:rPr lang="en-GB" dirty="0"/>
              <a:t>Projections: Scenarios and Modelling</a:t>
            </a:r>
          </a:p>
          <a:p>
            <a:r>
              <a:rPr lang="en-GB" dirty="0"/>
              <a:t>GHG Inventories (Component 2)</a:t>
            </a:r>
          </a:p>
          <a:p>
            <a:pPr lvl="1"/>
            <a:r>
              <a:rPr lang="en-GB" dirty="0"/>
              <a:t>National Systems: Technical capacity</a:t>
            </a:r>
          </a:p>
          <a:p>
            <a:pPr lvl="1"/>
            <a:r>
              <a:rPr lang="en-GB" dirty="0"/>
              <a:t>GHG Estimation: Improving methods, data sources and assumptions.</a:t>
            </a:r>
          </a:p>
          <a:p>
            <a:r>
              <a:rPr lang="en-GB" dirty="0"/>
              <a:t>Emissions Trading Systems (Component 3)</a:t>
            </a:r>
          </a:p>
          <a:p>
            <a:pPr lvl="1"/>
            <a:r>
              <a:rPr lang="en-GB" dirty="0"/>
              <a:t>(MRV) requirements targeted at operators, authorities and verifiers under the EU ETS</a:t>
            </a:r>
          </a:p>
        </p:txBody>
      </p:sp>
      <p:sp>
        <p:nvSpPr>
          <p:cNvPr id="4" name="Rectangle 3">
            <a:extLst>
              <a:ext uri="{FF2B5EF4-FFF2-40B4-BE49-F238E27FC236}">
                <a16:creationId xmlns:a16="http://schemas.microsoft.com/office/drawing/2014/main" xmlns="" id="{45B7E691-FFF7-442E-A06D-37D74FFF18D6}"/>
              </a:ext>
            </a:extLst>
          </p:cNvPr>
          <p:cNvSpPr/>
          <p:nvPr/>
        </p:nvSpPr>
        <p:spPr>
          <a:xfrm>
            <a:off x="233302" y="1791688"/>
            <a:ext cx="1866372" cy="338554"/>
          </a:xfrm>
          <a:prstGeom prst="rect">
            <a:avLst/>
          </a:prstGeom>
        </p:spPr>
        <p:txBody>
          <a:bodyPr wrap="square">
            <a:spAutoFit/>
          </a:bodyPr>
          <a:lstStyle/>
          <a:p>
            <a:r>
              <a:rPr lang="en-GB" sz="1600" b="1" dirty="0"/>
              <a:t>National Systems </a:t>
            </a:r>
          </a:p>
        </p:txBody>
      </p:sp>
      <p:sp>
        <p:nvSpPr>
          <p:cNvPr id="5" name="Rectangle 4">
            <a:extLst>
              <a:ext uri="{FF2B5EF4-FFF2-40B4-BE49-F238E27FC236}">
                <a16:creationId xmlns:a16="http://schemas.microsoft.com/office/drawing/2014/main" xmlns="" id="{31DF65D4-B536-4347-8A14-2A3256280190}"/>
              </a:ext>
            </a:extLst>
          </p:cNvPr>
          <p:cNvSpPr/>
          <p:nvPr/>
        </p:nvSpPr>
        <p:spPr>
          <a:xfrm>
            <a:off x="-144413" y="2072138"/>
            <a:ext cx="1971021" cy="1569660"/>
          </a:xfrm>
          <a:prstGeom prst="rect">
            <a:avLst/>
          </a:prstGeom>
        </p:spPr>
        <p:txBody>
          <a:bodyPr wrap="square">
            <a:spAutoFit/>
          </a:bodyPr>
          <a:lstStyle/>
          <a:p>
            <a:pPr marL="628650" lvl="1" indent="-171450">
              <a:buFont typeface="Arial" panose="020B0604020202020204" pitchFamily="34" charset="0"/>
              <a:buChar char="•"/>
            </a:pPr>
            <a:r>
              <a:rPr lang="en-GB" sz="1200" i="1" dirty="0"/>
              <a:t>Institutional Arrangements,</a:t>
            </a:r>
          </a:p>
          <a:p>
            <a:pPr marL="628650" lvl="1" indent="-171450">
              <a:buFont typeface="Arial" panose="020B0604020202020204" pitchFamily="34" charset="0"/>
              <a:buChar char="•"/>
            </a:pPr>
            <a:r>
              <a:rPr lang="en-GB" sz="1200" i="1" dirty="0"/>
              <a:t>Stakeholder engagement</a:t>
            </a:r>
          </a:p>
          <a:p>
            <a:pPr marL="628650" lvl="1" indent="-171450">
              <a:buFont typeface="Arial" panose="020B0604020202020204" pitchFamily="34" charset="0"/>
              <a:buChar char="•"/>
            </a:pPr>
            <a:r>
              <a:rPr lang="en-GB" sz="1200" i="1" dirty="0"/>
              <a:t>Data availability, </a:t>
            </a:r>
          </a:p>
          <a:p>
            <a:pPr marL="628650" lvl="1" indent="-171450">
              <a:buFont typeface="Arial" panose="020B0604020202020204" pitchFamily="34" charset="0"/>
              <a:buChar char="•"/>
            </a:pPr>
            <a:r>
              <a:rPr lang="en-GB" sz="1200" i="1" dirty="0"/>
              <a:t>Technical Capacity,</a:t>
            </a:r>
          </a:p>
          <a:p>
            <a:pPr marL="628650" lvl="1" indent="-171450">
              <a:buFont typeface="Arial" panose="020B0604020202020204" pitchFamily="34" charset="0"/>
              <a:buChar char="•"/>
            </a:pPr>
            <a:r>
              <a:rPr lang="en-GB" sz="1200" i="1" dirty="0"/>
              <a:t>Tools, Systems, Procedures</a:t>
            </a:r>
          </a:p>
        </p:txBody>
      </p:sp>
      <p:cxnSp>
        <p:nvCxnSpPr>
          <p:cNvPr id="8" name="Connector: Elbow 7">
            <a:extLst>
              <a:ext uri="{FF2B5EF4-FFF2-40B4-BE49-F238E27FC236}">
                <a16:creationId xmlns:a16="http://schemas.microsoft.com/office/drawing/2014/main" xmlns="" id="{7B4DA9C0-D5D0-4A70-9566-27DB40031AE5}"/>
              </a:ext>
            </a:extLst>
          </p:cNvPr>
          <p:cNvCxnSpPr>
            <a:cxnSpLocks/>
            <a:stCxn id="6" idx="0"/>
          </p:cNvCxnSpPr>
          <p:nvPr/>
        </p:nvCxnSpPr>
        <p:spPr>
          <a:xfrm rot="5400000" flipH="1" flipV="1">
            <a:off x="1691680" y="980728"/>
            <a:ext cx="144016" cy="144016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xmlns="" id="{FC5E64E3-F20C-440A-8FF7-227BD5C999B8}"/>
              </a:ext>
            </a:extLst>
          </p:cNvPr>
          <p:cNvCxnSpPr>
            <a:cxnSpLocks/>
            <a:stCxn id="6" idx="3"/>
          </p:cNvCxnSpPr>
          <p:nvPr/>
        </p:nvCxnSpPr>
        <p:spPr>
          <a:xfrm>
            <a:off x="1835696" y="2744924"/>
            <a:ext cx="720081" cy="46805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xmlns="" id="{05B2F702-2507-481B-9F76-D9C8B4416501}"/>
              </a:ext>
            </a:extLst>
          </p:cNvPr>
          <p:cNvCxnSpPr>
            <a:cxnSpLocks/>
            <a:stCxn id="6" idx="2"/>
          </p:cNvCxnSpPr>
          <p:nvPr/>
        </p:nvCxnSpPr>
        <p:spPr>
          <a:xfrm rot="16200000" flipH="1">
            <a:off x="1295636" y="3465003"/>
            <a:ext cx="1008112" cy="151216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E3EAB27F-B302-4768-83FE-D8BF81A6B0CE}"/>
              </a:ext>
            </a:extLst>
          </p:cNvPr>
          <p:cNvSpPr txBox="1"/>
          <p:nvPr/>
        </p:nvSpPr>
        <p:spPr>
          <a:xfrm>
            <a:off x="-36512" y="1052736"/>
            <a:ext cx="9073008" cy="338554"/>
          </a:xfrm>
          <a:prstGeom prst="rect">
            <a:avLst/>
          </a:prstGeom>
          <a:noFill/>
        </p:spPr>
        <p:txBody>
          <a:bodyPr wrap="square" rtlCol="0">
            <a:spAutoFit/>
          </a:bodyPr>
          <a:lstStyle/>
          <a:p>
            <a:r>
              <a:rPr lang="en-GB" sz="1600" b="1" u="sng" dirty="0"/>
              <a:t>Long term Solutions for Beneficiary countries:  </a:t>
            </a:r>
            <a:r>
              <a:rPr lang="en-GB" sz="1600" b="1" u="sng" dirty="0" smtClean="0"/>
              <a:t>“decision </a:t>
            </a:r>
            <a:r>
              <a:rPr lang="en-GB" sz="1600" b="1" u="sng" dirty="0"/>
              <a:t>maker support tools”</a:t>
            </a:r>
          </a:p>
        </p:txBody>
      </p:sp>
      <p:sp>
        <p:nvSpPr>
          <p:cNvPr id="17" name="TextBox 16">
            <a:extLst>
              <a:ext uri="{FF2B5EF4-FFF2-40B4-BE49-F238E27FC236}">
                <a16:creationId xmlns:a16="http://schemas.microsoft.com/office/drawing/2014/main" xmlns="" id="{98F37CC4-C625-4462-9B4F-8BEEC070E98E}"/>
              </a:ext>
            </a:extLst>
          </p:cNvPr>
          <p:cNvSpPr txBox="1"/>
          <p:nvPr/>
        </p:nvSpPr>
        <p:spPr>
          <a:xfrm>
            <a:off x="35496" y="5168962"/>
            <a:ext cx="2952328" cy="830997"/>
          </a:xfrm>
          <a:prstGeom prst="rect">
            <a:avLst/>
          </a:prstGeom>
          <a:noFill/>
        </p:spPr>
        <p:txBody>
          <a:bodyPr wrap="square" rtlCol="0">
            <a:spAutoFit/>
          </a:bodyPr>
          <a:lstStyle/>
          <a:p>
            <a:r>
              <a:rPr lang="en-GB" sz="1200" b="1" dirty="0">
                <a:solidFill>
                  <a:schemeClr val="tx1">
                    <a:lumMod val="75000"/>
                    <a:lumOff val="25000"/>
                  </a:schemeClr>
                </a:solidFill>
              </a:rPr>
              <a:t>EU 525/2013: EU Legislation</a:t>
            </a:r>
          </a:p>
          <a:p>
            <a:r>
              <a:rPr lang="en-GB" sz="1200" dirty="0">
                <a:solidFill>
                  <a:schemeClr val="tx1">
                    <a:lumMod val="75000"/>
                    <a:lumOff val="25000"/>
                  </a:schemeClr>
                </a:solidFill>
              </a:rPr>
              <a:t>Article  5: National  inventory  systems</a:t>
            </a:r>
          </a:p>
          <a:p>
            <a:r>
              <a:rPr lang="en-GB" sz="1200" dirty="0">
                <a:solidFill>
                  <a:schemeClr val="tx1">
                    <a:lumMod val="75000"/>
                    <a:lumOff val="25000"/>
                  </a:schemeClr>
                </a:solidFill>
              </a:rPr>
              <a:t>Article  12: National  and  Union  systems  for  policies  and  measures  and  projections</a:t>
            </a:r>
          </a:p>
        </p:txBody>
      </p:sp>
      <p:cxnSp>
        <p:nvCxnSpPr>
          <p:cNvPr id="20" name="Straight Arrow Connector 19">
            <a:extLst>
              <a:ext uri="{FF2B5EF4-FFF2-40B4-BE49-F238E27FC236}">
                <a16:creationId xmlns:a16="http://schemas.microsoft.com/office/drawing/2014/main" xmlns="" id="{1ACA7FD8-CE87-4C33-AEF0-CFCF8DAE4A78}"/>
              </a:ext>
            </a:extLst>
          </p:cNvPr>
          <p:cNvCxnSpPr/>
          <p:nvPr/>
        </p:nvCxnSpPr>
        <p:spPr>
          <a:xfrm flipV="1">
            <a:off x="539552" y="3717032"/>
            <a:ext cx="0" cy="145193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10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75CC59-F3DC-4652-9B61-8AD6F9B634D0}"/>
              </a:ext>
            </a:extLst>
          </p:cNvPr>
          <p:cNvSpPr>
            <a:spLocks noGrp="1"/>
          </p:cNvSpPr>
          <p:nvPr>
            <p:ph type="ctrTitle"/>
          </p:nvPr>
        </p:nvSpPr>
        <p:spPr>
          <a:xfrm>
            <a:off x="899592" y="1412776"/>
            <a:ext cx="7533456" cy="1530170"/>
          </a:xfrm>
        </p:spPr>
        <p:txBody>
          <a:bodyPr/>
          <a:lstStyle/>
          <a:p>
            <a:r>
              <a:rPr lang="en-GB" dirty="0"/>
              <a:t>Trends, Projections and Actions: Component 1 &amp; 2: </a:t>
            </a:r>
            <a:br>
              <a:rPr lang="en-GB" dirty="0"/>
            </a:br>
            <a:endParaRPr lang="en-GB" dirty="0"/>
          </a:p>
        </p:txBody>
      </p:sp>
      <p:pic>
        <p:nvPicPr>
          <p:cNvPr id="5" name="Picture 4">
            <a:extLst>
              <a:ext uri="{FF2B5EF4-FFF2-40B4-BE49-F238E27FC236}">
                <a16:creationId xmlns:a16="http://schemas.microsoft.com/office/drawing/2014/main" xmlns="" id="{80BDFD6A-724A-4234-A2F3-97DA96257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483896"/>
            <a:ext cx="5976664" cy="3361874"/>
          </a:xfrm>
          <a:prstGeom prst="rect">
            <a:avLst/>
          </a:prstGeom>
        </p:spPr>
      </p:pic>
    </p:spTree>
    <p:extLst>
      <p:ext uri="{BB962C8B-B14F-4D97-AF65-F5344CB8AC3E}">
        <p14:creationId xmlns:p14="http://schemas.microsoft.com/office/powerpoint/2010/main" val="298469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B26CFFD-0387-4BC3-AF53-C3BD94711E01}"/>
              </a:ext>
            </a:extLst>
          </p:cNvPr>
          <p:cNvSpPr>
            <a:spLocks noGrp="1"/>
          </p:cNvSpPr>
          <p:nvPr>
            <p:ph type="title"/>
          </p:nvPr>
        </p:nvSpPr>
        <p:spPr>
          <a:xfrm>
            <a:off x="2483768" y="365126"/>
            <a:ext cx="6840760" cy="543594"/>
          </a:xfrm>
        </p:spPr>
        <p:txBody>
          <a:bodyPr/>
          <a:lstStyle/>
          <a:p>
            <a:r>
              <a:rPr lang="en-GB" dirty="0"/>
              <a:t>Trends, Projections and Actions: Approach</a:t>
            </a:r>
          </a:p>
        </p:txBody>
      </p:sp>
      <p:sp>
        <p:nvSpPr>
          <p:cNvPr id="5" name="Content Placeholder 2">
            <a:extLst>
              <a:ext uri="{FF2B5EF4-FFF2-40B4-BE49-F238E27FC236}">
                <a16:creationId xmlns:a16="http://schemas.microsoft.com/office/drawing/2014/main" xmlns="" id="{5D3220BA-BE67-4ACD-9ECE-A13F2FFBDC9D}"/>
              </a:ext>
            </a:extLst>
          </p:cNvPr>
          <p:cNvSpPr txBox="1">
            <a:spLocks noGrp="1"/>
          </p:cNvSpPr>
          <p:nvPr>
            <p:ph idx="1"/>
          </p:nvPr>
        </p:nvSpPr>
        <p:spPr bwMode="auto">
          <a:xfrm>
            <a:off x="539552" y="908720"/>
            <a:ext cx="849694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GB" sz="2700" dirty="0">
                <a:solidFill>
                  <a:srgbClr val="002060"/>
                </a:solidFill>
                <a:ea typeface="+mn-ea"/>
              </a:rPr>
              <a:t>Long Term Objective: </a:t>
            </a:r>
          </a:p>
          <a:p>
            <a:pPr lvl="1"/>
            <a:r>
              <a:rPr lang="en-GB" sz="2700" dirty="0">
                <a:solidFill>
                  <a:srgbClr val="002060"/>
                </a:solidFill>
                <a:ea typeface="+mn-ea"/>
              </a:rPr>
              <a:t>Compliance with Paris Agreement up to and beyond 2030.</a:t>
            </a:r>
          </a:p>
          <a:p>
            <a:pPr lvl="1"/>
            <a:r>
              <a:rPr lang="en-GB" sz="2700" dirty="0">
                <a:solidFill>
                  <a:srgbClr val="002060"/>
                </a:solidFill>
                <a:ea typeface="+mn-ea"/>
              </a:rPr>
              <a:t>Permanent sustainable National System for production for NC/BR/BURs and MRV of the NDC update and Development of Long Term Climate Strategies.</a:t>
            </a:r>
          </a:p>
          <a:p>
            <a:pPr lvl="1"/>
            <a:r>
              <a:rPr lang="en-GB" sz="2700" dirty="0">
                <a:solidFill>
                  <a:srgbClr val="002060"/>
                </a:solidFill>
                <a:ea typeface="+mn-ea"/>
              </a:rPr>
              <a:t>Support of National Decision makers on climate impacts of national strategies and actions</a:t>
            </a:r>
          </a:p>
          <a:p>
            <a:pPr marL="0" indent="0">
              <a:buNone/>
            </a:pPr>
            <a:r>
              <a:rPr lang="en-GB" sz="2700" b="0" dirty="0">
                <a:solidFill>
                  <a:srgbClr val="002060"/>
                </a:solidFill>
                <a:ea typeface="+mn-ea"/>
              </a:rPr>
              <a:t>Framework for </a:t>
            </a:r>
            <a:r>
              <a:rPr lang="en-GB" sz="2700" dirty="0">
                <a:solidFill>
                  <a:srgbClr val="002060"/>
                </a:solidFill>
                <a:ea typeface="+mn-ea"/>
              </a:rPr>
              <a:t>elaboration of actions</a:t>
            </a:r>
            <a:r>
              <a:rPr lang="en-GB" sz="2700" b="0" dirty="0">
                <a:solidFill>
                  <a:srgbClr val="002060"/>
                </a:solidFill>
                <a:ea typeface="+mn-ea"/>
              </a:rPr>
              <a:t> and means to achieve:</a:t>
            </a:r>
          </a:p>
          <a:p>
            <a:pPr marL="514350" lvl="0" indent="-514350">
              <a:lnSpc>
                <a:spcPct val="120000"/>
              </a:lnSpc>
              <a:buFont typeface="+mj-lt"/>
              <a:buAutoNum type="arabicPeriod"/>
            </a:pPr>
            <a:r>
              <a:rPr lang="en-GB" sz="2700" b="0" dirty="0">
                <a:solidFill>
                  <a:srgbClr val="002060"/>
                </a:solidFill>
                <a:ea typeface="+mn-ea"/>
              </a:rPr>
              <a:t>Established relevant institutional arrangements and </a:t>
            </a:r>
            <a:r>
              <a:rPr lang="en-GB" sz="2700" dirty="0">
                <a:solidFill>
                  <a:srgbClr val="002060"/>
                </a:solidFill>
                <a:ea typeface="+mn-ea"/>
              </a:rPr>
              <a:t>engaged stakeholders.</a:t>
            </a:r>
          </a:p>
          <a:p>
            <a:pPr marL="514350" lvl="0" indent="-514350">
              <a:lnSpc>
                <a:spcPct val="120000"/>
              </a:lnSpc>
              <a:buFont typeface="+mj-lt"/>
              <a:buAutoNum type="arabicPeriod"/>
            </a:pPr>
            <a:r>
              <a:rPr lang="en-GB" sz="2700" b="0" dirty="0">
                <a:solidFill>
                  <a:srgbClr val="002060"/>
                </a:solidFill>
                <a:ea typeface="+mn-ea"/>
              </a:rPr>
              <a:t>Engaged data suppliers and </a:t>
            </a:r>
            <a:r>
              <a:rPr lang="en-GB" sz="2700" dirty="0">
                <a:solidFill>
                  <a:srgbClr val="002060"/>
                </a:solidFill>
                <a:ea typeface="+mn-ea"/>
              </a:rPr>
              <a:t>sustainable data flow</a:t>
            </a:r>
            <a:r>
              <a:rPr lang="en-GB" sz="2700" b="0" dirty="0">
                <a:solidFill>
                  <a:srgbClr val="002060"/>
                </a:solidFill>
                <a:ea typeface="+mn-ea"/>
              </a:rPr>
              <a:t>.</a:t>
            </a:r>
          </a:p>
          <a:p>
            <a:pPr marL="514350" lvl="0" indent="-514350">
              <a:lnSpc>
                <a:spcPct val="120000"/>
              </a:lnSpc>
              <a:buFont typeface="+mj-lt"/>
              <a:buAutoNum type="arabicPeriod"/>
            </a:pPr>
            <a:r>
              <a:rPr lang="en-GB" sz="2700" b="0" dirty="0">
                <a:solidFill>
                  <a:srgbClr val="002060"/>
                </a:solidFill>
                <a:ea typeface="+mn-ea"/>
              </a:rPr>
              <a:t>Established sustainable responsive cross organisational </a:t>
            </a:r>
            <a:r>
              <a:rPr lang="en-GB" sz="2700" dirty="0">
                <a:solidFill>
                  <a:srgbClr val="002060"/>
                </a:solidFill>
                <a:ea typeface="+mn-ea"/>
              </a:rPr>
              <a:t>teams of experts</a:t>
            </a:r>
            <a:r>
              <a:rPr lang="en-GB" sz="2700" b="0" dirty="0">
                <a:solidFill>
                  <a:srgbClr val="002060"/>
                </a:solidFill>
                <a:ea typeface="+mn-ea"/>
              </a:rPr>
              <a:t>. </a:t>
            </a:r>
          </a:p>
          <a:p>
            <a:pPr marL="514350" lvl="0" indent="-514350">
              <a:lnSpc>
                <a:spcPct val="120000"/>
              </a:lnSpc>
              <a:buFont typeface="+mj-lt"/>
              <a:buAutoNum type="arabicPeriod"/>
            </a:pPr>
            <a:r>
              <a:rPr lang="en-GB" sz="2700" b="0" dirty="0">
                <a:solidFill>
                  <a:srgbClr val="002060"/>
                </a:solidFill>
                <a:ea typeface="+mn-ea"/>
              </a:rPr>
              <a:t>Regular timely production of </a:t>
            </a:r>
            <a:r>
              <a:rPr lang="en-GB" sz="2700" dirty="0">
                <a:solidFill>
                  <a:srgbClr val="002060"/>
                </a:solidFill>
                <a:ea typeface="+mn-ea"/>
              </a:rPr>
              <a:t>high quality* outputs </a:t>
            </a:r>
            <a:r>
              <a:rPr lang="en-GB" sz="2700" b="0" dirty="0">
                <a:solidFill>
                  <a:srgbClr val="002060"/>
                </a:solidFill>
                <a:ea typeface="+mn-ea"/>
              </a:rPr>
              <a:t>(Reports). </a:t>
            </a:r>
          </a:p>
          <a:p>
            <a:pPr marL="514350" lvl="0" indent="-514350">
              <a:lnSpc>
                <a:spcPct val="120000"/>
              </a:lnSpc>
              <a:buFont typeface="+mj-lt"/>
              <a:buAutoNum type="arabicPeriod"/>
            </a:pPr>
            <a:r>
              <a:rPr lang="en-GB" sz="2700" b="0" dirty="0">
                <a:solidFill>
                  <a:srgbClr val="002060"/>
                </a:solidFill>
                <a:ea typeface="+mn-ea"/>
              </a:rPr>
              <a:t>Ensuring </a:t>
            </a:r>
            <a:r>
              <a:rPr lang="en-GB" sz="2700" dirty="0">
                <a:solidFill>
                  <a:srgbClr val="002060"/>
                </a:solidFill>
                <a:ea typeface="+mn-ea"/>
              </a:rPr>
              <a:t>sustainability and profile (national usefulness) of the MRV system</a:t>
            </a:r>
            <a:r>
              <a:rPr lang="en-GB" sz="2700" b="0" dirty="0">
                <a:solidFill>
                  <a:srgbClr val="002060"/>
                </a:solidFill>
                <a:ea typeface="+mn-ea"/>
              </a:rPr>
              <a:t>.</a:t>
            </a:r>
          </a:p>
          <a:p>
            <a:pPr marL="514350" lvl="0" indent="-514350">
              <a:lnSpc>
                <a:spcPct val="120000"/>
              </a:lnSpc>
              <a:buFont typeface="+mj-lt"/>
              <a:buAutoNum type="arabicPeriod"/>
            </a:pPr>
            <a:endParaRPr lang="en-GB" sz="2700" b="0" dirty="0">
              <a:solidFill>
                <a:srgbClr val="002060"/>
              </a:solidFill>
              <a:ea typeface="+mn-ea"/>
            </a:endParaRPr>
          </a:p>
          <a:p>
            <a:pPr marL="0" lvl="0" indent="0">
              <a:lnSpc>
                <a:spcPct val="120000"/>
              </a:lnSpc>
              <a:buNone/>
            </a:pPr>
            <a:r>
              <a:rPr lang="en-GB" sz="2700" b="0" dirty="0">
                <a:solidFill>
                  <a:srgbClr val="002060"/>
                </a:solidFill>
                <a:ea typeface="+mn-ea"/>
              </a:rPr>
              <a:t>Interactive action progress system, mentoring, remote workshops, tracking engagement, workshops.</a:t>
            </a:r>
          </a:p>
        </p:txBody>
      </p:sp>
    </p:spTree>
    <p:extLst>
      <p:ext uri="{BB962C8B-B14F-4D97-AF65-F5344CB8AC3E}">
        <p14:creationId xmlns:p14="http://schemas.microsoft.com/office/powerpoint/2010/main" val="3271243559"/>
      </p:ext>
    </p:extLst>
  </p:cSld>
  <p:clrMapOvr>
    <a:masterClrMapping/>
  </p:clrMapOvr>
</p:sld>
</file>

<file path=ppt/theme/theme1.xml><?xml version="1.0" encoding="utf-8"?>
<a:theme xmlns:a="http://schemas.openxmlformats.org/drawingml/2006/main" name="311017_RIPAP PPT for COP_HU re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1017_RIPAP PPT for COP_HU" id="{7B11A3BD-BB13-49B2-BA69-F27371EBE924}" vid="{A0D64A73-794D-4F01-AECF-279E0C193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311017_RIPAP PPT for COP_HU rev</Template>
  <TotalTime>3115</TotalTime>
  <Words>955</Words>
  <Application>Microsoft Macintosh PowerPoint</Application>
  <PresentationFormat>Presentazione su schermo (4:3)</PresentationFormat>
  <Paragraphs>127</Paragraphs>
  <Slides>17</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24" baseType="lpstr">
      <vt:lpstr>Calibri</vt:lpstr>
      <vt:lpstr>Courier New</vt:lpstr>
      <vt:lpstr>Wingdings</vt:lpstr>
      <vt:lpstr>宋体</vt:lpstr>
      <vt:lpstr>Arial</vt:lpstr>
      <vt:lpstr>311017_RIPAP PPT for COP_HU rev</vt:lpstr>
      <vt:lpstr>Formel</vt:lpstr>
      <vt:lpstr>Presentazione di PowerPoint</vt:lpstr>
      <vt:lpstr>Imre Csikos 1962 – 2017  Team Leader RENA (2010-2013) and ECRAN (2013-2016) projects</vt:lpstr>
      <vt:lpstr> </vt:lpstr>
      <vt:lpstr>Regional Implementation of Paris Agreement Project - RIPAP</vt:lpstr>
      <vt:lpstr>RIPAP Events</vt:lpstr>
      <vt:lpstr>RIPAP Activities</vt:lpstr>
      <vt:lpstr>RIPAP: Scope (MRV/Transparency)</vt:lpstr>
      <vt:lpstr>Trends, Projections and Actions: Component 1 &amp; 2:  </vt:lpstr>
      <vt:lpstr>Trends, Projections and Actions: Approach</vt:lpstr>
      <vt:lpstr>Trends, Projections and Actions: Technical assistance</vt:lpstr>
      <vt:lpstr>Technical Assistance: National Inventory Reports</vt:lpstr>
      <vt:lpstr>Technical Assistance: Engagement Portal</vt:lpstr>
      <vt:lpstr>Component 3: EUETS</vt:lpstr>
      <vt:lpstr>Study tour of Montenegrin experts to Slovenia </vt:lpstr>
      <vt:lpstr>Learning on ETS verification in Serbia </vt:lpstr>
      <vt:lpstr>Some of the lessons learned </vt:lpstr>
      <vt:lpstr>Presentazione di PowerPoint</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Voogt</dc:creator>
  <cp:lastModifiedBy>Andrea Rizzo</cp:lastModifiedBy>
  <cp:revision>38</cp:revision>
  <cp:lastPrinted>2017-10-30T12:05:22Z</cp:lastPrinted>
  <dcterms:created xsi:type="dcterms:W3CDTF">2017-10-31T12:14:20Z</dcterms:created>
  <dcterms:modified xsi:type="dcterms:W3CDTF">2017-11-09T13:28:56Z</dcterms:modified>
</cp:coreProperties>
</file>