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88" r:id="rId4"/>
    <p:sldId id="289" r:id="rId5"/>
    <p:sldId id="290" r:id="rId6"/>
    <p:sldId id="258" r:id="rId7"/>
    <p:sldId id="259" r:id="rId8"/>
    <p:sldId id="260" r:id="rId9"/>
    <p:sldId id="261" r:id="rId10"/>
    <p:sldId id="262" r:id="rId11"/>
    <p:sldId id="266" r:id="rId12"/>
    <p:sldId id="267" r:id="rId13"/>
    <p:sldId id="268" r:id="rId14"/>
    <p:sldId id="269" r:id="rId15"/>
    <p:sldId id="270" r:id="rId16"/>
    <p:sldId id="281" r:id="rId17"/>
    <p:sldId id="271" r:id="rId18"/>
    <p:sldId id="272" r:id="rId19"/>
    <p:sldId id="276" r:id="rId20"/>
    <p:sldId id="277" r:id="rId21"/>
    <p:sldId id="278" r:id="rId22"/>
    <p:sldId id="279" r:id="rId23"/>
    <p:sldId id="291" r:id="rId24"/>
    <p:sldId id="273" r:id="rId25"/>
    <p:sldId id="274" r:id="rId26"/>
    <p:sldId id="275" r:id="rId27"/>
    <p:sldId id="285" r:id="rId28"/>
    <p:sldId id="282" r:id="rId29"/>
    <p:sldId id="283" r:id="rId30"/>
    <p:sldId id="287" r:id="rId31"/>
    <p:sldId id="284" r:id="rId32"/>
    <p:sldId id="292" r:id="rId33"/>
    <p:sldId id="280" r:id="rId3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1pPr>
    <a:lvl2pPr marL="0" marR="0" indent="45720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2pPr>
    <a:lvl3pPr marL="0" marR="0" indent="91440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3pPr>
    <a:lvl4pPr marL="0" marR="0" indent="137160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4pPr>
    <a:lvl5pPr marL="0" marR="0" indent="182880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5pPr>
    <a:lvl6pPr marL="0" marR="0" indent="228600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6pPr>
    <a:lvl7pPr marL="0" marR="0" indent="274320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7pPr>
    <a:lvl8pPr marL="0" marR="0" indent="320040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8pPr>
    <a:lvl9pPr marL="0" marR="0" indent="365760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3855" autoAdjust="0"/>
  </p:normalViewPr>
  <p:slideViewPr>
    <p:cSldViewPr>
      <p:cViewPr>
        <p:scale>
          <a:sx n="48" d="100"/>
          <a:sy n="48" d="100"/>
        </p:scale>
        <p:origin x="-130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It’s a real pleasure to be here today to talk about MISCA.</a:t>
            </a:r>
          </a:p>
          <a:p>
            <a:endParaRPr lang="it-IT" dirty="0" smtClean="0"/>
          </a:p>
          <a:p>
            <a:r>
              <a:rPr lang="it-IT" dirty="0" smtClean="0"/>
              <a:t>Well!  Let’s start</a:t>
            </a:r>
            <a:r>
              <a:rPr lang="it-IT" baseline="0" dirty="0" smtClean="0"/>
              <a:t> to say  </a:t>
            </a:r>
            <a:r>
              <a:rPr lang="it-IT" dirty="0" smtClean="0"/>
              <a:t>What is MISCA?   </a:t>
            </a:r>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MISCA stands for</a:t>
            </a:r>
            <a:r>
              <a:rPr lang="it-IT" baseline="0" dirty="0" smtClean="0"/>
              <a:t> ...</a:t>
            </a:r>
          </a:p>
          <a:p>
            <a:endParaRPr lang="it-IT" baseline="0" dirty="0" smtClean="0"/>
          </a:p>
          <a:p>
            <a:r>
              <a:rPr lang="it-IT" baseline="0" dirty="0" smtClean="0"/>
              <a:t>To understand better what we are talking about, let’s quickly go back to the basics.</a:t>
            </a:r>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Whatever</a:t>
            </a:r>
            <a:r>
              <a:rPr lang="it-IT" baseline="0" dirty="0" smtClean="0"/>
              <a:t> activity we are carrying out ... We are going to consume energy.  This energy consumption will produce a certain amount of Co2</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How much Co2 will</a:t>
            </a:r>
            <a:r>
              <a:rPr lang="it-IT" baseline="0" dirty="0" smtClean="0"/>
              <a:t> depend most on ...</a:t>
            </a:r>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We should consider that,</a:t>
            </a:r>
            <a:r>
              <a:rPr lang="it-IT" baseline="0" dirty="0" smtClean="0"/>
              <a:t> Under the Paris Agreement...</a:t>
            </a:r>
            <a:endParaRPr lang="it-IT" dirty="0" smtClean="0"/>
          </a:p>
          <a:p>
            <a:endParaRPr lang="it-IT" dirty="0" smtClean="0"/>
          </a:p>
          <a:p>
            <a:r>
              <a:rPr lang="it-IT" dirty="0" smtClean="0"/>
              <a:t>...</a:t>
            </a:r>
          </a:p>
          <a:p>
            <a:endParaRPr lang="it-IT" dirty="0" smtClean="0"/>
          </a:p>
          <a:p>
            <a:r>
              <a:rPr lang="it-IT" dirty="0" smtClean="0"/>
              <a:t>In order to understand what this is going to entail</a:t>
            </a:r>
            <a:r>
              <a:rPr lang="it-IT" baseline="0" dirty="0" smtClean="0"/>
              <a:t> </a:t>
            </a:r>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smtClean="0"/>
          </a:p>
          <a:p>
            <a:endParaRPr lang="it-IT" dirty="0" smtClean="0"/>
          </a:p>
          <a:p>
            <a:r>
              <a:rPr lang="it-IT" dirty="0" smtClean="0"/>
              <a:t>--------------</a:t>
            </a:r>
          </a:p>
          <a:p>
            <a:r>
              <a:rPr lang="it-IT" dirty="0" smtClean="0"/>
              <a:t>Let’s see how we tackle these challenges with MISCA.</a:t>
            </a:r>
            <a:r>
              <a:rPr lang="it-IT" baseline="0" dirty="0" smtClean="0"/>
              <a:t> We decided to pilot-test MISCA in LEBANON</a:t>
            </a:r>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WHY</a:t>
            </a:r>
            <a:r>
              <a:rPr lang="it-IT" baseline="0" dirty="0" smtClean="0"/>
              <a:t> LEBANON</a:t>
            </a:r>
          </a:p>
          <a:p>
            <a:endParaRPr lang="it-IT" baseline="0" dirty="0" smtClean="0"/>
          </a:p>
          <a:p>
            <a:r>
              <a:rPr lang="it-IT" baseline="0" dirty="0" smtClean="0"/>
              <a:t>I suppose that there are many project managers in the room here today and I’m pretty sure that all of you will agree with me in saying that for the success of a project the most important thing is to have ...</a:t>
            </a:r>
          </a:p>
          <a:p>
            <a:endParaRPr lang="it-IT" baseline="0" dirty="0" smtClean="0"/>
          </a:p>
          <a:p>
            <a:r>
              <a:rPr lang="it-IT" baseline="0" dirty="0" smtClean="0"/>
              <a:t>It’s not that easy... It’s like an astral combination: it happens once in a while...</a:t>
            </a:r>
          </a:p>
          <a:p>
            <a:endParaRPr lang="it-IT" baseline="0" dirty="0" smtClean="0"/>
          </a:p>
          <a:p>
            <a:r>
              <a:rPr lang="it-IT" baseline="0" dirty="0" smtClean="0"/>
              <a:t>Well !  This was the case in LEBANON when we start this adventure and I’m glad to say it is still the case now, after one year more or less of working together</a:t>
            </a:r>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smtClean="0"/>
          </a:p>
          <a:p>
            <a:r>
              <a:rPr lang="it-IT" dirty="0" smtClean="0"/>
              <a:t>We have 5 users type.</a:t>
            </a: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2130425"/>
            <a:ext cx="7772400" cy="1470025"/>
          </a:xfrm>
          <a:prstGeom prst="rect">
            <a:avLst/>
          </a:prstGeom>
        </p:spPr>
        <p:txBody>
          <a:bodyPr/>
          <a:lstStyle/>
          <a:p>
            <a:r>
              <a:t>Titolo Testo</a:t>
            </a:r>
          </a:p>
        </p:txBody>
      </p:sp>
      <p:sp>
        <p:nvSpPr>
          <p:cNvPr id="12" name="Corpo livello uno…"/>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92" name="Titolo Testo"/>
          <p:cNvSpPr txBox="1">
            <a:spLocks noGrp="1"/>
          </p:cNvSpPr>
          <p:nvPr>
            <p:ph type="title"/>
          </p:nvPr>
        </p:nvSpPr>
        <p:spPr>
          <a:prstGeom prst="rect">
            <a:avLst/>
          </a:prstGeom>
        </p:spPr>
        <p:txBody>
          <a:bodyPr/>
          <a:lstStyle/>
          <a:p>
            <a:r>
              <a:t>Titolo Testo</a:t>
            </a:r>
          </a:p>
        </p:txBody>
      </p:sp>
      <p:sp>
        <p:nvSpPr>
          <p:cNvPr id="93"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101" name="Titolo Testo"/>
          <p:cNvSpPr txBox="1">
            <a:spLocks noGrp="1"/>
          </p:cNvSpPr>
          <p:nvPr>
            <p:ph type="title"/>
          </p:nvPr>
        </p:nvSpPr>
        <p:spPr>
          <a:xfrm>
            <a:off x="6629400" y="274638"/>
            <a:ext cx="2057400" cy="5851526"/>
          </a:xfrm>
          <a:prstGeom prst="rect">
            <a:avLst/>
          </a:prstGeom>
        </p:spPr>
        <p:txBody>
          <a:bodyPr/>
          <a:lstStyle/>
          <a:p>
            <a:r>
              <a:t>Titolo Testo</a:t>
            </a:r>
          </a:p>
        </p:txBody>
      </p:sp>
      <p:sp>
        <p:nvSpPr>
          <p:cNvPr id="102" name="Corpo livello uno…"/>
          <p:cNvSpPr txBox="1">
            <a:spLocks noGrp="1"/>
          </p:cNvSpPr>
          <p:nvPr>
            <p:ph type="body" idx="1"/>
          </p:nvPr>
        </p:nvSpPr>
        <p:spPr>
          <a:xfrm>
            <a:off x="457200" y="274638"/>
            <a:ext cx="6019800" cy="5851526"/>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sottotitolo">
    <p:bg>
      <p:bgPr>
        <a:solidFill>
          <a:srgbClr val="000000"/>
        </a:solidFill>
        <a:effectLst/>
      </p:bgPr>
    </p:bg>
    <p:spTree>
      <p:nvGrpSpPr>
        <p:cNvPr id="1" name=""/>
        <p:cNvGrpSpPr/>
        <p:nvPr/>
      </p:nvGrpSpPr>
      <p:grpSpPr>
        <a:xfrm>
          <a:off x="0" y="0"/>
          <a:ext cx="0" cy="0"/>
          <a:chOff x="0" y="0"/>
          <a:chExt cx="0" cy="0"/>
        </a:xfrm>
      </p:grpSpPr>
      <p:sp>
        <p:nvSpPr>
          <p:cNvPr id="110" name="Titolo Testo"/>
          <p:cNvSpPr txBox="1">
            <a:spLocks noGrp="1"/>
          </p:cNvSpPr>
          <p:nvPr>
            <p:ph type="title"/>
          </p:nvPr>
        </p:nvSpPr>
        <p:spPr>
          <a:xfrm>
            <a:off x="2099999" y="1898999"/>
            <a:ext cx="4944002" cy="1560002"/>
          </a:xfrm>
          <a:prstGeom prst="rect">
            <a:avLst/>
          </a:prstGeom>
        </p:spPr>
        <p:txBody>
          <a:bodyPr lIns="24000" tIns="24000" rIns="24000" bIns="24000" anchor="b"/>
          <a:lstStyle>
            <a:lvl1pPr defTabSz="410765">
              <a:defRPr sz="5600">
                <a:solidFill>
                  <a:srgbClr val="FFFFFF"/>
                </a:solidFill>
                <a:latin typeface="Helvetica Neue Medium"/>
                <a:ea typeface="Helvetica Neue Medium"/>
                <a:cs typeface="Helvetica Neue Medium"/>
                <a:sym typeface="Helvetica Neue Medium"/>
              </a:defRPr>
            </a:lvl1pPr>
          </a:lstStyle>
          <a:p>
            <a:r>
              <a:t>Titolo Testo</a:t>
            </a:r>
          </a:p>
        </p:txBody>
      </p:sp>
      <p:sp>
        <p:nvSpPr>
          <p:cNvPr id="111" name="Corpo livello uno…"/>
          <p:cNvSpPr txBox="1">
            <a:spLocks noGrp="1"/>
          </p:cNvSpPr>
          <p:nvPr>
            <p:ph type="body" sz="quarter" idx="1"/>
          </p:nvPr>
        </p:nvSpPr>
        <p:spPr>
          <a:xfrm>
            <a:off x="2099999" y="3500999"/>
            <a:ext cx="4944002" cy="534001"/>
          </a:xfrm>
          <a:prstGeom prst="rect">
            <a:avLst/>
          </a:prstGeom>
        </p:spPr>
        <p:txBody>
          <a:bodyPr lIns="24000" tIns="24000" rIns="24000" bIns="24000"/>
          <a:lstStyle>
            <a:lvl1pPr marL="0" indent="0" algn="ctr" defTabSz="410765">
              <a:spcBef>
                <a:spcPts val="0"/>
              </a:spcBef>
              <a:buSzTx/>
              <a:buFontTx/>
              <a:buNone/>
              <a:defRPr sz="2400">
                <a:solidFill>
                  <a:srgbClr val="FFFFFF"/>
                </a:solidFill>
                <a:latin typeface="Helvetica Neue"/>
                <a:ea typeface="Helvetica Neue"/>
                <a:cs typeface="Helvetica Neue"/>
                <a:sym typeface="Helvetica Neue"/>
              </a:defRPr>
            </a:lvl1pPr>
            <a:lvl2pPr marL="0" indent="228600" algn="ctr" defTabSz="410765">
              <a:spcBef>
                <a:spcPts val="0"/>
              </a:spcBef>
              <a:buSzTx/>
              <a:buFontTx/>
              <a:buNone/>
              <a:defRPr sz="2400">
                <a:solidFill>
                  <a:srgbClr val="FFFFFF"/>
                </a:solidFill>
                <a:latin typeface="Helvetica Neue"/>
                <a:ea typeface="Helvetica Neue"/>
                <a:cs typeface="Helvetica Neue"/>
                <a:sym typeface="Helvetica Neue"/>
              </a:defRPr>
            </a:lvl2pPr>
            <a:lvl3pPr marL="0" indent="457200" algn="ctr" defTabSz="410765">
              <a:spcBef>
                <a:spcPts val="0"/>
              </a:spcBef>
              <a:buSzTx/>
              <a:buFontTx/>
              <a:buNone/>
              <a:defRPr sz="2400">
                <a:solidFill>
                  <a:srgbClr val="FFFFFF"/>
                </a:solidFill>
                <a:latin typeface="Helvetica Neue"/>
                <a:ea typeface="Helvetica Neue"/>
                <a:cs typeface="Helvetica Neue"/>
                <a:sym typeface="Helvetica Neue"/>
              </a:defRPr>
            </a:lvl3pPr>
            <a:lvl4pPr marL="0" indent="685800" algn="ctr" defTabSz="410765">
              <a:spcBef>
                <a:spcPts val="0"/>
              </a:spcBef>
              <a:buSzTx/>
              <a:buFontTx/>
              <a:buNone/>
              <a:defRPr sz="2400">
                <a:solidFill>
                  <a:srgbClr val="FFFFFF"/>
                </a:solidFill>
                <a:latin typeface="Helvetica Neue"/>
                <a:ea typeface="Helvetica Neue"/>
                <a:cs typeface="Helvetica Neue"/>
                <a:sym typeface="Helvetica Neue"/>
              </a:defRPr>
            </a:lvl4pPr>
            <a:lvl5pPr marL="0" indent="914400" algn="ctr" defTabSz="410765">
              <a:spcBef>
                <a:spcPts val="0"/>
              </a:spcBef>
              <a:buSzTx/>
              <a:buFontTx/>
              <a:buNone/>
              <a:defRPr sz="2400">
                <a:solidFill>
                  <a:srgbClr val="FFFFFF"/>
                </a:solidFill>
                <a:latin typeface="Helvetica Neue"/>
                <a:ea typeface="Helvetica Neue"/>
                <a:cs typeface="Helvetica Neue"/>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112" name="Numero diapositiva"/>
          <p:cNvSpPr txBox="1">
            <a:spLocks noGrp="1"/>
          </p:cNvSpPr>
          <p:nvPr>
            <p:ph type="sldNum" sz="quarter" idx="2"/>
          </p:nvPr>
        </p:nvSpPr>
        <p:spPr>
          <a:xfrm>
            <a:off x="4469438" y="5517000"/>
            <a:ext cx="201925" cy="196717"/>
          </a:xfrm>
          <a:prstGeom prst="rect">
            <a:avLst/>
          </a:prstGeom>
        </p:spPr>
        <p:txBody>
          <a:bodyPr lIns="24000" tIns="24000" rIns="24000" bIns="24000" anchor="t"/>
          <a:lstStyle>
            <a:lvl1pPr algn="ctr" defTabSz="410765">
              <a:defRPr sz="1000">
                <a:solidFill>
                  <a:srgbClr val="FFFFFF"/>
                </a:solidFill>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0" y="273050"/>
            <a:ext cx="3008314" cy="116205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3" name="Segnaposto immagine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defTabSz="914400">
              <a:defRPr>
                <a:solidFill>
                  <a:srgbClr val="888888"/>
                </a:solidFill>
                <a:latin typeface="+mj-lt"/>
                <a:ea typeface="+mj-ea"/>
                <a:cs typeface="+mj-cs"/>
                <a:sym typeface="Calibri"/>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tif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magine" descr="Immagine"/>
          <p:cNvPicPr>
            <a:picLocks noChangeAspect="1"/>
          </p:cNvPicPr>
          <p:nvPr/>
        </p:nvPicPr>
        <p:blipFill>
          <a:blip r:embed="rId3">
            <a:extLst/>
          </a:blip>
          <a:stretch>
            <a:fillRect/>
          </a:stretch>
        </p:blipFill>
        <p:spPr>
          <a:xfrm>
            <a:off x="0" y="0"/>
            <a:ext cx="9144000" cy="5842000"/>
          </a:xfrm>
          <a:prstGeom prst="rect">
            <a:avLst/>
          </a:prstGeom>
          <a:ln w="12700">
            <a:miter lim="400000"/>
          </a:ln>
        </p:spPr>
      </p:pic>
      <p:sp>
        <p:nvSpPr>
          <p:cNvPr id="122" name="CasellaDiTesto 8"/>
          <p:cNvSpPr txBox="1"/>
          <p:nvPr/>
        </p:nvSpPr>
        <p:spPr>
          <a:xfrm>
            <a:off x="6312779" y="4480449"/>
            <a:ext cx="2596506" cy="667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r">
              <a:defRPr sz="2000">
                <a:solidFill>
                  <a:srgbClr val="FFFFFF"/>
                </a:solidFill>
              </a:defRPr>
            </a:pPr>
            <a:r>
              <a:t>Dario Berardi</a:t>
            </a:r>
          </a:p>
          <a:p>
            <a:pPr algn="r">
              <a:defRPr sz="2000">
                <a:solidFill>
                  <a:srgbClr val="FFFFFF"/>
                </a:solidFill>
              </a:defRPr>
            </a:pPr>
            <a:r>
              <a:t>dberardi@dev4u.it </a:t>
            </a:r>
          </a:p>
        </p:txBody>
      </p:sp>
      <p:sp>
        <p:nvSpPr>
          <p:cNvPr id="123" name="Rectangle 13"/>
          <p:cNvSpPr/>
          <p:nvPr/>
        </p:nvSpPr>
        <p:spPr>
          <a:xfrm>
            <a:off x="0" y="5786454"/>
            <a:ext cx="9144000" cy="1071571"/>
          </a:xfrm>
          <a:prstGeom prst="rect">
            <a:avLst/>
          </a:prstGeom>
          <a:solidFill>
            <a:srgbClr val="3F6AA8"/>
          </a:solidFill>
          <a:ln w="25400">
            <a:solidFill>
              <a:srgbClr val="3F6AA8"/>
            </a:solidFill>
          </a:ln>
        </p:spPr>
        <p:txBody>
          <a:bodyPr lIns="45719" rIns="45719" anchor="ctr"/>
          <a:lstStyle/>
          <a:p>
            <a:pPr algn="ctr" defTabSz="914400">
              <a:defRPr sz="1800">
                <a:solidFill>
                  <a:srgbClr val="FFFFFF"/>
                </a:solidFill>
                <a:latin typeface="+mj-lt"/>
                <a:ea typeface="+mj-ea"/>
                <a:cs typeface="+mj-cs"/>
                <a:sym typeface="Calibri"/>
              </a:defRPr>
            </a:pPr>
            <a:endParaRPr/>
          </a:p>
        </p:txBody>
      </p:sp>
      <p:pic>
        <p:nvPicPr>
          <p:cNvPr id="124" name="Immagine 7" descr="Immagine 7"/>
          <p:cNvPicPr>
            <a:picLocks noChangeAspect="1"/>
          </p:cNvPicPr>
          <p:nvPr/>
        </p:nvPicPr>
        <p:blipFill>
          <a:blip r:embed="rId4">
            <a:extLst/>
          </a:blip>
          <a:stretch>
            <a:fillRect/>
          </a:stretch>
        </p:blipFill>
        <p:spPr>
          <a:xfrm>
            <a:off x="610195" y="6119333"/>
            <a:ext cx="651377" cy="445559"/>
          </a:xfrm>
          <a:prstGeom prst="rect">
            <a:avLst/>
          </a:prstGeom>
          <a:ln w="12700">
            <a:miter lim="400000"/>
          </a:ln>
        </p:spPr>
      </p:pic>
      <p:sp>
        <p:nvSpPr>
          <p:cNvPr id="125" name="Rettangolo 7"/>
          <p:cNvSpPr txBox="1"/>
          <p:nvPr/>
        </p:nvSpPr>
        <p:spPr>
          <a:xfrm>
            <a:off x="1186259" y="6033746"/>
            <a:ext cx="1584177" cy="523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500"/>
              </a:spcBef>
              <a:defRPr sz="1400" i="1">
                <a:latin typeface="+mj-lt"/>
                <a:ea typeface="+mj-ea"/>
                <a:cs typeface="+mj-cs"/>
                <a:sym typeface="Calibri"/>
              </a:defRPr>
            </a:lvl1pPr>
          </a:lstStyle>
          <a:p>
            <a:r>
              <a:t>Funded by the European Union </a:t>
            </a:r>
          </a:p>
        </p:txBody>
      </p:sp>
      <p:pic>
        <p:nvPicPr>
          <p:cNvPr id="126" name="Picture 3" descr="Picture 3"/>
          <p:cNvPicPr>
            <a:picLocks noChangeAspect="1"/>
          </p:cNvPicPr>
          <p:nvPr/>
        </p:nvPicPr>
        <p:blipFill>
          <a:blip r:embed="rId5">
            <a:extLst/>
          </a:blip>
          <a:stretch>
            <a:fillRect/>
          </a:stretch>
        </p:blipFill>
        <p:spPr>
          <a:xfrm>
            <a:off x="6715139" y="6033746"/>
            <a:ext cx="2045785" cy="558403"/>
          </a:xfrm>
          <a:prstGeom prst="rect">
            <a:avLst/>
          </a:prstGeom>
          <a:ln w="12700">
            <a:miter lim="400000"/>
          </a:ln>
        </p:spPr>
      </p:pic>
      <p:sp>
        <p:nvSpPr>
          <p:cNvPr id="127" name="M.I.S.C.A."/>
          <p:cNvSpPr txBox="1"/>
          <p:nvPr/>
        </p:nvSpPr>
        <p:spPr>
          <a:xfrm>
            <a:off x="212651" y="-108755"/>
            <a:ext cx="5023506" cy="1288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8400" b="1">
                <a:solidFill>
                  <a:srgbClr val="FDD549"/>
                </a:solidFill>
                <a:effectLst>
                  <a:outerShdw blurRad="63500" dist="50800" dir="18900000" rotWithShape="0">
                    <a:srgbClr val="000000"/>
                  </a:outerShdw>
                </a:effectLst>
              </a:defRPr>
            </a:lvl1pPr>
          </a:lstStyle>
          <a:p>
            <a:r>
              <a:t>M.I.S.C.A.</a:t>
            </a:r>
          </a:p>
        </p:txBody>
      </p:sp>
      <p:sp>
        <p:nvSpPr>
          <p:cNvPr id="128" name="A DEDICATED PORTAL…"/>
          <p:cNvSpPr txBox="1"/>
          <p:nvPr/>
        </p:nvSpPr>
        <p:spPr>
          <a:xfrm>
            <a:off x="199951" y="1316352"/>
            <a:ext cx="5665352" cy="9266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nSpc>
                <a:spcPct val="80000"/>
              </a:lnSpc>
              <a:defRPr sz="3200" b="1">
                <a:solidFill>
                  <a:srgbClr val="FDD549"/>
                </a:solidFill>
                <a:effectLst>
                  <a:outerShdw blurRad="63500" dist="25400" dir="18900000" rotWithShape="0">
                    <a:srgbClr val="000000"/>
                  </a:outerShdw>
                </a:effectLst>
              </a:defRPr>
            </a:pPr>
            <a:r>
              <a:t>A DEDICATED PORTAL</a:t>
            </a:r>
          </a:p>
          <a:p>
            <a:pPr>
              <a:lnSpc>
                <a:spcPct val="80000"/>
              </a:lnSpc>
              <a:defRPr sz="3200" b="1">
                <a:solidFill>
                  <a:srgbClr val="FDD549"/>
                </a:solidFill>
                <a:effectLst>
                  <a:outerShdw blurRad="63500" dist="25400" dir="18900000" rotWithShape="0">
                    <a:srgbClr val="000000"/>
                  </a:outerShdw>
                </a:effectLst>
              </a:defRPr>
            </a:pPr>
            <a:r>
              <a:t>FOR NDC IMPLEMENTATION</a:t>
            </a:r>
          </a:p>
        </p:txBody>
      </p:sp>
      <p:sp>
        <p:nvSpPr>
          <p:cNvPr id="129" name="THE STUDY CASE OF LEBANON"/>
          <p:cNvSpPr txBox="1"/>
          <p:nvPr/>
        </p:nvSpPr>
        <p:spPr>
          <a:xfrm>
            <a:off x="1084092" y="2404866"/>
            <a:ext cx="6124834" cy="57261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800" b="1">
                <a:solidFill>
                  <a:srgbClr val="FFFFFF"/>
                </a:solidFill>
                <a:effectLst>
                  <a:outerShdw blurRad="63500" dist="25400" dir="18900000" rotWithShape="0">
                    <a:srgbClr val="000000"/>
                  </a:outerShdw>
                </a:effectLst>
              </a:defRPr>
            </a:pPr>
            <a:r>
              <a:t> THE STUDY CASE OF </a:t>
            </a:r>
            <a:r>
              <a:rPr sz="3400">
                <a:solidFill>
                  <a:srgbClr val="BC6A59"/>
                </a:solidFill>
                <a:effectLst>
                  <a:outerShdw blurRad="63500" dist="50800" dir="18900000" rotWithShape="0">
                    <a:srgbClr val="000000"/>
                  </a:outerShdw>
                </a:effectLst>
              </a:rPr>
              <a:t>LEBANON</a:t>
            </a:r>
          </a:p>
        </p:txBody>
      </p:sp>
      <p:sp>
        <p:nvSpPr>
          <p:cNvPr id="130" name="COP23 - BONN…"/>
          <p:cNvSpPr txBox="1"/>
          <p:nvPr/>
        </p:nvSpPr>
        <p:spPr>
          <a:xfrm>
            <a:off x="5002028" y="3289544"/>
            <a:ext cx="2511436" cy="878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l">
              <a:defRPr sz="2500" b="1">
                <a:solidFill>
                  <a:srgbClr val="FFFFFF"/>
                </a:solidFill>
                <a:effectLst>
                  <a:outerShdw blurRad="63500" dist="12700" dir="18900000" rotWithShape="0">
                    <a:srgbClr val="000000"/>
                  </a:outerShdw>
                </a:effectLst>
                <a:latin typeface="+mj-lt"/>
                <a:ea typeface="+mj-ea"/>
                <a:cs typeface="+mj-cs"/>
                <a:sym typeface="Calibri"/>
              </a:defRPr>
            </a:pPr>
            <a:r>
              <a:t>COP23 - BONN</a:t>
            </a:r>
          </a:p>
          <a:p>
            <a:pPr algn="l">
              <a:defRPr sz="2500" b="1">
                <a:solidFill>
                  <a:srgbClr val="FFFFFF"/>
                </a:solidFill>
                <a:effectLst>
                  <a:outerShdw blurRad="63500" dist="12700" dir="18900000" rotWithShape="0">
                    <a:srgbClr val="000000"/>
                  </a:outerShdw>
                </a:effectLst>
                <a:latin typeface="+mj-lt"/>
                <a:ea typeface="+mj-ea"/>
                <a:cs typeface="+mj-cs"/>
                <a:sym typeface="Calibri"/>
              </a:defRPr>
            </a:pPr>
            <a:r>
              <a:t> 9 November 2017</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8"/>
          <p:cNvSpPr txBox="1"/>
          <p:nvPr/>
        </p:nvSpPr>
        <p:spPr>
          <a:xfrm>
            <a:off x="208036" y="3857628"/>
            <a:ext cx="8597260" cy="10179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buChar char="▪"/>
              <a:defRPr sz="3200"/>
            </a:pPr>
            <a:r>
              <a:t> Facilitate Reporting to UNFCCC of Lebanese</a:t>
            </a:r>
            <a:br/>
            <a:r>
              <a:t>   NDC implementation progress</a:t>
            </a:r>
          </a:p>
        </p:txBody>
      </p:sp>
      <p:sp>
        <p:nvSpPr>
          <p:cNvPr id="233" name="TextBox 9"/>
          <p:cNvSpPr txBox="1"/>
          <p:nvPr/>
        </p:nvSpPr>
        <p:spPr>
          <a:xfrm>
            <a:off x="187222" y="1254871"/>
            <a:ext cx="8769556" cy="19577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buChar char="▪"/>
              <a:defRPr sz="3200"/>
            </a:pPr>
            <a:r>
              <a:t> Facilitate sharing and access to information</a:t>
            </a:r>
            <a:br/>
            <a:r>
              <a:t>   on Policies, Measures, Actors, Finance</a:t>
            </a:r>
            <a:br/>
            <a:r>
              <a:t>   related to Lebanon’s actions against climate</a:t>
            </a:r>
            <a:br/>
            <a:r>
              <a:t>   change</a:t>
            </a:r>
          </a:p>
        </p:txBody>
      </p:sp>
      <p:grpSp>
        <p:nvGrpSpPr>
          <p:cNvPr id="239" name="Gruppo"/>
          <p:cNvGrpSpPr/>
          <p:nvPr/>
        </p:nvGrpSpPr>
        <p:grpSpPr>
          <a:xfrm>
            <a:off x="0" y="6056304"/>
            <a:ext cx="9144000" cy="801721"/>
            <a:chOff x="0" y="0"/>
            <a:chExt cx="9144000" cy="801719"/>
          </a:xfrm>
        </p:grpSpPr>
        <p:sp>
          <p:nvSpPr>
            <p:cNvPr id="234"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235"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236"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37"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238"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243" name="Gruppo"/>
          <p:cNvGrpSpPr/>
          <p:nvPr/>
        </p:nvGrpSpPr>
        <p:grpSpPr>
          <a:xfrm>
            <a:off x="0" y="-18933"/>
            <a:ext cx="9166070" cy="628792"/>
            <a:chOff x="0" y="0"/>
            <a:chExt cx="9166069" cy="628791"/>
          </a:xfrm>
        </p:grpSpPr>
        <p:sp>
          <p:nvSpPr>
            <p:cNvPr id="240"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OBJECTIVES</a:t>
              </a:r>
            </a:p>
          </p:txBody>
        </p:sp>
        <p:pic>
          <p:nvPicPr>
            <p:cNvPr id="241"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242"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4" name="Gruppo"/>
          <p:cNvGrpSpPr/>
          <p:nvPr/>
        </p:nvGrpSpPr>
        <p:grpSpPr>
          <a:xfrm>
            <a:off x="0" y="6056304"/>
            <a:ext cx="9144000" cy="801721"/>
            <a:chOff x="0" y="0"/>
            <a:chExt cx="9144000" cy="801719"/>
          </a:xfrm>
        </p:grpSpPr>
        <p:sp>
          <p:nvSpPr>
            <p:cNvPr id="289"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290"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291"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92"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293"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298" name="Gruppo"/>
          <p:cNvGrpSpPr/>
          <p:nvPr/>
        </p:nvGrpSpPr>
        <p:grpSpPr>
          <a:xfrm>
            <a:off x="0" y="-18933"/>
            <a:ext cx="9166070" cy="628792"/>
            <a:chOff x="0" y="0"/>
            <a:chExt cx="9166069" cy="628791"/>
          </a:xfrm>
        </p:grpSpPr>
        <p:sp>
          <p:nvSpPr>
            <p:cNvPr id="295"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HOW IT WORKS</a:t>
              </a:r>
            </a:p>
          </p:txBody>
        </p:sp>
        <p:pic>
          <p:nvPicPr>
            <p:cNvPr id="296"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297"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
        <p:nvSpPr>
          <p:cNvPr id="299" name="3 KEY CONCEPTS"/>
          <p:cNvSpPr txBox="1"/>
          <p:nvPr/>
        </p:nvSpPr>
        <p:spPr>
          <a:xfrm>
            <a:off x="2223775" y="998172"/>
            <a:ext cx="4718519" cy="68359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200"/>
            </a:lvl1pPr>
          </a:lstStyle>
          <a:p>
            <a:r>
              <a:t>3 KEY CONCEPTS</a:t>
            </a:r>
          </a:p>
        </p:txBody>
      </p:sp>
      <p:sp>
        <p:nvSpPr>
          <p:cNvPr id="300" name="GRIDS"/>
          <p:cNvSpPr txBox="1"/>
          <p:nvPr/>
        </p:nvSpPr>
        <p:spPr>
          <a:xfrm>
            <a:off x="6542540" y="2282555"/>
            <a:ext cx="2329389" cy="396241"/>
          </a:xfrm>
          <a:prstGeom prst="rect">
            <a:avLst/>
          </a:prstGeom>
          <a:solidFill>
            <a:schemeClr val="accent2"/>
          </a:solidFill>
          <a:ln w="25400">
            <a:solidFill>
              <a:srgbClr val="8C3A38"/>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spAutoFit/>
          </a:bodyPr>
          <a:lstStyle>
            <a:lvl1pPr algn="ctr" defTabSz="914400">
              <a:defRPr sz="1800">
                <a:solidFill>
                  <a:srgbClr val="FFFFFF"/>
                </a:solidFill>
                <a:latin typeface="+mj-lt"/>
                <a:ea typeface="+mj-ea"/>
                <a:cs typeface="+mj-cs"/>
                <a:sym typeface="Calibri"/>
              </a:defRPr>
            </a:lvl1pPr>
          </a:lstStyle>
          <a:p>
            <a:r>
              <a:t>GRIDS</a:t>
            </a:r>
          </a:p>
        </p:txBody>
      </p:sp>
      <p:sp>
        <p:nvSpPr>
          <p:cNvPr id="301" name="SESSIONS"/>
          <p:cNvSpPr txBox="1"/>
          <p:nvPr/>
        </p:nvSpPr>
        <p:spPr>
          <a:xfrm>
            <a:off x="3398001" y="2282555"/>
            <a:ext cx="2182836" cy="396241"/>
          </a:xfrm>
          <a:prstGeom prst="rect">
            <a:avLst/>
          </a:prstGeom>
          <a:solidFill>
            <a:schemeClr val="accent3"/>
          </a:solidFill>
          <a:ln w="25400">
            <a:solidFill>
              <a:schemeClr val="accent3">
                <a:satOff val="-6373"/>
                <a:lumOff val="-10823"/>
              </a:schemeClr>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spAutoFit/>
          </a:bodyPr>
          <a:lstStyle>
            <a:lvl1pPr algn="ctr" defTabSz="914400">
              <a:defRPr sz="1800">
                <a:solidFill>
                  <a:srgbClr val="FFFFFF"/>
                </a:solidFill>
                <a:latin typeface="+mj-lt"/>
                <a:ea typeface="+mj-ea"/>
                <a:cs typeface="+mj-cs"/>
                <a:sym typeface="Calibri"/>
              </a:defRPr>
            </a:lvl1pPr>
          </a:lstStyle>
          <a:p>
            <a:r>
              <a:t>SESSIONS</a:t>
            </a:r>
          </a:p>
        </p:txBody>
      </p:sp>
      <p:sp>
        <p:nvSpPr>
          <p:cNvPr id="302" name="USERS"/>
          <p:cNvSpPr txBox="1"/>
          <p:nvPr/>
        </p:nvSpPr>
        <p:spPr>
          <a:xfrm>
            <a:off x="405517" y="2282555"/>
            <a:ext cx="2182836" cy="396241"/>
          </a:xfrm>
          <a:prstGeom prst="rect">
            <a:avLst/>
          </a:prstGeom>
          <a:solidFill>
            <a:schemeClr val="accent1"/>
          </a:solidFill>
          <a:ln w="25400">
            <a:solidFill>
              <a:schemeClr val="accent1">
                <a:satOff val="-4409"/>
                <a:lumOff val="-10509"/>
              </a:schemeClr>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spAutoFit/>
          </a:bodyPr>
          <a:lstStyle>
            <a:lvl1pPr algn="ctr" defTabSz="914400">
              <a:defRPr sz="1800">
                <a:solidFill>
                  <a:srgbClr val="FFFFFF"/>
                </a:solidFill>
                <a:latin typeface="+mj-lt"/>
                <a:ea typeface="+mj-ea"/>
                <a:cs typeface="+mj-cs"/>
                <a:sym typeface="Calibri"/>
              </a:defRPr>
            </a:lvl1pPr>
          </a:lstStyle>
          <a:p>
            <a:r>
              <a:t>USERS</a:t>
            </a:r>
          </a:p>
        </p:txBody>
      </p:sp>
      <p:sp>
        <p:nvSpPr>
          <p:cNvPr id="303" name="A Session is a logical container that includes Data entry, Data validation, Data calculation for all grids in one specific year."/>
          <p:cNvSpPr txBox="1"/>
          <p:nvPr/>
        </p:nvSpPr>
        <p:spPr>
          <a:xfrm>
            <a:off x="3242011" y="3243172"/>
            <a:ext cx="2390934" cy="1767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400">
              <a:defRPr sz="1800">
                <a:latin typeface="+mj-lt"/>
                <a:ea typeface="+mj-ea"/>
                <a:cs typeface="+mj-cs"/>
                <a:sym typeface="Calibri"/>
              </a:defRPr>
            </a:lvl1pPr>
          </a:lstStyle>
          <a:p>
            <a:r>
              <a:t>A Session is a logical container that includes Data entry, Data validation, Data calculation for all grids in one specific year.</a:t>
            </a:r>
          </a:p>
        </p:txBody>
      </p:sp>
      <p:sp>
        <p:nvSpPr>
          <p:cNvPr id="304" name="The GRID is the Working Unit within the platform: data entry,…"/>
          <p:cNvSpPr txBox="1"/>
          <p:nvPr/>
        </p:nvSpPr>
        <p:spPr>
          <a:xfrm>
            <a:off x="6345086" y="3279588"/>
            <a:ext cx="2724297" cy="176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914400">
              <a:defRPr sz="1800">
                <a:latin typeface="+mj-lt"/>
                <a:ea typeface="+mj-ea"/>
                <a:cs typeface="+mj-cs"/>
                <a:sym typeface="Calibri"/>
              </a:defRPr>
            </a:pPr>
            <a:r>
              <a:t>The GRID is the Working Unit within the platform: data entry, </a:t>
            </a:r>
          </a:p>
          <a:p>
            <a:pPr algn="ctr" defTabSz="914400">
              <a:defRPr sz="1800">
                <a:latin typeface="+mj-lt"/>
                <a:ea typeface="+mj-ea"/>
                <a:cs typeface="+mj-cs"/>
                <a:sym typeface="Calibri"/>
              </a:defRPr>
            </a:pPr>
            <a:r>
              <a:t>data validation and basic calculations are done on a per-grid basis.</a:t>
            </a:r>
          </a:p>
        </p:txBody>
      </p:sp>
      <p:sp>
        <p:nvSpPr>
          <p:cNvPr id="305" name="Users are the operators within the platform: they are sector-related with different rights within each sector"/>
          <p:cNvSpPr txBox="1"/>
          <p:nvPr/>
        </p:nvSpPr>
        <p:spPr>
          <a:xfrm>
            <a:off x="123751" y="3279588"/>
            <a:ext cx="2724298" cy="1488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400">
              <a:defRPr sz="1800">
                <a:latin typeface="+mj-lt"/>
                <a:ea typeface="+mj-ea"/>
                <a:cs typeface="+mj-cs"/>
                <a:sym typeface="Calibri"/>
              </a:defRPr>
            </a:lvl1pPr>
          </a:lstStyle>
          <a:p>
            <a:r>
              <a:t>Users are the operators within the platform: they are sector-related with different rights within each sector</a:t>
            </a:r>
          </a:p>
        </p:txBody>
      </p:sp>
      <p:pic>
        <p:nvPicPr>
          <p:cNvPr id="306" name="Schermata 2017-11-05 alle 11.09.34.png" descr="Schermata 2017-11-05 alle 11.09.34.png"/>
          <p:cNvPicPr>
            <a:picLocks noChangeAspect="1"/>
          </p:cNvPicPr>
          <p:nvPr/>
        </p:nvPicPr>
        <p:blipFill>
          <a:blip r:embed="rId7">
            <a:extLst/>
          </a:blip>
          <a:stretch>
            <a:fillRect/>
          </a:stretch>
        </p:blipFill>
        <p:spPr>
          <a:xfrm>
            <a:off x="5177" y="609600"/>
            <a:ext cx="9144001" cy="5715000"/>
          </a:xfrm>
          <a:prstGeom prst="rect">
            <a:avLst/>
          </a:prstGeom>
          <a:ln w="12700">
            <a:miter lim="400000"/>
          </a:ln>
        </p:spPr>
      </p:pic>
    </p:spTree>
  </p:cSld>
  <p:clrMapOvr>
    <a:masterClrMapping/>
  </p:clrMapOvr>
  <mc:AlternateContent xmlns:mc="http://schemas.openxmlformats.org/markup-compatibility/2006">
    <mc:Choice xmlns="" xmlns:p14="http://schemas.microsoft.com/office/powerpoint/2010/main" Requires="p14">
      <p:transition spd="med" advClick="1" p14:dur="1000">
        <p:wipe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05"/>
                                        </p:tgtEl>
                                        <p:attrNameLst>
                                          <p:attrName>style.visibility</p:attrName>
                                        </p:attrNameLst>
                                      </p:cBhvr>
                                      <p:to>
                                        <p:strVal val="visible"/>
                                      </p:to>
                                    </p:set>
                                    <p:animEffect transition="in" filter="dissolve">
                                      <p:cBhvr>
                                        <p:cTn id="7" dur="10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03"/>
                                        </p:tgtEl>
                                        <p:attrNameLst>
                                          <p:attrName>style.visibility</p:attrName>
                                        </p:attrNameLst>
                                      </p:cBhvr>
                                      <p:to>
                                        <p:strVal val="visible"/>
                                      </p:to>
                                    </p:set>
                                    <p:animEffect transition="in" filter="dissolve">
                                      <p:cBhvr>
                                        <p:cTn id="12" dur="1000"/>
                                        <p:tgtEl>
                                          <p:spTgt spid="30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304"/>
                                        </p:tgtEl>
                                        <p:attrNameLst>
                                          <p:attrName>style.visibility</p:attrName>
                                        </p:attrNameLst>
                                      </p:cBhvr>
                                      <p:to>
                                        <p:strVal val="visible"/>
                                      </p:to>
                                    </p:set>
                                    <p:animEffect transition="in" filter="dissolve">
                                      <p:cBhvr>
                                        <p:cTn id="17" dur="1000"/>
                                        <p:tgtEl>
                                          <p:spTgt spid="304"/>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4" nodeType="clickEffect">
                                  <p:stCondLst>
                                    <p:cond delay="0"/>
                                  </p:stCondLst>
                                  <p:iterate>
                                    <p:tmAbs val="0"/>
                                  </p:iterate>
                                  <p:childTnLst>
                                    <p:set>
                                      <p:cBhvr>
                                        <p:cTn id="21" fill="hold"/>
                                        <p:tgtEl>
                                          <p:spTgt spid="306"/>
                                        </p:tgtEl>
                                        <p:attrNameLst>
                                          <p:attrName>style.visibility</p:attrName>
                                        </p:attrNameLst>
                                      </p:cBhvr>
                                      <p:to>
                                        <p:strVal val="visible"/>
                                      </p:to>
                                    </p:set>
                                    <p:anim calcmode="lin" valueType="num">
                                      <p:cBhvr>
                                        <p:cTn id="22" dur="1000" fill="hold"/>
                                        <p:tgtEl>
                                          <p:spTgt spid="306"/>
                                        </p:tgtEl>
                                        <p:attrNameLst>
                                          <p:attrName>ppt_w</p:attrName>
                                        </p:attrNameLst>
                                      </p:cBhvr>
                                      <p:tavLst>
                                        <p:tav tm="0">
                                          <p:val>
                                            <p:fltVal val="0"/>
                                          </p:val>
                                        </p:tav>
                                        <p:tav tm="100000">
                                          <p:val>
                                            <p:strVal val="#ppt_w"/>
                                          </p:val>
                                        </p:tav>
                                      </p:tavLst>
                                    </p:anim>
                                    <p:anim calcmode="lin" valueType="num">
                                      <p:cBhvr>
                                        <p:cTn id="23" dur="1000" fill="hold"/>
                                        <p:tgtEl>
                                          <p:spTgt spid="3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2" animBg="1" advAuto="0"/>
      <p:bldP spid="304" grpId="3" animBg="1" advAuto="0"/>
      <p:bldP spid="305" grpId="1" animBg="1" advAuto="0"/>
      <p:bldP spid="306"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 name="Gruppo"/>
          <p:cNvGrpSpPr/>
          <p:nvPr/>
        </p:nvGrpSpPr>
        <p:grpSpPr>
          <a:xfrm>
            <a:off x="0" y="6056304"/>
            <a:ext cx="9144000" cy="801721"/>
            <a:chOff x="0" y="0"/>
            <a:chExt cx="9144000" cy="801719"/>
          </a:xfrm>
        </p:grpSpPr>
        <p:sp>
          <p:nvSpPr>
            <p:cNvPr id="308"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309"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310"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311"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312"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317" name="Gruppo"/>
          <p:cNvGrpSpPr/>
          <p:nvPr/>
        </p:nvGrpSpPr>
        <p:grpSpPr>
          <a:xfrm>
            <a:off x="0" y="-18933"/>
            <a:ext cx="9166070" cy="628792"/>
            <a:chOff x="0" y="0"/>
            <a:chExt cx="9166069" cy="628791"/>
          </a:xfrm>
        </p:grpSpPr>
        <p:sp>
          <p:nvSpPr>
            <p:cNvPr id="314"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USERS TYPOLOGY</a:t>
              </a:r>
            </a:p>
          </p:txBody>
        </p:sp>
        <p:pic>
          <p:nvPicPr>
            <p:cNvPr id="315"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316"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
        <p:nvSpPr>
          <p:cNvPr id="318" name="Super Administrator…"/>
          <p:cNvSpPr txBox="1"/>
          <p:nvPr/>
        </p:nvSpPr>
        <p:spPr>
          <a:xfrm>
            <a:off x="784062" y="1341072"/>
            <a:ext cx="4604076" cy="370613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320842" indent="-320842">
              <a:lnSpc>
                <a:spcPct val="170000"/>
              </a:lnSpc>
              <a:buSzPct val="100000"/>
              <a:buChar char="-"/>
              <a:defRPr sz="3200"/>
            </a:pPr>
            <a:r>
              <a:t>Super Administrator</a:t>
            </a:r>
          </a:p>
          <a:p>
            <a:pPr marL="320842" indent="-320842">
              <a:lnSpc>
                <a:spcPct val="170000"/>
              </a:lnSpc>
              <a:buSzPct val="100000"/>
              <a:buChar char="-"/>
              <a:defRPr sz="3200"/>
            </a:pPr>
            <a:r>
              <a:t>Sector Administrator</a:t>
            </a:r>
          </a:p>
          <a:p>
            <a:pPr marL="320842" indent="-320842">
              <a:lnSpc>
                <a:spcPct val="170000"/>
              </a:lnSpc>
              <a:buSzPct val="100000"/>
              <a:buChar char="-"/>
              <a:defRPr sz="3200"/>
            </a:pPr>
            <a:r>
              <a:t>Data entry Operator</a:t>
            </a:r>
          </a:p>
          <a:p>
            <a:pPr marL="320842" indent="-320842">
              <a:lnSpc>
                <a:spcPct val="170000"/>
              </a:lnSpc>
              <a:buSzPct val="100000"/>
              <a:buChar char="-"/>
              <a:defRPr sz="3200"/>
            </a:pPr>
            <a:r>
              <a:t>Validation Operator</a:t>
            </a:r>
          </a:p>
          <a:p>
            <a:pPr marL="320842" indent="-320842">
              <a:lnSpc>
                <a:spcPct val="170000"/>
              </a:lnSpc>
              <a:buSzPct val="100000"/>
              <a:buChar char="-"/>
              <a:defRPr sz="3200"/>
            </a:pPr>
            <a:r>
              <a:t>Data Release Operator</a:t>
            </a:r>
          </a:p>
        </p:txBody>
      </p:sp>
      <p:grpSp>
        <p:nvGrpSpPr>
          <p:cNvPr id="321" name="Gruppo"/>
          <p:cNvGrpSpPr/>
          <p:nvPr/>
        </p:nvGrpSpPr>
        <p:grpSpPr>
          <a:xfrm>
            <a:off x="5687957" y="2628217"/>
            <a:ext cx="2216985" cy="2658171"/>
            <a:chOff x="0" y="0"/>
            <a:chExt cx="2216984" cy="2658169"/>
          </a:xfrm>
        </p:grpSpPr>
        <p:pic>
          <p:nvPicPr>
            <p:cNvPr id="319" name="Immagine" descr="Immagine"/>
            <p:cNvPicPr>
              <a:picLocks noChangeAspect="1"/>
            </p:cNvPicPr>
            <p:nvPr/>
          </p:nvPicPr>
          <p:blipFill>
            <a:blip r:embed="rId8">
              <a:extLst/>
            </a:blip>
            <a:stretch>
              <a:fillRect/>
            </a:stretch>
          </p:blipFill>
          <p:spPr>
            <a:xfrm rot="10800000">
              <a:off x="0" y="0"/>
              <a:ext cx="770124" cy="2658170"/>
            </a:xfrm>
            <a:prstGeom prst="rect">
              <a:avLst/>
            </a:prstGeom>
            <a:ln w="12700" cap="flat">
              <a:noFill/>
              <a:miter lim="400000"/>
            </a:ln>
            <a:effectLst/>
          </p:spPr>
        </p:pic>
        <p:sp>
          <p:nvSpPr>
            <p:cNvPr id="320" name="BY SECTOR"/>
            <p:cNvSpPr txBox="1"/>
            <p:nvPr/>
          </p:nvSpPr>
          <p:spPr>
            <a:xfrm>
              <a:off x="1088993" y="1124614"/>
              <a:ext cx="1127991" cy="396241"/>
            </a:xfrm>
            <a:prstGeom prst="rect">
              <a:avLst/>
            </a:prstGeom>
            <a:solidFill>
              <a:schemeClr val="accent2"/>
            </a:solidFill>
            <a:ln w="25400" cap="flat">
              <a:solidFill>
                <a:srgbClr val="8C3A38"/>
              </a:solidFill>
              <a:prstDash val="solid"/>
              <a:round/>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l" defTabSz="914400">
                <a:defRPr sz="1800">
                  <a:solidFill>
                    <a:srgbClr val="FFFFFF"/>
                  </a:solidFill>
                  <a:latin typeface="+mj-lt"/>
                  <a:ea typeface="+mj-ea"/>
                  <a:cs typeface="+mj-cs"/>
                  <a:sym typeface="Calibri"/>
                </a:defRPr>
              </a:lvl1pPr>
            </a:lstStyle>
            <a:p>
              <a:r>
                <a:t>BY SECTOR</a:t>
              </a:r>
            </a:p>
          </p:txBody>
        </p:sp>
      </p:grpSp>
    </p:spTree>
  </p:cSld>
  <p:clrMapOvr>
    <a:masterClrMapping/>
  </p:clrMapOvr>
  <mc:AlternateContent xmlns:mc="http://schemas.openxmlformats.org/markup-compatibility/2006">
    <mc:Choice xmlns="" xmlns:p14="http://schemas.microsoft.com/office/powerpoint/2010/main" Requires="p14">
      <p:transition spd="med" advClick="1" p14:dur="1000">
        <p:wipe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21"/>
                                        </p:tgtEl>
                                        <p:attrNameLst>
                                          <p:attrName>style.visibility</p:attrName>
                                        </p:attrNameLst>
                                      </p:cBhvr>
                                      <p:to>
                                        <p:strVal val="visible"/>
                                      </p:to>
                                    </p:set>
                                    <p:anim calcmode="lin" valueType="num">
                                      <p:cBhvr>
                                        <p:cTn id="7" dur="750" fill="hold"/>
                                        <p:tgtEl>
                                          <p:spTgt spid="321"/>
                                        </p:tgtEl>
                                        <p:attrNameLst>
                                          <p:attrName>ppt_w</p:attrName>
                                        </p:attrNameLst>
                                      </p:cBhvr>
                                      <p:tavLst>
                                        <p:tav tm="0">
                                          <p:val>
                                            <p:fltVal val="0"/>
                                          </p:val>
                                        </p:tav>
                                        <p:tav tm="100000">
                                          <p:val>
                                            <p:strVal val="#ppt_w"/>
                                          </p:val>
                                        </p:tav>
                                      </p:tavLst>
                                    </p:anim>
                                    <p:anim calcmode="lin" valueType="num">
                                      <p:cBhvr>
                                        <p:cTn id="8" dur="750" fill="hold"/>
                                        <p:tgtEl>
                                          <p:spTgt spid="3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 name="Gruppo"/>
          <p:cNvGrpSpPr/>
          <p:nvPr/>
        </p:nvGrpSpPr>
        <p:grpSpPr>
          <a:xfrm>
            <a:off x="0" y="6056304"/>
            <a:ext cx="9144000" cy="801721"/>
            <a:chOff x="0" y="0"/>
            <a:chExt cx="9144000" cy="801719"/>
          </a:xfrm>
        </p:grpSpPr>
        <p:sp>
          <p:nvSpPr>
            <p:cNvPr id="323"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324"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325"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326"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327"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332" name="Gruppo"/>
          <p:cNvGrpSpPr/>
          <p:nvPr/>
        </p:nvGrpSpPr>
        <p:grpSpPr>
          <a:xfrm>
            <a:off x="0" y="-18933"/>
            <a:ext cx="9166071" cy="665237"/>
            <a:chOff x="0" y="0"/>
            <a:chExt cx="9166070" cy="665236"/>
          </a:xfrm>
        </p:grpSpPr>
        <p:sp>
          <p:nvSpPr>
            <p:cNvPr id="329" name="TextBox 3"/>
            <p:cNvSpPr txBox="1"/>
            <p:nvPr/>
          </p:nvSpPr>
          <p:spPr>
            <a:xfrm>
              <a:off x="0" y="18908"/>
              <a:ext cx="9144000" cy="646328"/>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rPr lang="it-IT" dirty="0" smtClean="0"/>
                <a:t>SESSIONS &amp; </a:t>
              </a:r>
              <a:r>
                <a:rPr smtClean="0"/>
                <a:t>WORK-FLOW</a:t>
              </a:r>
              <a:endParaRPr/>
            </a:p>
          </p:txBody>
        </p:sp>
        <p:pic>
          <p:nvPicPr>
            <p:cNvPr id="330"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331"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
        <p:nvSpPr>
          <p:cNvPr id="333" name="Super…"/>
          <p:cNvSpPr txBox="1"/>
          <p:nvPr/>
        </p:nvSpPr>
        <p:spPr>
          <a:xfrm>
            <a:off x="1174664" y="894080"/>
            <a:ext cx="1409946" cy="675641"/>
          </a:xfrm>
          <a:prstGeom prst="rect">
            <a:avLst/>
          </a:prstGeom>
          <a:solidFill>
            <a:srgbClr val="D85E4E"/>
          </a:solidFill>
          <a:ln w="25400">
            <a:solidFill>
              <a:srgbClr val="D85E4E"/>
            </a:solidFill>
          </a:ln>
          <a:extLst>
            <a:ext uri="{C572A759-6A51-4108-AA02-DFA0A04FC94B}">
              <ma14:wrappingTextBoxFlag xmlns="" xmlns:ma14="http://schemas.microsoft.com/office/mac/drawingml/2011/main" val="1"/>
            </a:ext>
          </a:extLst>
        </p:spPr>
        <p:txBody>
          <a:bodyPr wrap="none" lIns="45719" rIns="45719">
            <a:spAutoFit/>
          </a:bodyPr>
          <a:lstStyle/>
          <a:p>
            <a:pPr algn="ctr" defTabSz="914400">
              <a:defRPr sz="1800">
                <a:solidFill>
                  <a:srgbClr val="FFFFFF"/>
                </a:solidFill>
                <a:latin typeface="+mj-lt"/>
                <a:ea typeface="+mj-ea"/>
                <a:cs typeface="+mj-cs"/>
                <a:sym typeface="Calibri"/>
              </a:defRPr>
            </a:pPr>
            <a:r>
              <a:t>Super </a:t>
            </a:r>
          </a:p>
          <a:p>
            <a:pPr algn="ctr" defTabSz="914400">
              <a:defRPr sz="1800">
                <a:solidFill>
                  <a:srgbClr val="FFFFFF"/>
                </a:solidFill>
                <a:latin typeface="+mj-lt"/>
                <a:ea typeface="+mj-ea"/>
                <a:cs typeface="+mj-cs"/>
                <a:sym typeface="Calibri"/>
              </a:defRPr>
            </a:pPr>
            <a:r>
              <a:t>Administrator</a:t>
            </a:r>
          </a:p>
        </p:txBody>
      </p:sp>
      <p:sp>
        <p:nvSpPr>
          <p:cNvPr id="334" name="OPEN SESSION…"/>
          <p:cNvSpPr txBox="1"/>
          <p:nvPr/>
        </p:nvSpPr>
        <p:spPr>
          <a:xfrm>
            <a:off x="4344151" y="754380"/>
            <a:ext cx="2803263" cy="955041"/>
          </a:xfrm>
          <a:prstGeom prst="rect">
            <a:avLst/>
          </a:prstGeom>
          <a:solidFill>
            <a:srgbClr val="FBFEAC"/>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spAutoFit/>
          </a:bodyPr>
          <a:lstStyle/>
          <a:p>
            <a:pPr algn="ctr" defTabSz="914400">
              <a:defRPr sz="1800">
                <a:latin typeface="+mj-lt"/>
                <a:ea typeface="+mj-ea"/>
                <a:cs typeface="+mj-cs"/>
                <a:sym typeface="Calibri"/>
              </a:defRPr>
            </a:pPr>
            <a:r>
              <a:t>OPEN SESSION </a:t>
            </a:r>
          </a:p>
          <a:p>
            <a:pPr algn="ctr" defTabSz="914400">
              <a:defRPr sz="1800">
                <a:latin typeface="+mj-lt"/>
                <a:ea typeface="+mj-ea"/>
                <a:cs typeface="+mj-cs"/>
                <a:sym typeface="Calibri"/>
              </a:defRPr>
            </a:pPr>
            <a:r>
              <a:t>Inventory Phase : </a:t>
            </a:r>
            <a:br/>
            <a:r>
              <a:t>ENERGY CONSUMPTION</a:t>
            </a:r>
          </a:p>
        </p:txBody>
      </p:sp>
      <p:sp>
        <p:nvSpPr>
          <p:cNvPr id="335" name="Data Entry"/>
          <p:cNvSpPr txBox="1"/>
          <p:nvPr/>
        </p:nvSpPr>
        <p:spPr>
          <a:xfrm>
            <a:off x="5326405" y="2129168"/>
            <a:ext cx="1102988" cy="396241"/>
          </a:xfrm>
          <a:prstGeom prst="rect">
            <a:avLst/>
          </a:prstGeom>
          <a:solidFill>
            <a:srgbClr val="FBFEAC"/>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lvl1pPr algn="l" defTabSz="914400">
              <a:defRPr sz="1800">
                <a:latin typeface="+mj-lt"/>
                <a:ea typeface="+mj-ea"/>
                <a:cs typeface="+mj-cs"/>
                <a:sym typeface="Calibri"/>
              </a:defRPr>
            </a:lvl1pPr>
          </a:lstStyle>
          <a:p>
            <a:r>
              <a:t>Data Entry</a:t>
            </a:r>
          </a:p>
        </p:txBody>
      </p:sp>
      <p:sp>
        <p:nvSpPr>
          <p:cNvPr id="336" name="Data Validation"/>
          <p:cNvSpPr txBox="1"/>
          <p:nvPr/>
        </p:nvSpPr>
        <p:spPr>
          <a:xfrm>
            <a:off x="2887486" y="2129168"/>
            <a:ext cx="1541101" cy="396241"/>
          </a:xfrm>
          <a:prstGeom prst="rect">
            <a:avLst/>
          </a:prstGeom>
          <a:solidFill>
            <a:srgbClr val="FBFEAC"/>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lvl1pPr algn="l" defTabSz="914400">
              <a:defRPr sz="1800">
                <a:latin typeface="+mj-lt"/>
                <a:ea typeface="+mj-ea"/>
                <a:cs typeface="+mj-cs"/>
                <a:sym typeface="Calibri"/>
              </a:defRPr>
            </a:lvl1pPr>
          </a:lstStyle>
          <a:p>
            <a:r>
              <a:t>Data Validation</a:t>
            </a:r>
          </a:p>
        </p:txBody>
      </p:sp>
      <p:sp>
        <p:nvSpPr>
          <p:cNvPr id="337" name="Data Release"/>
          <p:cNvSpPr txBox="1"/>
          <p:nvPr/>
        </p:nvSpPr>
        <p:spPr>
          <a:xfrm>
            <a:off x="658224" y="2150887"/>
            <a:ext cx="1325226" cy="396241"/>
          </a:xfrm>
          <a:prstGeom prst="rect">
            <a:avLst/>
          </a:prstGeom>
          <a:solidFill>
            <a:srgbClr val="FBFEAC"/>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lvl1pPr algn="l" defTabSz="914400">
              <a:defRPr sz="1800">
                <a:latin typeface="+mj-lt"/>
                <a:ea typeface="+mj-ea"/>
                <a:cs typeface="+mj-cs"/>
                <a:sym typeface="Calibri"/>
              </a:defRPr>
            </a:lvl1pPr>
          </a:lstStyle>
          <a:p>
            <a:r>
              <a:t>Data Release</a:t>
            </a:r>
          </a:p>
        </p:txBody>
      </p:sp>
      <p:sp>
        <p:nvSpPr>
          <p:cNvPr id="338" name="Mitigation Measures…"/>
          <p:cNvSpPr txBox="1"/>
          <p:nvPr/>
        </p:nvSpPr>
        <p:spPr>
          <a:xfrm>
            <a:off x="670924" y="2801380"/>
            <a:ext cx="2098314" cy="675641"/>
          </a:xfrm>
          <a:prstGeom prst="rect">
            <a:avLst/>
          </a:prstGeom>
          <a:solidFill>
            <a:srgbClr val="FBFEAC"/>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p>
            <a:pPr algn="l" defTabSz="914400">
              <a:defRPr sz="1800">
                <a:latin typeface="+mj-lt"/>
                <a:ea typeface="+mj-ea"/>
                <a:cs typeface="+mj-cs"/>
                <a:sym typeface="Calibri"/>
              </a:defRPr>
            </a:pPr>
            <a:r>
              <a:t>Mitigation Measures</a:t>
            </a:r>
          </a:p>
          <a:p>
            <a:pPr algn="ctr" defTabSz="914400">
              <a:defRPr sz="1800">
                <a:latin typeface="+mj-lt"/>
                <a:ea typeface="+mj-ea"/>
                <a:cs typeface="+mj-cs"/>
                <a:sym typeface="Calibri"/>
              </a:defRPr>
            </a:pPr>
            <a:r>
              <a:t>Recording</a:t>
            </a:r>
          </a:p>
        </p:txBody>
      </p:sp>
      <p:grpSp>
        <p:nvGrpSpPr>
          <p:cNvPr id="341" name="Gruppo"/>
          <p:cNvGrpSpPr/>
          <p:nvPr/>
        </p:nvGrpSpPr>
        <p:grpSpPr>
          <a:xfrm>
            <a:off x="7292194" y="1989468"/>
            <a:ext cx="1418194" cy="1606422"/>
            <a:chOff x="0" y="0"/>
            <a:chExt cx="1418193" cy="1606420"/>
          </a:xfrm>
        </p:grpSpPr>
        <p:sp>
          <p:nvSpPr>
            <p:cNvPr id="339" name="Sector…"/>
            <p:cNvSpPr txBox="1"/>
            <p:nvPr/>
          </p:nvSpPr>
          <p:spPr>
            <a:xfrm>
              <a:off x="0" y="0"/>
              <a:ext cx="1409946" cy="675640"/>
            </a:xfrm>
            <a:prstGeom prst="rect">
              <a:avLst/>
            </a:prstGeom>
            <a:solidFill>
              <a:srgbClr val="D85E4E"/>
            </a:solidFill>
            <a:ln w="25400" cap="flat">
              <a:solidFill>
                <a:srgbClr val="D85E4E"/>
              </a:solidFill>
              <a:prstDash val="solid"/>
              <a:round/>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914400">
                <a:defRPr sz="1800">
                  <a:solidFill>
                    <a:srgbClr val="FFFFFF"/>
                  </a:solidFill>
                  <a:latin typeface="+mj-lt"/>
                  <a:ea typeface="+mj-ea"/>
                  <a:cs typeface="+mj-cs"/>
                  <a:sym typeface="Calibri"/>
                </a:defRPr>
              </a:pPr>
              <a:r>
                <a:t>Sector </a:t>
              </a:r>
            </a:p>
            <a:p>
              <a:pPr algn="ctr" defTabSz="914400">
                <a:defRPr sz="1800">
                  <a:solidFill>
                    <a:srgbClr val="FFFFFF"/>
                  </a:solidFill>
                  <a:latin typeface="+mj-lt"/>
                  <a:ea typeface="+mj-ea"/>
                  <a:cs typeface="+mj-cs"/>
                  <a:sym typeface="Calibri"/>
                </a:defRPr>
              </a:pPr>
              <a:r>
                <a:t>Operators</a:t>
              </a:r>
            </a:p>
          </p:txBody>
        </p:sp>
        <p:sp>
          <p:nvSpPr>
            <p:cNvPr id="340" name="Sector…"/>
            <p:cNvSpPr txBox="1"/>
            <p:nvPr/>
          </p:nvSpPr>
          <p:spPr>
            <a:xfrm>
              <a:off x="8248" y="930780"/>
              <a:ext cx="1409946" cy="675641"/>
            </a:xfrm>
            <a:prstGeom prst="rect">
              <a:avLst/>
            </a:prstGeom>
            <a:solidFill>
              <a:srgbClr val="D85E4E"/>
            </a:solidFill>
            <a:ln w="25400" cap="flat">
              <a:solidFill>
                <a:srgbClr val="D85E4E"/>
              </a:solidFill>
              <a:prstDash val="solid"/>
              <a:round/>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defTabSz="914400">
                <a:defRPr sz="1800">
                  <a:solidFill>
                    <a:srgbClr val="FFFFFF"/>
                  </a:solidFill>
                  <a:latin typeface="+mj-lt"/>
                  <a:ea typeface="+mj-ea"/>
                  <a:cs typeface="+mj-cs"/>
                  <a:sym typeface="Calibri"/>
                </a:defRPr>
              </a:pPr>
              <a:r>
                <a:t>Sector </a:t>
              </a:r>
            </a:p>
            <a:p>
              <a:pPr algn="ctr" defTabSz="914400">
                <a:defRPr sz="1800">
                  <a:solidFill>
                    <a:srgbClr val="FFFFFF"/>
                  </a:solidFill>
                  <a:latin typeface="+mj-lt"/>
                  <a:ea typeface="+mj-ea"/>
                  <a:cs typeface="+mj-cs"/>
                  <a:sym typeface="Calibri"/>
                </a:defRPr>
              </a:pPr>
              <a:r>
                <a:t>Administrator</a:t>
              </a:r>
            </a:p>
          </p:txBody>
        </p:sp>
      </p:grpSp>
      <p:sp>
        <p:nvSpPr>
          <p:cNvPr id="342" name="Super…"/>
          <p:cNvSpPr txBox="1"/>
          <p:nvPr/>
        </p:nvSpPr>
        <p:spPr>
          <a:xfrm>
            <a:off x="1174664" y="4077254"/>
            <a:ext cx="1409946" cy="675641"/>
          </a:xfrm>
          <a:prstGeom prst="rect">
            <a:avLst/>
          </a:prstGeom>
          <a:solidFill>
            <a:srgbClr val="D85E4E"/>
          </a:solidFill>
          <a:ln w="25400">
            <a:solidFill>
              <a:srgbClr val="D85E4E"/>
            </a:solidFill>
          </a:ln>
          <a:extLst>
            <a:ext uri="{C572A759-6A51-4108-AA02-DFA0A04FC94B}">
              <ma14:wrappingTextBoxFlag xmlns="" xmlns:ma14="http://schemas.microsoft.com/office/mac/drawingml/2011/main" val="1"/>
            </a:ext>
          </a:extLst>
        </p:spPr>
        <p:txBody>
          <a:bodyPr wrap="none" lIns="45719" rIns="45719">
            <a:spAutoFit/>
          </a:bodyPr>
          <a:lstStyle/>
          <a:p>
            <a:pPr algn="ctr" defTabSz="914400">
              <a:defRPr sz="1800">
                <a:solidFill>
                  <a:srgbClr val="FFFFFF"/>
                </a:solidFill>
                <a:latin typeface="+mj-lt"/>
                <a:ea typeface="+mj-ea"/>
                <a:cs typeface="+mj-cs"/>
                <a:sym typeface="Calibri"/>
              </a:defRPr>
            </a:pPr>
            <a:r>
              <a:t>Super </a:t>
            </a:r>
          </a:p>
          <a:p>
            <a:pPr algn="ctr" defTabSz="914400">
              <a:defRPr sz="1800">
                <a:solidFill>
                  <a:srgbClr val="FFFFFF"/>
                </a:solidFill>
                <a:latin typeface="+mj-lt"/>
                <a:ea typeface="+mj-ea"/>
                <a:cs typeface="+mj-cs"/>
                <a:sym typeface="Calibri"/>
              </a:defRPr>
            </a:pPr>
            <a:r>
              <a:t>Administrator</a:t>
            </a:r>
          </a:p>
        </p:txBody>
      </p:sp>
      <p:sp>
        <p:nvSpPr>
          <p:cNvPr id="343" name="OPEN SESSION…"/>
          <p:cNvSpPr txBox="1"/>
          <p:nvPr/>
        </p:nvSpPr>
        <p:spPr>
          <a:xfrm>
            <a:off x="4347342" y="3945498"/>
            <a:ext cx="2796881" cy="955041"/>
          </a:xfrm>
          <a:prstGeom prst="rect">
            <a:avLst/>
          </a:prstGeom>
          <a:solidFill>
            <a:srgbClr val="8CE0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spAutoFit/>
          </a:bodyPr>
          <a:lstStyle/>
          <a:p>
            <a:pPr algn="ctr" defTabSz="914400">
              <a:defRPr sz="1800">
                <a:latin typeface="+mj-lt"/>
                <a:ea typeface="+mj-ea"/>
                <a:cs typeface="+mj-cs"/>
                <a:sym typeface="Calibri"/>
              </a:defRPr>
            </a:pPr>
            <a:r>
              <a:t>OPEN SESSION </a:t>
            </a:r>
          </a:p>
          <a:p>
            <a:pPr algn="ctr" defTabSz="914400">
              <a:defRPr sz="1800">
                <a:latin typeface="+mj-lt"/>
                <a:ea typeface="+mj-ea"/>
                <a:cs typeface="+mj-cs"/>
                <a:sym typeface="Calibri"/>
              </a:defRPr>
            </a:pPr>
            <a:r>
              <a:t>Mitigation Phase : </a:t>
            </a:r>
            <a:br/>
            <a:r>
              <a:t>ENERGY SAVINGS</a:t>
            </a:r>
          </a:p>
        </p:txBody>
      </p:sp>
      <p:sp>
        <p:nvSpPr>
          <p:cNvPr id="344" name="Sector…"/>
          <p:cNvSpPr txBox="1"/>
          <p:nvPr/>
        </p:nvSpPr>
        <p:spPr>
          <a:xfrm>
            <a:off x="7279494" y="5202568"/>
            <a:ext cx="1409947" cy="675641"/>
          </a:xfrm>
          <a:prstGeom prst="rect">
            <a:avLst/>
          </a:prstGeom>
          <a:solidFill>
            <a:srgbClr val="D85E4E"/>
          </a:solidFill>
          <a:ln w="25400">
            <a:solidFill>
              <a:srgbClr val="D85E4E"/>
            </a:solidFill>
          </a:ln>
          <a:extLst>
            <a:ext uri="{C572A759-6A51-4108-AA02-DFA0A04FC94B}">
              <ma14:wrappingTextBoxFlag xmlns="" xmlns:ma14="http://schemas.microsoft.com/office/mac/drawingml/2011/main" val="1"/>
            </a:ext>
          </a:extLst>
        </p:spPr>
        <p:txBody>
          <a:bodyPr lIns="45719" rIns="45719">
            <a:spAutoFit/>
          </a:bodyPr>
          <a:lstStyle/>
          <a:p>
            <a:pPr algn="ctr" defTabSz="914400">
              <a:defRPr sz="1800">
                <a:solidFill>
                  <a:srgbClr val="FFFFFF"/>
                </a:solidFill>
                <a:latin typeface="+mj-lt"/>
                <a:ea typeface="+mj-ea"/>
                <a:cs typeface="+mj-cs"/>
                <a:sym typeface="Calibri"/>
              </a:defRPr>
            </a:pPr>
            <a:r>
              <a:t>Sector </a:t>
            </a:r>
          </a:p>
          <a:p>
            <a:pPr algn="ctr" defTabSz="914400">
              <a:defRPr sz="1800">
                <a:solidFill>
                  <a:srgbClr val="FFFFFF"/>
                </a:solidFill>
                <a:latin typeface="+mj-lt"/>
                <a:ea typeface="+mj-ea"/>
                <a:cs typeface="+mj-cs"/>
                <a:sym typeface="Calibri"/>
              </a:defRPr>
            </a:pPr>
            <a:r>
              <a:t>Operators</a:t>
            </a:r>
          </a:p>
        </p:txBody>
      </p:sp>
      <p:sp>
        <p:nvSpPr>
          <p:cNvPr id="345" name="Freccia"/>
          <p:cNvSpPr/>
          <p:nvPr/>
        </p:nvSpPr>
        <p:spPr>
          <a:xfrm>
            <a:off x="2912886" y="1033790"/>
            <a:ext cx="1102989" cy="396220"/>
          </a:xfrm>
          <a:prstGeom prst="rightArrow">
            <a:avLst>
              <a:gd name="adj1" fmla="val 50727"/>
              <a:gd name="adj2" fmla="val 126522"/>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p:spPr>
        <p:txBody>
          <a:bodyPr lIns="45719" rIns="45719" anchor="ctr"/>
          <a:lstStyle/>
          <a:p>
            <a:pPr algn="l" defTabSz="914400">
              <a:defRPr sz="1800">
                <a:latin typeface="+mj-lt"/>
                <a:ea typeface="+mj-ea"/>
                <a:cs typeface="+mj-cs"/>
                <a:sym typeface="Calibri"/>
              </a:defRPr>
            </a:pPr>
            <a:endParaRPr/>
          </a:p>
        </p:txBody>
      </p:sp>
      <p:sp>
        <p:nvSpPr>
          <p:cNvPr id="346" name="Freccia"/>
          <p:cNvSpPr/>
          <p:nvPr/>
        </p:nvSpPr>
        <p:spPr>
          <a:xfrm rot="10800000">
            <a:off x="6463708" y="2129179"/>
            <a:ext cx="743371" cy="396219"/>
          </a:xfrm>
          <a:prstGeom prst="rightArrow">
            <a:avLst>
              <a:gd name="adj1" fmla="val 50727"/>
              <a:gd name="adj2" fmla="val 126522"/>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p:spPr>
        <p:txBody>
          <a:bodyPr lIns="45719" rIns="45719" anchor="ctr"/>
          <a:lstStyle/>
          <a:p>
            <a:pPr algn="l" defTabSz="914400">
              <a:defRPr sz="1800">
                <a:latin typeface="+mj-lt"/>
                <a:ea typeface="+mj-ea"/>
                <a:cs typeface="+mj-cs"/>
                <a:sym typeface="Calibri"/>
              </a:defRPr>
            </a:pPr>
            <a:endParaRPr/>
          </a:p>
        </p:txBody>
      </p:sp>
      <p:grpSp>
        <p:nvGrpSpPr>
          <p:cNvPr id="351" name="Gruppo"/>
          <p:cNvGrpSpPr/>
          <p:nvPr/>
        </p:nvGrpSpPr>
        <p:grpSpPr>
          <a:xfrm>
            <a:off x="7496328" y="1130300"/>
            <a:ext cx="1566501" cy="2162189"/>
            <a:chOff x="0" y="0"/>
            <a:chExt cx="1566500" cy="2162188"/>
          </a:xfrm>
        </p:grpSpPr>
        <p:sp>
          <p:nvSpPr>
            <p:cNvPr id="347" name="Linea"/>
            <p:cNvSpPr/>
            <p:nvPr/>
          </p:nvSpPr>
          <p:spPr>
            <a:xfrm>
              <a:off x="0" y="0"/>
              <a:ext cx="1566501"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sp>
          <p:nvSpPr>
            <p:cNvPr id="348" name="Linea"/>
            <p:cNvSpPr/>
            <p:nvPr/>
          </p:nvSpPr>
          <p:spPr>
            <a:xfrm flipV="1">
              <a:off x="1563026" y="12700"/>
              <a:ext cx="1" cy="2141726"/>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sp>
          <p:nvSpPr>
            <p:cNvPr id="349" name="Linea"/>
            <p:cNvSpPr/>
            <p:nvPr/>
          </p:nvSpPr>
          <p:spPr>
            <a:xfrm flipH="1">
              <a:off x="1177771" y="1196988"/>
              <a:ext cx="362902" cy="1"/>
            </a:xfrm>
            <a:prstGeom prst="line">
              <a:avLst/>
            </a:prstGeom>
            <a:noFill/>
            <a:ln w="25400" cap="flat">
              <a:solidFill>
                <a:schemeClr val="accent1"/>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sp>
          <p:nvSpPr>
            <p:cNvPr id="350" name="Linea"/>
            <p:cNvSpPr/>
            <p:nvPr/>
          </p:nvSpPr>
          <p:spPr>
            <a:xfrm flipH="1">
              <a:off x="1203171" y="2162188"/>
              <a:ext cx="362902" cy="1"/>
            </a:xfrm>
            <a:prstGeom prst="line">
              <a:avLst/>
            </a:prstGeom>
            <a:noFill/>
            <a:ln w="25400" cap="flat">
              <a:solidFill>
                <a:schemeClr val="accent1"/>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grpSp>
      <p:sp>
        <p:nvSpPr>
          <p:cNvPr id="352" name="Freccia"/>
          <p:cNvSpPr/>
          <p:nvPr/>
        </p:nvSpPr>
        <p:spPr>
          <a:xfrm rot="10800000">
            <a:off x="4499461" y="2129179"/>
            <a:ext cx="743370" cy="396219"/>
          </a:xfrm>
          <a:prstGeom prst="rightArrow">
            <a:avLst>
              <a:gd name="adj1" fmla="val 50727"/>
              <a:gd name="adj2" fmla="val 126522"/>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p:spPr>
        <p:txBody>
          <a:bodyPr lIns="45719" rIns="45719" anchor="ctr"/>
          <a:lstStyle/>
          <a:p>
            <a:pPr algn="l" defTabSz="914400">
              <a:defRPr sz="1800">
                <a:latin typeface="+mj-lt"/>
                <a:ea typeface="+mj-ea"/>
                <a:cs typeface="+mj-cs"/>
                <a:sym typeface="Calibri"/>
              </a:defRPr>
            </a:pPr>
            <a:endParaRPr/>
          </a:p>
        </p:txBody>
      </p:sp>
      <p:sp>
        <p:nvSpPr>
          <p:cNvPr id="353" name="Freccia"/>
          <p:cNvSpPr/>
          <p:nvPr/>
        </p:nvSpPr>
        <p:spPr>
          <a:xfrm rot="10800000">
            <a:off x="2044733" y="2150898"/>
            <a:ext cx="743370" cy="396219"/>
          </a:xfrm>
          <a:prstGeom prst="rightArrow">
            <a:avLst>
              <a:gd name="adj1" fmla="val 50727"/>
              <a:gd name="adj2" fmla="val 126522"/>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p:spPr>
        <p:txBody>
          <a:bodyPr lIns="45719" rIns="45719" anchor="ctr"/>
          <a:lstStyle/>
          <a:p>
            <a:pPr algn="l" defTabSz="914400">
              <a:defRPr sz="1800">
                <a:latin typeface="+mj-lt"/>
                <a:ea typeface="+mj-ea"/>
                <a:cs typeface="+mj-cs"/>
                <a:sym typeface="Calibri"/>
              </a:defRPr>
            </a:pPr>
            <a:endParaRPr/>
          </a:p>
        </p:txBody>
      </p:sp>
      <p:sp>
        <p:nvSpPr>
          <p:cNvPr id="354" name="Freccia"/>
          <p:cNvSpPr/>
          <p:nvPr/>
        </p:nvSpPr>
        <p:spPr>
          <a:xfrm rot="10800000">
            <a:off x="2837565" y="3033372"/>
            <a:ext cx="4178650" cy="396219"/>
          </a:xfrm>
          <a:prstGeom prst="rightArrow">
            <a:avLst>
              <a:gd name="adj1" fmla="val 50727"/>
              <a:gd name="adj2" fmla="val 126522"/>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p:spPr>
        <p:txBody>
          <a:bodyPr lIns="45719" rIns="45719" anchor="ctr"/>
          <a:lstStyle/>
          <a:p>
            <a:pPr algn="l" defTabSz="914400">
              <a:defRPr sz="1800">
                <a:latin typeface="+mj-lt"/>
                <a:ea typeface="+mj-ea"/>
                <a:cs typeface="+mj-cs"/>
                <a:sym typeface="Calibri"/>
              </a:defRPr>
            </a:pPr>
            <a:endParaRPr/>
          </a:p>
        </p:txBody>
      </p:sp>
      <p:sp>
        <p:nvSpPr>
          <p:cNvPr id="355" name="Freccia"/>
          <p:cNvSpPr/>
          <p:nvPr/>
        </p:nvSpPr>
        <p:spPr>
          <a:xfrm>
            <a:off x="2912886" y="4216965"/>
            <a:ext cx="1102989" cy="396219"/>
          </a:xfrm>
          <a:prstGeom prst="rightArrow">
            <a:avLst>
              <a:gd name="adj1" fmla="val 50727"/>
              <a:gd name="adj2" fmla="val 126522"/>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p:spPr>
        <p:txBody>
          <a:bodyPr lIns="45719" rIns="45719" anchor="ctr"/>
          <a:lstStyle/>
          <a:p>
            <a:pPr algn="l" defTabSz="914400">
              <a:defRPr sz="1800">
                <a:latin typeface="+mj-lt"/>
                <a:ea typeface="+mj-ea"/>
                <a:cs typeface="+mj-cs"/>
                <a:sym typeface="Calibri"/>
              </a:defRPr>
            </a:pPr>
            <a:endParaRPr/>
          </a:p>
        </p:txBody>
      </p:sp>
      <p:grpSp>
        <p:nvGrpSpPr>
          <p:cNvPr id="359" name="Gruppo"/>
          <p:cNvGrpSpPr/>
          <p:nvPr/>
        </p:nvGrpSpPr>
        <p:grpSpPr>
          <a:xfrm>
            <a:off x="7470928" y="4305300"/>
            <a:ext cx="1566501" cy="1235089"/>
            <a:chOff x="0" y="0"/>
            <a:chExt cx="1566500" cy="1235088"/>
          </a:xfrm>
        </p:grpSpPr>
        <p:sp>
          <p:nvSpPr>
            <p:cNvPr id="356" name="Linea"/>
            <p:cNvSpPr/>
            <p:nvPr/>
          </p:nvSpPr>
          <p:spPr>
            <a:xfrm>
              <a:off x="0" y="0"/>
              <a:ext cx="1566501"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sp>
          <p:nvSpPr>
            <p:cNvPr id="357" name="Linea"/>
            <p:cNvSpPr/>
            <p:nvPr/>
          </p:nvSpPr>
          <p:spPr>
            <a:xfrm flipV="1">
              <a:off x="1563026" y="12700"/>
              <a:ext cx="1" cy="1217864"/>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sp>
          <p:nvSpPr>
            <p:cNvPr id="358" name="Linea"/>
            <p:cNvSpPr/>
            <p:nvPr/>
          </p:nvSpPr>
          <p:spPr>
            <a:xfrm flipH="1">
              <a:off x="1190471" y="1235088"/>
              <a:ext cx="362902" cy="1"/>
            </a:xfrm>
            <a:prstGeom prst="line">
              <a:avLst/>
            </a:prstGeom>
            <a:noFill/>
            <a:ln w="25400" cap="flat">
              <a:solidFill>
                <a:schemeClr val="accent1"/>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grpSp>
      <p:sp>
        <p:nvSpPr>
          <p:cNvPr id="360" name="Data Entry"/>
          <p:cNvSpPr txBox="1"/>
          <p:nvPr/>
        </p:nvSpPr>
        <p:spPr>
          <a:xfrm>
            <a:off x="5320500" y="5331409"/>
            <a:ext cx="1102988" cy="396241"/>
          </a:xfrm>
          <a:prstGeom prst="rect">
            <a:avLst/>
          </a:prstGeom>
          <a:solidFill>
            <a:srgbClr val="8CE0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lvl1pPr algn="l" defTabSz="914400">
              <a:defRPr sz="1800">
                <a:latin typeface="+mj-lt"/>
                <a:ea typeface="+mj-ea"/>
                <a:cs typeface="+mj-cs"/>
                <a:sym typeface="Calibri"/>
              </a:defRPr>
            </a:lvl1pPr>
          </a:lstStyle>
          <a:p>
            <a:r>
              <a:t>Data Entry</a:t>
            </a:r>
          </a:p>
        </p:txBody>
      </p:sp>
      <p:sp>
        <p:nvSpPr>
          <p:cNvPr id="361" name="Data Validation"/>
          <p:cNvSpPr txBox="1"/>
          <p:nvPr/>
        </p:nvSpPr>
        <p:spPr>
          <a:xfrm>
            <a:off x="2894281" y="5331409"/>
            <a:ext cx="1541101" cy="396241"/>
          </a:xfrm>
          <a:prstGeom prst="rect">
            <a:avLst/>
          </a:prstGeom>
          <a:solidFill>
            <a:srgbClr val="8CE0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lvl1pPr algn="l" defTabSz="914400">
              <a:defRPr sz="1800">
                <a:latin typeface="+mj-lt"/>
                <a:ea typeface="+mj-ea"/>
                <a:cs typeface="+mj-cs"/>
                <a:sym typeface="Calibri"/>
              </a:defRPr>
            </a:lvl1pPr>
          </a:lstStyle>
          <a:p>
            <a:r>
              <a:t>Data Validation</a:t>
            </a:r>
          </a:p>
        </p:txBody>
      </p:sp>
      <p:sp>
        <p:nvSpPr>
          <p:cNvPr id="362" name="Data Release"/>
          <p:cNvSpPr txBox="1"/>
          <p:nvPr/>
        </p:nvSpPr>
        <p:spPr>
          <a:xfrm>
            <a:off x="690419" y="5366903"/>
            <a:ext cx="1325226" cy="396241"/>
          </a:xfrm>
          <a:prstGeom prst="rect">
            <a:avLst/>
          </a:prstGeom>
          <a:solidFill>
            <a:srgbClr val="8CE0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lvl1pPr algn="l" defTabSz="914400">
              <a:defRPr sz="1800">
                <a:latin typeface="+mj-lt"/>
                <a:ea typeface="+mj-ea"/>
                <a:cs typeface="+mj-cs"/>
                <a:sym typeface="Calibri"/>
              </a:defRPr>
            </a:lvl1pPr>
          </a:lstStyle>
          <a:p>
            <a:r>
              <a:t>Data Release</a:t>
            </a:r>
          </a:p>
        </p:txBody>
      </p:sp>
      <p:sp>
        <p:nvSpPr>
          <p:cNvPr id="363" name="Freccia"/>
          <p:cNvSpPr/>
          <p:nvPr/>
        </p:nvSpPr>
        <p:spPr>
          <a:xfrm rot="10800000">
            <a:off x="6457803" y="5331420"/>
            <a:ext cx="743371" cy="396219"/>
          </a:xfrm>
          <a:prstGeom prst="rightArrow">
            <a:avLst>
              <a:gd name="adj1" fmla="val 50727"/>
              <a:gd name="adj2" fmla="val 126522"/>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p:spPr>
        <p:txBody>
          <a:bodyPr lIns="45719" rIns="45719" anchor="ctr"/>
          <a:lstStyle/>
          <a:p>
            <a:pPr algn="l" defTabSz="914400">
              <a:defRPr sz="1800">
                <a:latin typeface="+mj-lt"/>
                <a:ea typeface="+mj-ea"/>
                <a:cs typeface="+mj-cs"/>
                <a:sym typeface="Calibri"/>
              </a:defRPr>
            </a:pPr>
            <a:endParaRPr/>
          </a:p>
        </p:txBody>
      </p:sp>
      <p:sp>
        <p:nvSpPr>
          <p:cNvPr id="364" name="Freccia"/>
          <p:cNvSpPr/>
          <p:nvPr/>
        </p:nvSpPr>
        <p:spPr>
          <a:xfrm rot="10800000">
            <a:off x="4493556" y="5331420"/>
            <a:ext cx="743370" cy="396219"/>
          </a:xfrm>
          <a:prstGeom prst="rightArrow">
            <a:avLst>
              <a:gd name="adj1" fmla="val 50727"/>
              <a:gd name="adj2" fmla="val 126522"/>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p:spPr>
        <p:txBody>
          <a:bodyPr lIns="45719" rIns="45719" anchor="ctr"/>
          <a:lstStyle/>
          <a:p>
            <a:pPr algn="l" defTabSz="914400">
              <a:defRPr sz="1800">
                <a:latin typeface="+mj-lt"/>
                <a:ea typeface="+mj-ea"/>
                <a:cs typeface="+mj-cs"/>
                <a:sym typeface="Calibri"/>
              </a:defRPr>
            </a:pPr>
            <a:endParaRPr/>
          </a:p>
        </p:txBody>
      </p:sp>
      <p:sp>
        <p:nvSpPr>
          <p:cNvPr id="365" name="Freccia"/>
          <p:cNvSpPr/>
          <p:nvPr/>
        </p:nvSpPr>
        <p:spPr>
          <a:xfrm rot="10800000">
            <a:off x="2068879" y="5358970"/>
            <a:ext cx="743370" cy="396219"/>
          </a:xfrm>
          <a:prstGeom prst="rightArrow">
            <a:avLst>
              <a:gd name="adj1" fmla="val 50727"/>
              <a:gd name="adj2" fmla="val 126522"/>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p:spPr>
        <p:txBody>
          <a:bodyPr lIns="45719" rIns="45719" anchor="ctr"/>
          <a:lstStyle/>
          <a:p>
            <a:pPr algn="l" defTabSz="914400">
              <a:defRPr sz="1800">
                <a:latin typeface="+mj-lt"/>
                <a:ea typeface="+mj-ea"/>
                <a:cs typeface="+mj-cs"/>
                <a:sym typeface="Calibri"/>
              </a:defRPr>
            </a:pPr>
            <a:endParaRPr/>
          </a:p>
        </p:txBody>
      </p:sp>
      <p:grpSp>
        <p:nvGrpSpPr>
          <p:cNvPr id="370" name="Gruppo"/>
          <p:cNvGrpSpPr/>
          <p:nvPr/>
        </p:nvGrpSpPr>
        <p:grpSpPr>
          <a:xfrm>
            <a:off x="123669" y="2362199"/>
            <a:ext cx="861111" cy="2146301"/>
            <a:chOff x="0" y="0"/>
            <a:chExt cx="861109" cy="2146300"/>
          </a:xfrm>
        </p:grpSpPr>
        <p:sp>
          <p:nvSpPr>
            <p:cNvPr id="366" name="Linea"/>
            <p:cNvSpPr/>
            <p:nvPr/>
          </p:nvSpPr>
          <p:spPr>
            <a:xfrm>
              <a:off x="34129" y="12829"/>
              <a:ext cx="362902" cy="1"/>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sp>
          <p:nvSpPr>
            <p:cNvPr id="367" name="Linea"/>
            <p:cNvSpPr/>
            <p:nvPr/>
          </p:nvSpPr>
          <p:spPr>
            <a:xfrm>
              <a:off x="34129" y="869281"/>
              <a:ext cx="362902" cy="1"/>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sp>
          <p:nvSpPr>
            <p:cNvPr id="368" name="Linea"/>
            <p:cNvSpPr/>
            <p:nvPr/>
          </p:nvSpPr>
          <p:spPr>
            <a:xfrm flipV="1">
              <a:off x="16030" y="-1"/>
              <a:ext cx="1" cy="2133601"/>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sp>
          <p:nvSpPr>
            <p:cNvPr id="369" name="Linea"/>
            <p:cNvSpPr/>
            <p:nvPr/>
          </p:nvSpPr>
          <p:spPr>
            <a:xfrm>
              <a:off x="0" y="2146300"/>
              <a:ext cx="861110" cy="0"/>
            </a:xfrm>
            <a:prstGeom prst="line">
              <a:avLst/>
            </a:prstGeom>
            <a:noFill/>
            <a:ln w="25400" cap="flat">
              <a:solidFill>
                <a:schemeClr val="accent1"/>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grpSp>
      <p:grpSp>
        <p:nvGrpSpPr>
          <p:cNvPr id="376" name="Gruppo"/>
          <p:cNvGrpSpPr/>
          <p:nvPr/>
        </p:nvGrpSpPr>
        <p:grpSpPr>
          <a:xfrm>
            <a:off x="6946" y="2113566"/>
            <a:ext cx="642762" cy="3591866"/>
            <a:chOff x="0" y="0"/>
            <a:chExt cx="642761" cy="3591864"/>
          </a:xfrm>
        </p:grpSpPr>
        <p:sp>
          <p:nvSpPr>
            <p:cNvPr id="371" name="Stella"/>
            <p:cNvSpPr/>
            <p:nvPr/>
          </p:nvSpPr>
          <p:spPr>
            <a:xfrm>
              <a:off x="144790" y="0"/>
              <a:ext cx="421748" cy="401106"/>
            </a:xfrm>
            <a:prstGeom prst="star5">
              <a:avLst>
                <a:gd name="adj" fmla="val 19100"/>
                <a:gd name="hf" fmla="val 105146"/>
                <a:gd name="vf" fmla="val 110557"/>
              </a:avLst>
            </a:prstGeom>
            <a:solidFill>
              <a:schemeClr val="accent6">
                <a:lumOff val="18921"/>
              </a:schemeClr>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l" defTabSz="914400">
                <a:defRPr sz="1800">
                  <a:latin typeface="+mj-lt"/>
                  <a:ea typeface="+mj-ea"/>
                  <a:cs typeface="+mj-cs"/>
                  <a:sym typeface="Calibri"/>
                </a:defRPr>
              </a:pPr>
              <a:endParaRPr/>
            </a:p>
          </p:txBody>
        </p:sp>
        <p:sp>
          <p:nvSpPr>
            <p:cNvPr id="372" name="Stella"/>
            <p:cNvSpPr/>
            <p:nvPr/>
          </p:nvSpPr>
          <p:spPr>
            <a:xfrm>
              <a:off x="144790" y="3190759"/>
              <a:ext cx="421748" cy="401106"/>
            </a:xfrm>
            <a:prstGeom prst="star5">
              <a:avLst>
                <a:gd name="adj" fmla="val 19100"/>
                <a:gd name="hf" fmla="val 105146"/>
                <a:gd name="vf" fmla="val 110557"/>
              </a:avLst>
            </a:prstGeom>
            <a:solidFill>
              <a:schemeClr val="accent6">
                <a:lumOff val="18921"/>
              </a:schemeClr>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l" defTabSz="914400">
                <a:defRPr sz="1800">
                  <a:latin typeface="+mj-lt"/>
                  <a:ea typeface="+mj-ea"/>
                  <a:cs typeface="+mj-cs"/>
                  <a:sym typeface="Calibri"/>
                </a:defRPr>
              </a:pPr>
              <a:endParaRPr/>
            </a:p>
          </p:txBody>
        </p:sp>
        <p:sp>
          <p:nvSpPr>
            <p:cNvPr id="373" name="Emissions…"/>
            <p:cNvSpPr txBox="1"/>
            <p:nvPr/>
          </p:nvSpPr>
          <p:spPr>
            <a:xfrm rot="16200000">
              <a:off x="-391183" y="1480761"/>
              <a:ext cx="1425127" cy="642763"/>
            </a:xfrm>
            <a:prstGeom prst="rect">
              <a:avLst/>
            </a:prstGeom>
            <a:solidFill>
              <a:schemeClr val="accent3">
                <a:lumOff val="22941"/>
              </a:schemeClr>
            </a:solidFill>
            <a:ln w="25400" cap="flat">
              <a:solidFill>
                <a:schemeClr val="accent1"/>
              </a:solidFill>
              <a:prstDash val="solid"/>
              <a:round/>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defRPr sz="1800" b="1"/>
              </a:pPr>
              <a:r>
                <a:t>Emissions</a:t>
              </a:r>
            </a:p>
            <a:p>
              <a:pPr algn="ctr">
                <a:defRPr sz="1800" b="1"/>
              </a:pPr>
              <a:r>
                <a:t> Calculation</a:t>
              </a:r>
            </a:p>
          </p:txBody>
        </p:sp>
        <p:sp>
          <p:nvSpPr>
            <p:cNvPr id="374" name="Linea"/>
            <p:cNvSpPr/>
            <p:nvPr/>
          </p:nvSpPr>
          <p:spPr>
            <a:xfrm flipV="1">
              <a:off x="339098" y="298935"/>
              <a:ext cx="1" cy="801720"/>
            </a:xfrm>
            <a:prstGeom prst="line">
              <a:avLst/>
            </a:prstGeom>
            <a:noFill/>
            <a:ln w="25400" cap="flat">
              <a:solidFill>
                <a:schemeClr val="accent1"/>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sp>
          <p:nvSpPr>
            <p:cNvPr id="375" name="Linea"/>
            <p:cNvSpPr/>
            <p:nvPr/>
          </p:nvSpPr>
          <p:spPr>
            <a:xfrm flipH="1">
              <a:off x="337851" y="2500484"/>
              <a:ext cx="1" cy="701041"/>
            </a:xfrm>
            <a:prstGeom prst="line">
              <a:avLst/>
            </a:prstGeom>
            <a:noFill/>
            <a:ln w="25400" cap="flat">
              <a:solidFill>
                <a:schemeClr val="accent1"/>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grpSp>
      <p:grpSp>
        <p:nvGrpSpPr>
          <p:cNvPr id="396" name="Gruppo"/>
          <p:cNvGrpSpPr/>
          <p:nvPr/>
        </p:nvGrpSpPr>
        <p:grpSpPr>
          <a:xfrm>
            <a:off x="133126" y="639230"/>
            <a:ext cx="8423410" cy="4785267"/>
            <a:chOff x="0" y="0"/>
            <a:chExt cx="8423408" cy="4785265"/>
          </a:xfrm>
        </p:grpSpPr>
        <p:grpSp>
          <p:nvGrpSpPr>
            <p:cNvPr id="386" name="Gruppo"/>
            <p:cNvGrpSpPr/>
            <p:nvPr/>
          </p:nvGrpSpPr>
          <p:grpSpPr>
            <a:xfrm>
              <a:off x="0" y="75021"/>
              <a:ext cx="7947902" cy="4634577"/>
              <a:chOff x="0" y="0"/>
              <a:chExt cx="7947901" cy="4634576"/>
            </a:xfrm>
          </p:grpSpPr>
          <p:sp>
            <p:nvSpPr>
              <p:cNvPr id="377" name="E-mail"/>
              <p:cNvSpPr/>
              <p:nvPr/>
            </p:nvSpPr>
            <p:spPr>
              <a:xfrm>
                <a:off x="7454900" y="0"/>
                <a:ext cx="493002" cy="311655"/>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2AFF0B"/>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2400">
                    <a:effectLst>
                      <a:outerShdw blurRad="12700" dist="25400" dir="13500000" rotWithShape="0">
                        <a:srgbClr val="000000"/>
                      </a:outerShdw>
                    </a:effectLst>
                    <a:latin typeface="+mj-lt"/>
                    <a:ea typeface="+mj-ea"/>
                    <a:cs typeface="+mj-cs"/>
                    <a:sym typeface="Calibri"/>
                  </a:defRPr>
                </a:pPr>
                <a:endParaRPr/>
              </a:p>
            </p:txBody>
          </p:sp>
          <p:sp>
            <p:nvSpPr>
              <p:cNvPr id="378" name="E-mail"/>
              <p:cNvSpPr/>
              <p:nvPr/>
            </p:nvSpPr>
            <p:spPr>
              <a:xfrm>
                <a:off x="4608764" y="1049215"/>
                <a:ext cx="493003" cy="311655"/>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2AFF0B"/>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2400">
                    <a:effectLst>
                      <a:outerShdw blurRad="12700" dist="25400" dir="13500000" rotWithShape="0">
                        <a:srgbClr val="000000"/>
                      </a:outerShdw>
                    </a:effectLst>
                    <a:latin typeface="+mj-lt"/>
                    <a:ea typeface="+mj-ea"/>
                    <a:cs typeface="+mj-cs"/>
                    <a:sym typeface="Calibri"/>
                  </a:defRPr>
                </a:pPr>
                <a:endParaRPr/>
              </a:p>
            </p:txBody>
          </p:sp>
          <p:sp>
            <p:nvSpPr>
              <p:cNvPr id="379" name="E-mail"/>
              <p:cNvSpPr/>
              <p:nvPr/>
            </p:nvSpPr>
            <p:spPr>
              <a:xfrm>
                <a:off x="2060936" y="1051373"/>
                <a:ext cx="493003" cy="311656"/>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2AFF0B"/>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2400">
                    <a:effectLst>
                      <a:outerShdw blurRad="12700" dist="25400" dir="13500000" rotWithShape="0">
                        <a:srgbClr val="000000"/>
                      </a:outerShdw>
                    </a:effectLst>
                    <a:latin typeface="+mj-lt"/>
                    <a:ea typeface="+mj-ea"/>
                    <a:cs typeface="+mj-cs"/>
                    <a:sym typeface="Calibri"/>
                  </a:defRPr>
                </a:pPr>
                <a:endParaRPr/>
              </a:p>
            </p:txBody>
          </p:sp>
          <p:sp>
            <p:nvSpPr>
              <p:cNvPr id="380" name="E-mail"/>
              <p:cNvSpPr/>
              <p:nvPr/>
            </p:nvSpPr>
            <p:spPr>
              <a:xfrm>
                <a:off x="63500" y="1051373"/>
                <a:ext cx="493002" cy="311656"/>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2AFF0B"/>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2400">
                    <a:effectLst>
                      <a:outerShdw blurRad="12700" dist="25400" dir="13500000" rotWithShape="0">
                        <a:srgbClr val="000000"/>
                      </a:outerShdw>
                    </a:effectLst>
                    <a:latin typeface="+mj-lt"/>
                    <a:ea typeface="+mj-ea"/>
                    <a:cs typeface="+mj-cs"/>
                    <a:sym typeface="Calibri"/>
                  </a:defRPr>
                </a:pPr>
                <a:endParaRPr/>
              </a:p>
            </p:txBody>
          </p:sp>
          <p:sp>
            <p:nvSpPr>
              <p:cNvPr id="381" name="E-mail"/>
              <p:cNvSpPr/>
              <p:nvPr/>
            </p:nvSpPr>
            <p:spPr>
              <a:xfrm>
                <a:off x="0" y="1914427"/>
                <a:ext cx="493002" cy="311656"/>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2AFF0B"/>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2400">
                    <a:effectLst>
                      <a:outerShdw blurRad="12700" dist="25400" dir="13500000" rotWithShape="0">
                        <a:srgbClr val="000000"/>
                      </a:outerShdw>
                    </a:effectLst>
                    <a:latin typeface="+mj-lt"/>
                    <a:ea typeface="+mj-ea"/>
                    <a:cs typeface="+mj-cs"/>
                    <a:sym typeface="Calibri"/>
                  </a:defRPr>
                </a:pPr>
                <a:endParaRPr/>
              </a:p>
            </p:txBody>
          </p:sp>
          <p:sp>
            <p:nvSpPr>
              <p:cNvPr id="382" name="E-mail"/>
              <p:cNvSpPr/>
              <p:nvPr/>
            </p:nvSpPr>
            <p:spPr>
              <a:xfrm>
                <a:off x="7350501" y="3213099"/>
                <a:ext cx="493003" cy="311656"/>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2AFF0B"/>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2400">
                    <a:effectLst>
                      <a:outerShdw blurRad="12700" dist="25400" dir="13500000" rotWithShape="0">
                        <a:srgbClr val="000000"/>
                      </a:outerShdw>
                    </a:effectLst>
                    <a:latin typeface="+mj-lt"/>
                    <a:ea typeface="+mj-ea"/>
                    <a:cs typeface="+mj-cs"/>
                    <a:sym typeface="Calibri"/>
                  </a:defRPr>
                </a:pPr>
                <a:endParaRPr/>
              </a:p>
            </p:txBody>
          </p:sp>
          <p:sp>
            <p:nvSpPr>
              <p:cNvPr id="383" name="E-mail"/>
              <p:cNvSpPr/>
              <p:nvPr/>
            </p:nvSpPr>
            <p:spPr>
              <a:xfrm>
                <a:off x="4658022" y="4322921"/>
                <a:ext cx="493003" cy="311656"/>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2AFF0B"/>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2400">
                    <a:effectLst>
                      <a:outerShdw blurRad="12700" dist="25400" dir="13500000" rotWithShape="0">
                        <a:srgbClr val="000000"/>
                      </a:outerShdw>
                    </a:effectLst>
                    <a:latin typeface="+mj-lt"/>
                    <a:ea typeface="+mj-ea"/>
                    <a:cs typeface="+mj-cs"/>
                    <a:sym typeface="Calibri"/>
                  </a:defRPr>
                </a:pPr>
                <a:endParaRPr/>
              </a:p>
            </p:txBody>
          </p:sp>
          <p:sp>
            <p:nvSpPr>
              <p:cNvPr id="384" name="E-mail"/>
              <p:cNvSpPr/>
              <p:nvPr/>
            </p:nvSpPr>
            <p:spPr>
              <a:xfrm>
                <a:off x="2189622" y="4322921"/>
                <a:ext cx="493003" cy="311656"/>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2AFF0B"/>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2400">
                    <a:effectLst>
                      <a:outerShdw blurRad="12700" dist="25400" dir="13500000" rotWithShape="0">
                        <a:srgbClr val="000000"/>
                      </a:outerShdw>
                    </a:effectLst>
                    <a:latin typeface="+mj-lt"/>
                    <a:ea typeface="+mj-ea"/>
                    <a:cs typeface="+mj-cs"/>
                    <a:sym typeface="Calibri"/>
                  </a:defRPr>
                </a:pPr>
                <a:endParaRPr/>
              </a:p>
            </p:txBody>
          </p:sp>
          <p:sp>
            <p:nvSpPr>
              <p:cNvPr id="385" name="E-mail"/>
              <p:cNvSpPr/>
              <p:nvPr/>
            </p:nvSpPr>
            <p:spPr>
              <a:xfrm>
                <a:off x="24885" y="4322921"/>
                <a:ext cx="493002" cy="311656"/>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2AFF0B"/>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2400">
                    <a:effectLst>
                      <a:outerShdw blurRad="12700" dist="25400" dir="13500000" rotWithShape="0">
                        <a:srgbClr val="000000"/>
                      </a:outerShdw>
                    </a:effectLst>
                    <a:latin typeface="+mj-lt"/>
                    <a:ea typeface="+mj-ea"/>
                    <a:cs typeface="+mj-cs"/>
                    <a:sym typeface="Calibri"/>
                  </a:defRPr>
                </a:pPr>
                <a:endParaRPr/>
              </a:p>
            </p:txBody>
          </p:sp>
        </p:grpSp>
        <p:pic>
          <p:nvPicPr>
            <p:cNvPr id="387" name="Immagine" descr="Immagine"/>
            <p:cNvPicPr>
              <a:picLocks noChangeAspect="1"/>
            </p:cNvPicPr>
            <p:nvPr/>
          </p:nvPicPr>
          <p:blipFill>
            <a:blip r:embed="rId7" cstate="print">
              <a:extLst/>
            </a:blip>
            <a:stretch>
              <a:fillRect/>
            </a:stretch>
          </p:blipFill>
          <p:spPr>
            <a:xfrm>
              <a:off x="7961711" y="0"/>
              <a:ext cx="461698" cy="461698"/>
            </a:xfrm>
            <a:prstGeom prst="rect">
              <a:avLst/>
            </a:prstGeom>
            <a:ln w="12700" cap="flat">
              <a:noFill/>
              <a:miter lim="400000"/>
            </a:ln>
            <a:effectLst/>
          </p:spPr>
        </p:pic>
        <p:pic>
          <p:nvPicPr>
            <p:cNvPr id="388" name="Immagine" descr="Immagine"/>
            <p:cNvPicPr>
              <a:picLocks noChangeAspect="1"/>
            </p:cNvPicPr>
            <p:nvPr/>
          </p:nvPicPr>
          <p:blipFill>
            <a:blip r:embed="rId7" cstate="print">
              <a:extLst/>
            </a:blip>
            <a:stretch>
              <a:fillRect/>
            </a:stretch>
          </p:blipFill>
          <p:spPr>
            <a:xfrm>
              <a:off x="5123873" y="1050752"/>
              <a:ext cx="461698" cy="461698"/>
            </a:xfrm>
            <a:prstGeom prst="rect">
              <a:avLst/>
            </a:prstGeom>
            <a:ln w="12700" cap="flat">
              <a:noFill/>
              <a:miter lim="400000"/>
            </a:ln>
            <a:effectLst/>
          </p:spPr>
        </p:pic>
        <p:pic>
          <p:nvPicPr>
            <p:cNvPr id="389" name="Immagine" descr="Immagine"/>
            <p:cNvPicPr>
              <a:picLocks noChangeAspect="1"/>
            </p:cNvPicPr>
            <p:nvPr/>
          </p:nvPicPr>
          <p:blipFill>
            <a:blip r:embed="rId7" cstate="print">
              <a:extLst/>
            </a:blip>
            <a:stretch>
              <a:fillRect/>
            </a:stretch>
          </p:blipFill>
          <p:spPr>
            <a:xfrm>
              <a:off x="2595728" y="1050752"/>
              <a:ext cx="461698" cy="461698"/>
            </a:xfrm>
            <a:prstGeom prst="rect">
              <a:avLst/>
            </a:prstGeom>
            <a:ln w="12700" cap="flat">
              <a:noFill/>
              <a:miter lim="400000"/>
            </a:ln>
            <a:effectLst/>
          </p:spPr>
        </p:pic>
        <p:pic>
          <p:nvPicPr>
            <p:cNvPr id="390" name="Immagine" descr="Immagine"/>
            <p:cNvPicPr>
              <a:picLocks noChangeAspect="1"/>
            </p:cNvPicPr>
            <p:nvPr/>
          </p:nvPicPr>
          <p:blipFill>
            <a:blip r:embed="rId7" cstate="print">
              <a:extLst/>
            </a:blip>
            <a:stretch>
              <a:fillRect/>
            </a:stretch>
          </p:blipFill>
          <p:spPr>
            <a:xfrm>
              <a:off x="570311" y="1050752"/>
              <a:ext cx="461698" cy="461698"/>
            </a:xfrm>
            <a:prstGeom prst="rect">
              <a:avLst/>
            </a:prstGeom>
            <a:ln w="12700" cap="flat">
              <a:noFill/>
              <a:miter lim="400000"/>
            </a:ln>
            <a:effectLst/>
          </p:spPr>
        </p:pic>
        <p:pic>
          <p:nvPicPr>
            <p:cNvPr id="391" name="Immagine" descr="Immagine"/>
            <p:cNvPicPr>
              <a:picLocks noChangeAspect="1"/>
            </p:cNvPicPr>
            <p:nvPr/>
          </p:nvPicPr>
          <p:blipFill>
            <a:blip r:embed="rId7" cstate="print">
              <a:extLst/>
            </a:blip>
            <a:stretch>
              <a:fillRect/>
            </a:stretch>
          </p:blipFill>
          <p:spPr>
            <a:xfrm>
              <a:off x="481411" y="1922599"/>
              <a:ext cx="461698" cy="461699"/>
            </a:xfrm>
            <a:prstGeom prst="rect">
              <a:avLst/>
            </a:prstGeom>
            <a:ln w="12700" cap="flat">
              <a:noFill/>
              <a:miter lim="400000"/>
            </a:ln>
            <a:effectLst/>
          </p:spPr>
        </p:pic>
        <p:pic>
          <p:nvPicPr>
            <p:cNvPr id="392" name="Immagine" descr="Immagine"/>
            <p:cNvPicPr>
              <a:picLocks noChangeAspect="1"/>
            </p:cNvPicPr>
            <p:nvPr/>
          </p:nvPicPr>
          <p:blipFill>
            <a:blip r:embed="rId7" cstate="print">
              <a:extLst/>
            </a:blip>
            <a:stretch>
              <a:fillRect/>
            </a:stretch>
          </p:blipFill>
          <p:spPr>
            <a:xfrm>
              <a:off x="7864803" y="3173699"/>
              <a:ext cx="461698" cy="461698"/>
            </a:xfrm>
            <a:prstGeom prst="rect">
              <a:avLst/>
            </a:prstGeom>
            <a:ln w="12700" cap="flat">
              <a:noFill/>
              <a:miter lim="400000"/>
            </a:ln>
            <a:effectLst/>
          </p:spPr>
        </p:pic>
        <p:pic>
          <p:nvPicPr>
            <p:cNvPr id="393" name="Immagine" descr="Immagine"/>
            <p:cNvPicPr>
              <a:picLocks noChangeAspect="1"/>
            </p:cNvPicPr>
            <p:nvPr/>
          </p:nvPicPr>
          <p:blipFill>
            <a:blip r:embed="rId7" cstate="print">
              <a:extLst/>
            </a:blip>
            <a:stretch>
              <a:fillRect/>
            </a:stretch>
          </p:blipFill>
          <p:spPr>
            <a:xfrm>
              <a:off x="5177193" y="4247900"/>
              <a:ext cx="461698" cy="461698"/>
            </a:xfrm>
            <a:prstGeom prst="rect">
              <a:avLst/>
            </a:prstGeom>
            <a:ln w="12700" cap="flat">
              <a:noFill/>
              <a:miter lim="400000"/>
            </a:ln>
            <a:effectLst/>
          </p:spPr>
        </p:pic>
        <p:pic>
          <p:nvPicPr>
            <p:cNvPr id="394" name="Immagine" descr="Immagine"/>
            <p:cNvPicPr>
              <a:picLocks noChangeAspect="1"/>
            </p:cNvPicPr>
            <p:nvPr/>
          </p:nvPicPr>
          <p:blipFill>
            <a:blip r:embed="rId7" cstate="print">
              <a:extLst/>
            </a:blip>
            <a:stretch>
              <a:fillRect/>
            </a:stretch>
          </p:blipFill>
          <p:spPr>
            <a:xfrm>
              <a:off x="2711896" y="4247900"/>
              <a:ext cx="461698" cy="461698"/>
            </a:xfrm>
            <a:prstGeom prst="rect">
              <a:avLst/>
            </a:prstGeom>
            <a:ln w="12700" cap="flat">
              <a:noFill/>
              <a:miter lim="400000"/>
            </a:ln>
            <a:effectLst/>
          </p:spPr>
        </p:pic>
        <p:pic>
          <p:nvPicPr>
            <p:cNvPr id="395" name="Immagine" descr="Immagine"/>
            <p:cNvPicPr>
              <a:picLocks noChangeAspect="1"/>
            </p:cNvPicPr>
            <p:nvPr/>
          </p:nvPicPr>
          <p:blipFill>
            <a:blip r:embed="rId7" cstate="print">
              <a:extLst/>
            </a:blip>
            <a:stretch>
              <a:fillRect/>
            </a:stretch>
          </p:blipFill>
          <p:spPr>
            <a:xfrm>
              <a:off x="551387" y="4323568"/>
              <a:ext cx="461698" cy="461698"/>
            </a:xfrm>
            <a:prstGeom prst="rect">
              <a:avLst/>
            </a:prstGeom>
            <a:ln w="12700" cap="flat">
              <a:noFill/>
              <a:miter lim="400000"/>
            </a:ln>
            <a:effectLst/>
          </p:spPr>
        </p:pic>
      </p:grpSp>
    </p:spTree>
  </p:cSld>
  <p:clrMapOvr>
    <a:masterClrMapping/>
  </p:clrMapOvr>
  <mc:AlternateContent xmlns:mc="http://schemas.openxmlformats.org/markup-compatibility/2006">
    <mc:Choice xmlns="" xmlns:p14="http://schemas.microsoft.com/office/powerpoint/2010/main" Requires="p14">
      <p:transition spd="med" advClick="1" p14:dur="1000">
        <p:dissolv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33"/>
                                        </p:tgtEl>
                                        <p:attrNameLst>
                                          <p:attrName>style.visibility</p:attrName>
                                        </p:attrNameLst>
                                      </p:cBhvr>
                                      <p:to>
                                        <p:strVal val="visible"/>
                                      </p:to>
                                    </p:set>
                                    <p:animEffect transition="in" filter="dissolve">
                                      <p:cBhvr>
                                        <p:cTn id="7" dur="1000"/>
                                        <p:tgtEl>
                                          <p:spTgt spid="333"/>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345"/>
                                        </p:tgtEl>
                                        <p:attrNameLst>
                                          <p:attrName>style.visibility</p:attrName>
                                        </p:attrNameLst>
                                      </p:cBhvr>
                                      <p:to>
                                        <p:strVal val="visible"/>
                                      </p:to>
                                    </p:set>
                                    <p:animEffect transition="in" filter="wipe(left)">
                                      <p:cBhvr>
                                        <p:cTn id="11" dur="500"/>
                                        <p:tgtEl>
                                          <p:spTgt spid="345"/>
                                        </p:tgtEl>
                                      </p:cBhvr>
                                    </p:animEffect>
                                  </p:childTnLst>
                                </p:cTn>
                              </p:par>
                            </p:childTnLst>
                          </p:cTn>
                        </p:par>
                        <p:par>
                          <p:cTn id="12" fill="hold">
                            <p:stCondLst>
                              <p:cond delay="1500"/>
                            </p:stCondLst>
                            <p:childTnLst>
                              <p:par>
                                <p:cTn id="13" presetID="22" presetClass="entr" presetSubtype="8" fill="hold" grpId="3" nodeType="afterEffect">
                                  <p:stCondLst>
                                    <p:cond delay="0"/>
                                  </p:stCondLst>
                                  <p:iterate>
                                    <p:tmAbs val="0"/>
                                  </p:iterate>
                                  <p:childTnLst>
                                    <p:set>
                                      <p:cBhvr>
                                        <p:cTn id="14" fill="hold"/>
                                        <p:tgtEl>
                                          <p:spTgt spid="334"/>
                                        </p:tgtEl>
                                        <p:attrNameLst>
                                          <p:attrName>style.visibility</p:attrName>
                                        </p:attrNameLst>
                                      </p:cBhvr>
                                      <p:to>
                                        <p:strVal val="visible"/>
                                      </p:to>
                                    </p:set>
                                    <p:animEffect transition="in" filter="wipe(left)">
                                      <p:cBhvr>
                                        <p:cTn id="15" dur="500"/>
                                        <p:tgtEl>
                                          <p:spTgt spid="334"/>
                                        </p:tgtEl>
                                      </p:cBhvr>
                                    </p:animEffect>
                                  </p:childTnLst>
                                </p:cTn>
                              </p:par>
                            </p:childTnLst>
                          </p:cTn>
                        </p:par>
                        <p:par>
                          <p:cTn id="16" fill="hold">
                            <p:stCondLst>
                              <p:cond delay="2000"/>
                            </p:stCondLst>
                            <p:childTnLst>
                              <p:par>
                                <p:cTn id="17" presetID="22" presetClass="entr" presetSubtype="8" fill="hold" grpId="4" nodeType="afterEffect">
                                  <p:stCondLst>
                                    <p:cond delay="0"/>
                                  </p:stCondLst>
                                  <p:iterate>
                                    <p:tmAbs val="0"/>
                                  </p:iterate>
                                  <p:childTnLst>
                                    <p:set>
                                      <p:cBhvr>
                                        <p:cTn id="18" fill="hold"/>
                                        <p:tgtEl>
                                          <p:spTgt spid="351"/>
                                        </p:tgtEl>
                                        <p:attrNameLst>
                                          <p:attrName>style.visibility</p:attrName>
                                        </p:attrNameLst>
                                      </p:cBhvr>
                                      <p:to>
                                        <p:strVal val="visible"/>
                                      </p:to>
                                    </p:set>
                                    <p:animEffect transition="in" filter="wipe(left)">
                                      <p:cBhvr>
                                        <p:cTn id="19" dur="500"/>
                                        <p:tgtEl>
                                          <p:spTgt spid="351"/>
                                        </p:tgtEl>
                                      </p:cBhvr>
                                    </p:animEffect>
                                  </p:childTnLst>
                                </p:cTn>
                              </p:par>
                            </p:childTnLst>
                          </p:cTn>
                        </p:par>
                        <p:par>
                          <p:cTn id="20" fill="hold">
                            <p:stCondLst>
                              <p:cond delay="2500"/>
                            </p:stCondLst>
                            <p:childTnLst>
                              <p:par>
                                <p:cTn id="21" presetID="22" presetClass="entr" presetSubtype="2" fill="hold" grpId="5" nodeType="afterEffect">
                                  <p:stCondLst>
                                    <p:cond delay="0"/>
                                  </p:stCondLst>
                                  <p:iterate>
                                    <p:tmAbs val="0"/>
                                  </p:iterate>
                                  <p:childTnLst>
                                    <p:set>
                                      <p:cBhvr>
                                        <p:cTn id="22" fill="hold"/>
                                        <p:tgtEl>
                                          <p:spTgt spid="341"/>
                                        </p:tgtEl>
                                        <p:attrNameLst>
                                          <p:attrName>style.visibility</p:attrName>
                                        </p:attrNameLst>
                                      </p:cBhvr>
                                      <p:to>
                                        <p:strVal val="visible"/>
                                      </p:to>
                                    </p:set>
                                    <p:animEffect transition="in" filter="wipe(right)">
                                      <p:cBhvr>
                                        <p:cTn id="23" dur="500"/>
                                        <p:tgtEl>
                                          <p:spTgt spid="341"/>
                                        </p:tgtEl>
                                      </p:cBhvr>
                                    </p:animEffect>
                                  </p:childTnLst>
                                </p:cTn>
                              </p:par>
                            </p:childTnLst>
                          </p:cTn>
                        </p:par>
                        <p:par>
                          <p:cTn id="24" fill="hold">
                            <p:stCondLst>
                              <p:cond delay="3000"/>
                            </p:stCondLst>
                            <p:childTnLst>
                              <p:par>
                                <p:cTn id="25" presetID="22" presetClass="entr" presetSubtype="2" fill="hold" grpId="6" nodeType="afterEffect">
                                  <p:stCondLst>
                                    <p:cond delay="0"/>
                                  </p:stCondLst>
                                  <p:iterate>
                                    <p:tmAbs val="0"/>
                                  </p:iterate>
                                  <p:childTnLst>
                                    <p:set>
                                      <p:cBhvr>
                                        <p:cTn id="26" fill="hold"/>
                                        <p:tgtEl>
                                          <p:spTgt spid="346"/>
                                        </p:tgtEl>
                                        <p:attrNameLst>
                                          <p:attrName>style.visibility</p:attrName>
                                        </p:attrNameLst>
                                      </p:cBhvr>
                                      <p:to>
                                        <p:strVal val="visible"/>
                                      </p:to>
                                    </p:set>
                                    <p:animEffect transition="in" filter="wipe(right)">
                                      <p:cBhvr>
                                        <p:cTn id="27" dur="500"/>
                                        <p:tgtEl>
                                          <p:spTgt spid="346"/>
                                        </p:tgtEl>
                                      </p:cBhvr>
                                    </p:animEffect>
                                  </p:childTnLst>
                                </p:cTn>
                              </p:par>
                            </p:childTnLst>
                          </p:cTn>
                        </p:par>
                        <p:par>
                          <p:cTn id="28" fill="hold">
                            <p:stCondLst>
                              <p:cond delay="3500"/>
                            </p:stCondLst>
                            <p:childTnLst>
                              <p:par>
                                <p:cTn id="29" presetID="22" presetClass="entr" presetSubtype="2" fill="hold" grpId="7" nodeType="afterEffect">
                                  <p:stCondLst>
                                    <p:cond delay="0"/>
                                  </p:stCondLst>
                                  <p:iterate>
                                    <p:tmAbs val="0"/>
                                  </p:iterate>
                                  <p:childTnLst>
                                    <p:set>
                                      <p:cBhvr>
                                        <p:cTn id="30" fill="hold"/>
                                        <p:tgtEl>
                                          <p:spTgt spid="335"/>
                                        </p:tgtEl>
                                        <p:attrNameLst>
                                          <p:attrName>style.visibility</p:attrName>
                                        </p:attrNameLst>
                                      </p:cBhvr>
                                      <p:to>
                                        <p:strVal val="visible"/>
                                      </p:to>
                                    </p:set>
                                    <p:animEffect transition="in" filter="wipe(right)">
                                      <p:cBhvr>
                                        <p:cTn id="31" dur="500"/>
                                        <p:tgtEl>
                                          <p:spTgt spid="335"/>
                                        </p:tgtEl>
                                      </p:cBhvr>
                                    </p:animEffect>
                                  </p:childTnLst>
                                </p:cTn>
                              </p:par>
                            </p:childTnLst>
                          </p:cTn>
                        </p:par>
                        <p:par>
                          <p:cTn id="32" fill="hold">
                            <p:stCondLst>
                              <p:cond delay="4000"/>
                            </p:stCondLst>
                            <p:childTnLst>
                              <p:par>
                                <p:cTn id="33" presetID="22" presetClass="entr" presetSubtype="2" fill="hold" grpId="8" nodeType="afterEffect">
                                  <p:stCondLst>
                                    <p:cond delay="0"/>
                                  </p:stCondLst>
                                  <p:iterate>
                                    <p:tmAbs val="0"/>
                                  </p:iterate>
                                  <p:childTnLst>
                                    <p:set>
                                      <p:cBhvr>
                                        <p:cTn id="34" fill="hold"/>
                                        <p:tgtEl>
                                          <p:spTgt spid="352"/>
                                        </p:tgtEl>
                                        <p:attrNameLst>
                                          <p:attrName>style.visibility</p:attrName>
                                        </p:attrNameLst>
                                      </p:cBhvr>
                                      <p:to>
                                        <p:strVal val="visible"/>
                                      </p:to>
                                    </p:set>
                                    <p:animEffect transition="in" filter="wipe(right)">
                                      <p:cBhvr>
                                        <p:cTn id="35" dur="500"/>
                                        <p:tgtEl>
                                          <p:spTgt spid="352"/>
                                        </p:tgtEl>
                                      </p:cBhvr>
                                    </p:animEffect>
                                  </p:childTnLst>
                                </p:cTn>
                              </p:par>
                            </p:childTnLst>
                          </p:cTn>
                        </p:par>
                        <p:par>
                          <p:cTn id="36" fill="hold">
                            <p:stCondLst>
                              <p:cond delay="4500"/>
                            </p:stCondLst>
                            <p:childTnLst>
                              <p:par>
                                <p:cTn id="37" presetID="22" presetClass="entr" presetSubtype="2" fill="hold" grpId="9" nodeType="afterEffect">
                                  <p:stCondLst>
                                    <p:cond delay="0"/>
                                  </p:stCondLst>
                                  <p:iterate>
                                    <p:tmAbs val="0"/>
                                  </p:iterate>
                                  <p:childTnLst>
                                    <p:set>
                                      <p:cBhvr>
                                        <p:cTn id="38" fill="hold"/>
                                        <p:tgtEl>
                                          <p:spTgt spid="336"/>
                                        </p:tgtEl>
                                        <p:attrNameLst>
                                          <p:attrName>style.visibility</p:attrName>
                                        </p:attrNameLst>
                                      </p:cBhvr>
                                      <p:to>
                                        <p:strVal val="visible"/>
                                      </p:to>
                                    </p:set>
                                    <p:animEffect transition="in" filter="wipe(right)">
                                      <p:cBhvr>
                                        <p:cTn id="39" dur="500"/>
                                        <p:tgtEl>
                                          <p:spTgt spid="336"/>
                                        </p:tgtEl>
                                      </p:cBhvr>
                                    </p:animEffect>
                                  </p:childTnLst>
                                </p:cTn>
                              </p:par>
                            </p:childTnLst>
                          </p:cTn>
                        </p:par>
                        <p:par>
                          <p:cTn id="40" fill="hold">
                            <p:stCondLst>
                              <p:cond delay="5000"/>
                            </p:stCondLst>
                            <p:childTnLst>
                              <p:par>
                                <p:cTn id="41" presetID="22" presetClass="entr" presetSubtype="2" fill="hold" grpId="10" nodeType="afterEffect">
                                  <p:stCondLst>
                                    <p:cond delay="0"/>
                                  </p:stCondLst>
                                  <p:iterate>
                                    <p:tmAbs val="0"/>
                                  </p:iterate>
                                  <p:childTnLst>
                                    <p:set>
                                      <p:cBhvr>
                                        <p:cTn id="42" fill="hold"/>
                                        <p:tgtEl>
                                          <p:spTgt spid="353"/>
                                        </p:tgtEl>
                                        <p:attrNameLst>
                                          <p:attrName>style.visibility</p:attrName>
                                        </p:attrNameLst>
                                      </p:cBhvr>
                                      <p:to>
                                        <p:strVal val="visible"/>
                                      </p:to>
                                    </p:set>
                                    <p:animEffect transition="in" filter="wipe(right)">
                                      <p:cBhvr>
                                        <p:cTn id="43" dur="500"/>
                                        <p:tgtEl>
                                          <p:spTgt spid="353"/>
                                        </p:tgtEl>
                                      </p:cBhvr>
                                    </p:animEffect>
                                  </p:childTnLst>
                                </p:cTn>
                              </p:par>
                            </p:childTnLst>
                          </p:cTn>
                        </p:par>
                        <p:par>
                          <p:cTn id="44" fill="hold">
                            <p:stCondLst>
                              <p:cond delay="5500"/>
                            </p:stCondLst>
                            <p:childTnLst>
                              <p:par>
                                <p:cTn id="45" presetID="22" presetClass="entr" presetSubtype="2" fill="hold" grpId="11" nodeType="afterEffect">
                                  <p:stCondLst>
                                    <p:cond delay="0"/>
                                  </p:stCondLst>
                                  <p:iterate>
                                    <p:tmAbs val="0"/>
                                  </p:iterate>
                                  <p:childTnLst>
                                    <p:set>
                                      <p:cBhvr>
                                        <p:cTn id="46" fill="hold"/>
                                        <p:tgtEl>
                                          <p:spTgt spid="337"/>
                                        </p:tgtEl>
                                        <p:attrNameLst>
                                          <p:attrName>style.visibility</p:attrName>
                                        </p:attrNameLst>
                                      </p:cBhvr>
                                      <p:to>
                                        <p:strVal val="visible"/>
                                      </p:to>
                                    </p:set>
                                    <p:animEffect transition="in" filter="wipe(right)">
                                      <p:cBhvr>
                                        <p:cTn id="47" dur="500"/>
                                        <p:tgtEl>
                                          <p:spTgt spid="337"/>
                                        </p:tgtEl>
                                      </p:cBhvr>
                                    </p:animEffect>
                                  </p:childTnLst>
                                </p:cTn>
                              </p:par>
                            </p:childTnLst>
                          </p:cTn>
                        </p:par>
                        <p:par>
                          <p:cTn id="48" fill="hold">
                            <p:stCondLst>
                              <p:cond delay="6000"/>
                            </p:stCondLst>
                            <p:childTnLst>
                              <p:par>
                                <p:cTn id="49" presetID="22" presetClass="entr" presetSubtype="2" fill="hold" grpId="12" nodeType="afterEffect">
                                  <p:stCondLst>
                                    <p:cond delay="0"/>
                                  </p:stCondLst>
                                  <p:iterate>
                                    <p:tmAbs val="0"/>
                                  </p:iterate>
                                  <p:childTnLst>
                                    <p:set>
                                      <p:cBhvr>
                                        <p:cTn id="50" fill="hold"/>
                                        <p:tgtEl>
                                          <p:spTgt spid="354"/>
                                        </p:tgtEl>
                                        <p:attrNameLst>
                                          <p:attrName>style.visibility</p:attrName>
                                        </p:attrNameLst>
                                      </p:cBhvr>
                                      <p:to>
                                        <p:strVal val="visible"/>
                                      </p:to>
                                    </p:set>
                                    <p:animEffect transition="in" filter="wipe(right)">
                                      <p:cBhvr>
                                        <p:cTn id="51" dur="500"/>
                                        <p:tgtEl>
                                          <p:spTgt spid="354"/>
                                        </p:tgtEl>
                                      </p:cBhvr>
                                    </p:animEffect>
                                  </p:childTnLst>
                                </p:cTn>
                              </p:par>
                            </p:childTnLst>
                          </p:cTn>
                        </p:par>
                        <p:par>
                          <p:cTn id="52" fill="hold">
                            <p:stCondLst>
                              <p:cond delay="6500"/>
                            </p:stCondLst>
                            <p:childTnLst>
                              <p:par>
                                <p:cTn id="53" presetID="22" presetClass="entr" presetSubtype="2" fill="hold" grpId="13" nodeType="afterEffect">
                                  <p:stCondLst>
                                    <p:cond delay="0"/>
                                  </p:stCondLst>
                                  <p:iterate>
                                    <p:tmAbs val="0"/>
                                  </p:iterate>
                                  <p:childTnLst>
                                    <p:set>
                                      <p:cBhvr>
                                        <p:cTn id="54" fill="hold"/>
                                        <p:tgtEl>
                                          <p:spTgt spid="338"/>
                                        </p:tgtEl>
                                        <p:attrNameLst>
                                          <p:attrName>style.visibility</p:attrName>
                                        </p:attrNameLst>
                                      </p:cBhvr>
                                      <p:to>
                                        <p:strVal val="visible"/>
                                      </p:to>
                                    </p:set>
                                    <p:animEffect transition="in" filter="wipe(right)">
                                      <p:cBhvr>
                                        <p:cTn id="55" dur="500"/>
                                        <p:tgtEl>
                                          <p:spTgt spid="338"/>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14" nodeType="clickEffect">
                                  <p:stCondLst>
                                    <p:cond delay="0"/>
                                  </p:stCondLst>
                                  <p:iterate>
                                    <p:tmAbs val="0"/>
                                  </p:iterate>
                                  <p:childTnLst>
                                    <p:set>
                                      <p:cBhvr>
                                        <p:cTn id="59" fill="hold"/>
                                        <p:tgtEl>
                                          <p:spTgt spid="370"/>
                                        </p:tgtEl>
                                        <p:attrNameLst>
                                          <p:attrName>style.visibility</p:attrName>
                                        </p:attrNameLst>
                                      </p:cBhvr>
                                      <p:to>
                                        <p:strVal val="visible"/>
                                      </p:to>
                                    </p:set>
                                    <p:anim calcmode="lin" valueType="num">
                                      <p:cBhvr>
                                        <p:cTn id="60" dur="2500" fill="hold"/>
                                        <p:tgtEl>
                                          <p:spTgt spid="370"/>
                                        </p:tgtEl>
                                        <p:attrNameLst>
                                          <p:attrName>ppt_w</p:attrName>
                                        </p:attrNameLst>
                                      </p:cBhvr>
                                      <p:tavLst>
                                        <p:tav tm="0">
                                          <p:val>
                                            <p:fltVal val="0"/>
                                          </p:val>
                                        </p:tav>
                                        <p:tav tm="100000">
                                          <p:val>
                                            <p:strVal val="#ppt_w"/>
                                          </p:val>
                                        </p:tav>
                                      </p:tavLst>
                                    </p:anim>
                                    <p:anim calcmode="lin" valueType="num">
                                      <p:cBhvr>
                                        <p:cTn id="61" dur="2500" fill="hold"/>
                                        <p:tgtEl>
                                          <p:spTgt spid="370"/>
                                        </p:tgtEl>
                                        <p:attrNameLst>
                                          <p:attrName>ppt_h</p:attrName>
                                        </p:attrNameLst>
                                      </p:cBhvr>
                                      <p:tavLst>
                                        <p:tav tm="0">
                                          <p:val>
                                            <p:fltVal val="0"/>
                                          </p:val>
                                        </p:tav>
                                        <p:tav tm="100000">
                                          <p:val>
                                            <p:strVal val="#ppt_h"/>
                                          </p:val>
                                        </p:tav>
                                      </p:tavLst>
                                    </p:anim>
                                  </p:childTnLst>
                                </p:cTn>
                              </p:par>
                            </p:childTnLst>
                          </p:cTn>
                        </p:par>
                        <p:par>
                          <p:cTn id="62" fill="hold">
                            <p:stCondLst>
                              <p:cond delay="2500"/>
                            </p:stCondLst>
                            <p:childTnLst>
                              <p:par>
                                <p:cTn id="63" presetID="22" presetClass="entr" presetSubtype="8" fill="hold" grpId="15" nodeType="afterEffect">
                                  <p:stCondLst>
                                    <p:cond delay="0"/>
                                  </p:stCondLst>
                                  <p:iterate>
                                    <p:tmAbs val="0"/>
                                  </p:iterate>
                                  <p:childTnLst>
                                    <p:set>
                                      <p:cBhvr>
                                        <p:cTn id="64" fill="hold"/>
                                        <p:tgtEl>
                                          <p:spTgt spid="342"/>
                                        </p:tgtEl>
                                        <p:attrNameLst>
                                          <p:attrName>style.visibility</p:attrName>
                                        </p:attrNameLst>
                                      </p:cBhvr>
                                      <p:to>
                                        <p:strVal val="visible"/>
                                      </p:to>
                                    </p:set>
                                    <p:animEffect transition="in" filter="wipe(left)">
                                      <p:cBhvr>
                                        <p:cTn id="65" dur="400"/>
                                        <p:tgtEl>
                                          <p:spTgt spid="342"/>
                                        </p:tgtEl>
                                      </p:cBhvr>
                                    </p:animEffect>
                                  </p:childTnLst>
                                </p:cTn>
                              </p:par>
                            </p:childTnLst>
                          </p:cTn>
                        </p:par>
                        <p:par>
                          <p:cTn id="66" fill="hold">
                            <p:stCondLst>
                              <p:cond delay="2900"/>
                            </p:stCondLst>
                            <p:childTnLst>
                              <p:par>
                                <p:cTn id="67" presetID="22" presetClass="entr" presetSubtype="8" fill="hold" grpId="16" nodeType="afterEffect">
                                  <p:stCondLst>
                                    <p:cond delay="0"/>
                                  </p:stCondLst>
                                  <p:iterate>
                                    <p:tmAbs val="0"/>
                                  </p:iterate>
                                  <p:childTnLst>
                                    <p:set>
                                      <p:cBhvr>
                                        <p:cTn id="68" fill="hold"/>
                                        <p:tgtEl>
                                          <p:spTgt spid="355"/>
                                        </p:tgtEl>
                                        <p:attrNameLst>
                                          <p:attrName>style.visibility</p:attrName>
                                        </p:attrNameLst>
                                      </p:cBhvr>
                                      <p:to>
                                        <p:strVal val="visible"/>
                                      </p:to>
                                    </p:set>
                                    <p:animEffect transition="in" filter="wipe(left)">
                                      <p:cBhvr>
                                        <p:cTn id="69" dur="400"/>
                                        <p:tgtEl>
                                          <p:spTgt spid="355"/>
                                        </p:tgtEl>
                                      </p:cBhvr>
                                    </p:animEffect>
                                  </p:childTnLst>
                                </p:cTn>
                              </p:par>
                            </p:childTnLst>
                          </p:cTn>
                        </p:par>
                        <p:par>
                          <p:cTn id="70" fill="hold">
                            <p:stCondLst>
                              <p:cond delay="3300"/>
                            </p:stCondLst>
                            <p:childTnLst>
                              <p:par>
                                <p:cTn id="71" presetID="22" presetClass="entr" presetSubtype="8" fill="hold" grpId="17" nodeType="afterEffect">
                                  <p:stCondLst>
                                    <p:cond delay="0"/>
                                  </p:stCondLst>
                                  <p:iterate>
                                    <p:tmAbs val="0"/>
                                  </p:iterate>
                                  <p:childTnLst>
                                    <p:set>
                                      <p:cBhvr>
                                        <p:cTn id="72" fill="hold"/>
                                        <p:tgtEl>
                                          <p:spTgt spid="343"/>
                                        </p:tgtEl>
                                        <p:attrNameLst>
                                          <p:attrName>style.visibility</p:attrName>
                                        </p:attrNameLst>
                                      </p:cBhvr>
                                      <p:to>
                                        <p:strVal val="visible"/>
                                      </p:to>
                                    </p:set>
                                    <p:animEffect transition="in" filter="wipe(left)">
                                      <p:cBhvr>
                                        <p:cTn id="73" dur="400"/>
                                        <p:tgtEl>
                                          <p:spTgt spid="343"/>
                                        </p:tgtEl>
                                      </p:cBhvr>
                                    </p:animEffect>
                                  </p:childTnLst>
                                </p:cTn>
                              </p:par>
                            </p:childTnLst>
                          </p:cTn>
                        </p:par>
                        <p:par>
                          <p:cTn id="74" fill="hold">
                            <p:stCondLst>
                              <p:cond delay="3700"/>
                            </p:stCondLst>
                            <p:childTnLst>
                              <p:par>
                                <p:cTn id="75" presetID="22" presetClass="entr" presetSubtype="8" fill="hold" grpId="18" nodeType="afterEffect">
                                  <p:stCondLst>
                                    <p:cond delay="0"/>
                                  </p:stCondLst>
                                  <p:iterate>
                                    <p:tmAbs val="0"/>
                                  </p:iterate>
                                  <p:childTnLst>
                                    <p:set>
                                      <p:cBhvr>
                                        <p:cTn id="76" fill="hold"/>
                                        <p:tgtEl>
                                          <p:spTgt spid="359"/>
                                        </p:tgtEl>
                                        <p:attrNameLst>
                                          <p:attrName>style.visibility</p:attrName>
                                        </p:attrNameLst>
                                      </p:cBhvr>
                                      <p:to>
                                        <p:strVal val="visible"/>
                                      </p:to>
                                    </p:set>
                                    <p:animEffect transition="in" filter="wipe(left)">
                                      <p:cBhvr>
                                        <p:cTn id="77" dur="400"/>
                                        <p:tgtEl>
                                          <p:spTgt spid="359"/>
                                        </p:tgtEl>
                                      </p:cBhvr>
                                    </p:animEffect>
                                  </p:childTnLst>
                                </p:cTn>
                              </p:par>
                            </p:childTnLst>
                          </p:cTn>
                        </p:par>
                        <p:par>
                          <p:cTn id="78" fill="hold">
                            <p:stCondLst>
                              <p:cond delay="4100"/>
                            </p:stCondLst>
                            <p:childTnLst>
                              <p:par>
                                <p:cTn id="79" presetID="22" presetClass="entr" presetSubtype="2" fill="hold" grpId="19" nodeType="afterEffect">
                                  <p:stCondLst>
                                    <p:cond delay="0"/>
                                  </p:stCondLst>
                                  <p:iterate>
                                    <p:tmAbs val="0"/>
                                  </p:iterate>
                                  <p:childTnLst>
                                    <p:set>
                                      <p:cBhvr>
                                        <p:cTn id="80" fill="hold"/>
                                        <p:tgtEl>
                                          <p:spTgt spid="344"/>
                                        </p:tgtEl>
                                        <p:attrNameLst>
                                          <p:attrName>style.visibility</p:attrName>
                                        </p:attrNameLst>
                                      </p:cBhvr>
                                      <p:to>
                                        <p:strVal val="visible"/>
                                      </p:to>
                                    </p:set>
                                    <p:animEffect transition="in" filter="wipe(right)">
                                      <p:cBhvr>
                                        <p:cTn id="81" dur="400"/>
                                        <p:tgtEl>
                                          <p:spTgt spid="344"/>
                                        </p:tgtEl>
                                      </p:cBhvr>
                                    </p:animEffect>
                                  </p:childTnLst>
                                </p:cTn>
                              </p:par>
                            </p:childTnLst>
                          </p:cTn>
                        </p:par>
                        <p:par>
                          <p:cTn id="82" fill="hold">
                            <p:stCondLst>
                              <p:cond delay="4500"/>
                            </p:stCondLst>
                            <p:childTnLst>
                              <p:par>
                                <p:cTn id="83" presetID="22" presetClass="entr" presetSubtype="2" fill="hold" grpId="20" nodeType="afterEffect">
                                  <p:stCondLst>
                                    <p:cond delay="0"/>
                                  </p:stCondLst>
                                  <p:iterate>
                                    <p:tmAbs val="0"/>
                                  </p:iterate>
                                  <p:childTnLst>
                                    <p:set>
                                      <p:cBhvr>
                                        <p:cTn id="84" fill="hold"/>
                                        <p:tgtEl>
                                          <p:spTgt spid="363"/>
                                        </p:tgtEl>
                                        <p:attrNameLst>
                                          <p:attrName>style.visibility</p:attrName>
                                        </p:attrNameLst>
                                      </p:cBhvr>
                                      <p:to>
                                        <p:strVal val="visible"/>
                                      </p:to>
                                    </p:set>
                                    <p:animEffect transition="in" filter="wipe(right)">
                                      <p:cBhvr>
                                        <p:cTn id="85" dur="400"/>
                                        <p:tgtEl>
                                          <p:spTgt spid="363"/>
                                        </p:tgtEl>
                                      </p:cBhvr>
                                    </p:animEffect>
                                  </p:childTnLst>
                                </p:cTn>
                              </p:par>
                            </p:childTnLst>
                          </p:cTn>
                        </p:par>
                        <p:par>
                          <p:cTn id="86" fill="hold">
                            <p:stCondLst>
                              <p:cond delay="4900"/>
                            </p:stCondLst>
                            <p:childTnLst>
                              <p:par>
                                <p:cTn id="87" presetID="22" presetClass="entr" presetSubtype="2" fill="hold" grpId="21" nodeType="afterEffect">
                                  <p:stCondLst>
                                    <p:cond delay="0"/>
                                  </p:stCondLst>
                                  <p:iterate>
                                    <p:tmAbs val="0"/>
                                  </p:iterate>
                                  <p:childTnLst>
                                    <p:set>
                                      <p:cBhvr>
                                        <p:cTn id="88" fill="hold"/>
                                        <p:tgtEl>
                                          <p:spTgt spid="360"/>
                                        </p:tgtEl>
                                        <p:attrNameLst>
                                          <p:attrName>style.visibility</p:attrName>
                                        </p:attrNameLst>
                                      </p:cBhvr>
                                      <p:to>
                                        <p:strVal val="visible"/>
                                      </p:to>
                                    </p:set>
                                    <p:animEffect transition="in" filter="wipe(right)">
                                      <p:cBhvr>
                                        <p:cTn id="89" dur="400"/>
                                        <p:tgtEl>
                                          <p:spTgt spid="360"/>
                                        </p:tgtEl>
                                      </p:cBhvr>
                                    </p:animEffect>
                                  </p:childTnLst>
                                </p:cTn>
                              </p:par>
                            </p:childTnLst>
                          </p:cTn>
                        </p:par>
                        <p:par>
                          <p:cTn id="90" fill="hold">
                            <p:stCondLst>
                              <p:cond delay="5300"/>
                            </p:stCondLst>
                            <p:childTnLst>
                              <p:par>
                                <p:cTn id="91" presetID="22" presetClass="entr" presetSubtype="2" fill="hold" grpId="22" nodeType="afterEffect">
                                  <p:stCondLst>
                                    <p:cond delay="0"/>
                                  </p:stCondLst>
                                  <p:iterate>
                                    <p:tmAbs val="0"/>
                                  </p:iterate>
                                  <p:childTnLst>
                                    <p:set>
                                      <p:cBhvr>
                                        <p:cTn id="92" fill="hold"/>
                                        <p:tgtEl>
                                          <p:spTgt spid="364"/>
                                        </p:tgtEl>
                                        <p:attrNameLst>
                                          <p:attrName>style.visibility</p:attrName>
                                        </p:attrNameLst>
                                      </p:cBhvr>
                                      <p:to>
                                        <p:strVal val="visible"/>
                                      </p:to>
                                    </p:set>
                                    <p:animEffect transition="in" filter="wipe(right)">
                                      <p:cBhvr>
                                        <p:cTn id="93" dur="400"/>
                                        <p:tgtEl>
                                          <p:spTgt spid="364"/>
                                        </p:tgtEl>
                                      </p:cBhvr>
                                    </p:animEffect>
                                  </p:childTnLst>
                                </p:cTn>
                              </p:par>
                            </p:childTnLst>
                          </p:cTn>
                        </p:par>
                        <p:par>
                          <p:cTn id="94" fill="hold">
                            <p:stCondLst>
                              <p:cond delay="5700"/>
                            </p:stCondLst>
                            <p:childTnLst>
                              <p:par>
                                <p:cTn id="95" presetID="22" presetClass="entr" presetSubtype="2" fill="hold" grpId="23" nodeType="afterEffect">
                                  <p:stCondLst>
                                    <p:cond delay="0"/>
                                  </p:stCondLst>
                                  <p:iterate>
                                    <p:tmAbs val="0"/>
                                  </p:iterate>
                                  <p:childTnLst>
                                    <p:set>
                                      <p:cBhvr>
                                        <p:cTn id="96" fill="hold"/>
                                        <p:tgtEl>
                                          <p:spTgt spid="361"/>
                                        </p:tgtEl>
                                        <p:attrNameLst>
                                          <p:attrName>style.visibility</p:attrName>
                                        </p:attrNameLst>
                                      </p:cBhvr>
                                      <p:to>
                                        <p:strVal val="visible"/>
                                      </p:to>
                                    </p:set>
                                    <p:animEffect transition="in" filter="wipe(right)">
                                      <p:cBhvr>
                                        <p:cTn id="97" dur="400"/>
                                        <p:tgtEl>
                                          <p:spTgt spid="361"/>
                                        </p:tgtEl>
                                      </p:cBhvr>
                                    </p:animEffect>
                                  </p:childTnLst>
                                </p:cTn>
                              </p:par>
                            </p:childTnLst>
                          </p:cTn>
                        </p:par>
                        <p:par>
                          <p:cTn id="98" fill="hold">
                            <p:stCondLst>
                              <p:cond delay="6100"/>
                            </p:stCondLst>
                            <p:childTnLst>
                              <p:par>
                                <p:cTn id="99" presetID="22" presetClass="entr" presetSubtype="2" fill="hold" grpId="24" nodeType="afterEffect">
                                  <p:stCondLst>
                                    <p:cond delay="0"/>
                                  </p:stCondLst>
                                  <p:iterate>
                                    <p:tmAbs val="0"/>
                                  </p:iterate>
                                  <p:childTnLst>
                                    <p:set>
                                      <p:cBhvr>
                                        <p:cTn id="100" fill="hold"/>
                                        <p:tgtEl>
                                          <p:spTgt spid="365"/>
                                        </p:tgtEl>
                                        <p:attrNameLst>
                                          <p:attrName>style.visibility</p:attrName>
                                        </p:attrNameLst>
                                      </p:cBhvr>
                                      <p:to>
                                        <p:strVal val="visible"/>
                                      </p:to>
                                    </p:set>
                                    <p:animEffect transition="in" filter="wipe(right)">
                                      <p:cBhvr>
                                        <p:cTn id="101" dur="400"/>
                                        <p:tgtEl>
                                          <p:spTgt spid="365"/>
                                        </p:tgtEl>
                                      </p:cBhvr>
                                    </p:animEffect>
                                  </p:childTnLst>
                                </p:cTn>
                              </p:par>
                            </p:childTnLst>
                          </p:cTn>
                        </p:par>
                        <p:par>
                          <p:cTn id="102" fill="hold">
                            <p:stCondLst>
                              <p:cond delay="6500"/>
                            </p:stCondLst>
                            <p:childTnLst>
                              <p:par>
                                <p:cTn id="103" presetID="22" presetClass="entr" presetSubtype="2" fill="hold" grpId="25" nodeType="afterEffect">
                                  <p:stCondLst>
                                    <p:cond delay="0"/>
                                  </p:stCondLst>
                                  <p:iterate>
                                    <p:tmAbs val="0"/>
                                  </p:iterate>
                                  <p:childTnLst>
                                    <p:set>
                                      <p:cBhvr>
                                        <p:cTn id="104" fill="hold"/>
                                        <p:tgtEl>
                                          <p:spTgt spid="362"/>
                                        </p:tgtEl>
                                        <p:attrNameLst>
                                          <p:attrName>style.visibility</p:attrName>
                                        </p:attrNameLst>
                                      </p:cBhvr>
                                      <p:to>
                                        <p:strVal val="visible"/>
                                      </p:to>
                                    </p:set>
                                    <p:animEffect transition="in" filter="wipe(right)">
                                      <p:cBhvr>
                                        <p:cTn id="105" dur="400"/>
                                        <p:tgtEl>
                                          <p:spTgt spid="362"/>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fill="hold" grpId="26" nodeType="clickEffect">
                                  <p:stCondLst>
                                    <p:cond delay="0"/>
                                  </p:stCondLst>
                                  <p:iterate>
                                    <p:tmAbs val="0"/>
                                  </p:iterate>
                                  <p:childTnLst>
                                    <p:set>
                                      <p:cBhvr>
                                        <p:cTn id="109" fill="hold"/>
                                        <p:tgtEl>
                                          <p:spTgt spid="396"/>
                                        </p:tgtEl>
                                        <p:attrNameLst>
                                          <p:attrName>style.visibility</p:attrName>
                                        </p:attrNameLst>
                                      </p:cBhvr>
                                      <p:to>
                                        <p:strVal val="visible"/>
                                      </p:to>
                                    </p:set>
                                    <p:animEffect transition="in" filter="dissolve">
                                      <p:cBhvr>
                                        <p:cTn id="110" dur="1000"/>
                                        <p:tgtEl>
                                          <p:spTgt spid="396"/>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xit" fill="hold" grpId="27" nodeType="clickEffect">
                                  <p:stCondLst>
                                    <p:cond delay="0"/>
                                  </p:stCondLst>
                                  <p:iterate>
                                    <p:tmAbs val="0"/>
                                  </p:iterate>
                                  <p:childTnLst>
                                    <p:animEffect transition="out" filter="dissolve">
                                      <p:cBhvr>
                                        <p:cTn id="114" dur="1000" fill="hold"/>
                                        <p:tgtEl>
                                          <p:spTgt spid="396"/>
                                        </p:tgtEl>
                                      </p:cBhvr>
                                    </p:animEffect>
                                    <p:set>
                                      <p:cBhvr>
                                        <p:cTn id="115" fill="hold">
                                          <p:stCondLst>
                                            <p:cond delay="999"/>
                                          </p:stCondLst>
                                        </p:cTn>
                                        <p:tgtEl>
                                          <p:spTgt spid="396"/>
                                        </p:tgtEl>
                                        <p:attrNameLst>
                                          <p:attrName>style.visibility</p:attrName>
                                        </p:attrNameLst>
                                      </p:cBhvr>
                                      <p:to>
                                        <p:strVal val="hidden"/>
                                      </p:to>
                                    </p:set>
                                  </p:childTnLst>
                                </p:cTn>
                              </p:par>
                            </p:childTnLst>
                          </p:cTn>
                        </p:par>
                        <p:par>
                          <p:cTn id="116" fill="hold">
                            <p:stCondLst>
                              <p:cond delay="1000"/>
                            </p:stCondLst>
                            <p:childTnLst>
                              <p:par>
                                <p:cTn id="117" presetID="4" presetClass="entr" presetSubtype="32" fill="hold" grpId="28" nodeType="afterEffect">
                                  <p:stCondLst>
                                    <p:cond delay="0"/>
                                  </p:stCondLst>
                                  <p:iterate>
                                    <p:tmAbs val="0"/>
                                  </p:iterate>
                                  <p:childTnLst>
                                    <p:set>
                                      <p:cBhvr>
                                        <p:cTn id="118" fill="hold"/>
                                        <p:tgtEl>
                                          <p:spTgt spid="376"/>
                                        </p:tgtEl>
                                        <p:attrNameLst>
                                          <p:attrName>style.visibility</p:attrName>
                                        </p:attrNameLst>
                                      </p:cBhvr>
                                      <p:to>
                                        <p:strVal val="visible"/>
                                      </p:to>
                                    </p:set>
                                    <p:animEffect transition="in" filter="box(out)">
                                      <p:cBhvr>
                                        <p:cTn id="119"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1" animBg="1" advAuto="0"/>
      <p:bldP spid="334" grpId="3" animBg="1" advAuto="0"/>
      <p:bldP spid="335" grpId="7" animBg="1" advAuto="0"/>
      <p:bldP spid="336" grpId="9" animBg="1" advAuto="0"/>
      <p:bldP spid="337" grpId="11" animBg="1" advAuto="0"/>
      <p:bldP spid="338" grpId="13" animBg="1" advAuto="0"/>
      <p:bldP spid="341" grpId="5" animBg="1" advAuto="0"/>
      <p:bldP spid="342" grpId="15" animBg="1" advAuto="0"/>
      <p:bldP spid="343" grpId="17" animBg="1" advAuto="0"/>
      <p:bldP spid="344" grpId="19" animBg="1" advAuto="0"/>
      <p:bldP spid="345" grpId="2" animBg="1" advAuto="0"/>
      <p:bldP spid="346" grpId="6" animBg="1" advAuto="0"/>
      <p:bldP spid="351" grpId="4" animBg="1" advAuto="0"/>
      <p:bldP spid="352" grpId="8" animBg="1" advAuto="0"/>
      <p:bldP spid="353" grpId="10" animBg="1" advAuto="0"/>
      <p:bldP spid="354" grpId="12" animBg="1" advAuto="0"/>
      <p:bldP spid="355" grpId="16" animBg="1" advAuto="0"/>
      <p:bldP spid="359" grpId="18" animBg="1" advAuto="0"/>
      <p:bldP spid="360" grpId="21" animBg="1" advAuto="0"/>
      <p:bldP spid="361" grpId="23" animBg="1" advAuto="0"/>
      <p:bldP spid="362" grpId="25" animBg="1" advAuto="0"/>
      <p:bldP spid="363" grpId="20" animBg="1" advAuto="0"/>
      <p:bldP spid="364" grpId="22" animBg="1" advAuto="0"/>
      <p:bldP spid="365" grpId="24" animBg="1" advAuto="0"/>
      <p:bldP spid="370" grpId="14" animBg="1" advAuto="0"/>
      <p:bldP spid="376" grpId="28" animBg="1" advAuto="0"/>
      <p:bldP spid="396" grpId="26" animBg="1" advAuto="0"/>
      <p:bldP spid="396" grpId="27"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Schermata 2017-11-06 alle 13.00.09.png" descr="Schermata 2017-11-06 alle 13.00.09.png"/>
          <p:cNvPicPr>
            <a:picLocks noChangeAspect="1"/>
          </p:cNvPicPr>
          <p:nvPr/>
        </p:nvPicPr>
        <p:blipFill>
          <a:blip r:embed="rId2">
            <a:extLst/>
          </a:blip>
          <a:stretch>
            <a:fillRect/>
          </a:stretch>
        </p:blipFill>
        <p:spPr>
          <a:xfrm>
            <a:off x="0" y="596900"/>
            <a:ext cx="9144000" cy="5715000"/>
          </a:xfrm>
          <a:prstGeom prst="rect">
            <a:avLst/>
          </a:prstGeom>
          <a:ln w="12700">
            <a:miter lim="400000"/>
          </a:ln>
        </p:spPr>
      </p:pic>
      <p:grpSp>
        <p:nvGrpSpPr>
          <p:cNvPr id="404" name="Gruppo"/>
          <p:cNvGrpSpPr/>
          <p:nvPr/>
        </p:nvGrpSpPr>
        <p:grpSpPr>
          <a:xfrm>
            <a:off x="0" y="6056304"/>
            <a:ext cx="9144000" cy="801721"/>
            <a:chOff x="0" y="0"/>
            <a:chExt cx="9144000" cy="801719"/>
          </a:xfrm>
        </p:grpSpPr>
        <p:sp>
          <p:nvSpPr>
            <p:cNvPr id="399"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400"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401"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402"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403"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408" name="Gruppo"/>
          <p:cNvGrpSpPr/>
          <p:nvPr/>
        </p:nvGrpSpPr>
        <p:grpSpPr>
          <a:xfrm>
            <a:off x="0" y="-18933"/>
            <a:ext cx="9166070" cy="628792"/>
            <a:chOff x="0" y="0"/>
            <a:chExt cx="9166069" cy="628791"/>
          </a:xfrm>
        </p:grpSpPr>
        <p:sp>
          <p:nvSpPr>
            <p:cNvPr id="405"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Data Entry</a:t>
              </a:r>
            </a:p>
          </p:txBody>
        </p:sp>
        <p:pic>
          <p:nvPicPr>
            <p:cNvPr id="406"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407"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grpSp>
        <p:nvGrpSpPr>
          <p:cNvPr id="412" name="Gruppo"/>
          <p:cNvGrpSpPr/>
          <p:nvPr/>
        </p:nvGrpSpPr>
        <p:grpSpPr>
          <a:xfrm>
            <a:off x="4140200" y="4419600"/>
            <a:ext cx="3057436" cy="1270000"/>
            <a:chOff x="0" y="0"/>
            <a:chExt cx="3057435" cy="1270000"/>
          </a:xfrm>
        </p:grpSpPr>
        <p:sp>
          <p:nvSpPr>
            <p:cNvPr id="409" name="Cerchio"/>
            <p:cNvSpPr/>
            <p:nvPr/>
          </p:nvSpPr>
          <p:spPr>
            <a:xfrm>
              <a:off x="0" y="0"/>
              <a:ext cx="1270000" cy="1270000"/>
            </a:xfrm>
            <a:prstGeom prst="ellipse">
              <a:avLst/>
            </a:prstGeom>
            <a:noFill/>
            <a:ln w="76200" cap="rnd">
              <a:solidFill>
                <a:schemeClr val="accent2"/>
              </a:solidFill>
              <a:custDash>
                <a:ds d="100000" sp="200000"/>
              </a:custDash>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l" defTabSz="914400">
                <a:defRPr sz="1800">
                  <a:latin typeface="+mj-lt"/>
                  <a:ea typeface="+mj-ea"/>
                  <a:cs typeface="+mj-cs"/>
                  <a:sym typeface="Calibri"/>
                </a:defRPr>
              </a:pPr>
              <a:endParaRPr/>
            </a:p>
          </p:txBody>
        </p:sp>
        <p:pic>
          <p:nvPicPr>
            <p:cNvPr id="410" name="Immagine" descr="Immagine"/>
            <p:cNvPicPr>
              <a:picLocks noChangeAspect="1"/>
            </p:cNvPicPr>
            <p:nvPr/>
          </p:nvPicPr>
          <p:blipFill>
            <a:blip r:embed="rId8" cstate="print">
              <a:extLst/>
            </a:blip>
            <a:stretch>
              <a:fillRect/>
            </a:stretch>
          </p:blipFill>
          <p:spPr>
            <a:xfrm>
              <a:off x="2595738" y="404151"/>
              <a:ext cx="461698" cy="461698"/>
            </a:xfrm>
            <a:prstGeom prst="rect">
              <a:avLst/>
            </a:prstGeom>
            <a:ln w="12700" cap="flat">
              <a:noFill/>
              <a:miter lim="400000"/>
            </a:ln>
            <a:effectLst/>
          </p:spPr>
        </p:pic>
        <p:sp>
          <p:nvSpPr>
            <p:cNvPr id="411" name="Linea"/>
            <p:cNvSpPr/>
            <p:nvPr/>
          </p:nvSpPr>
          <p:spPr>
            <a:xfrm>
              <a:off x="1509319" y="635000"/>
              <a:ext cx="936001" cy="0"/>
            </a:xfrm>
            <a:prstGeom prst="line">
              <a:avLst/>
            </a:prstGeom>
            <a:noFill/>
            <a:ln w="50800" cap="flat">
              <a:solidFill>
                <a:schemeClr val="accent2">
                  <a:satOff val="-4966"/>
                  <a:lumOff val="-10549"/>
                </a:schemeClr>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grpSp>
    </p:spTree>
  </p:cSld>
  <p:clrMapOvr>
    <a:masterClrMapping/>
  </p:clrMapOvr>
  <mc:AlternateContent xmlns:mc="http://schemas.openxmlformats.org/markup-compatibility/2006">
    <mc:Choice xmlns="" xmlns:p14="http://schemas.microsoft.com/office/powerpoint/2010/main" Requires="p14">
      <p:transition spd="med" advClick="1" p14:dur="1000">
        <p:wipe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12"/>
                                        </p:tgtEl>
                                        <p:attrNameLst>
                                          <p:attrName>style.visibility</p:attrName>
                                        </p:attrNameLst>
                                      </p:cBhvr>
                                      <p:to>
                                        <p:strVal val="visible"/>
                                      </p:to>
                                    </p:set>
                                    <p:animEffect transition="in" filter="wipe(left)">
                                      <p:cBhvr>
                                        <p:cTn id="7"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uppo"/>
          <p:cNvGrpSpPr/>
          <p:nvPr/>
        </p:nvGrpSpPr>
        <p:grpSpPr>
          <a:xfrm>
            <a:off x="0" y="6056304"/>
            <a:ext cx="9144000" cy="801721"/>
            <a:chOff x="0" y="0"/>
            <a:chExt cx="9144000" cy="801719"/>
          </a:xfrm>
        </p:grpSpPr>
        <p:sp>
          <p:nvSpPr>
            <p:cNvPr id="416"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417"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418"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419"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420"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425" name="Gruppo"/>
          <p:cNvGrpSpPr/>
          <p:nvPr/>
        </p:nvGrpSpPr>
        <p:grpSpPr>
          <a:xfrm>
            <a:off x="0" y="-18933"/>
            <a:ext cx="9166070" cy="628792"/>
            <a:chOff x="0" y="0"/>
            <a:chExt cx="9166069" cy="628791"/>
          </a:xfrm>
        </p:grpSpPr>
        <p:sp>
          <p:nvSpPr>
            <p:cNvPr id="422"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Data Validation</a:t>
              </a:r>
            </a:p>
          </p:txBody>
        </p:sp>
        <p:pic>
          <p:nvPicPr>
            <p:cNvPr id="423"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424"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pic>
        <p:nvPicPr>
          <p:cNvPr id="426" name="Schermata 2017-11-06 alle 13.03.05.png" descr="Schermata 2017-11-06 alle 13.03.05.png"/>
          <p:cNvPicPr>
            <a:picLocks noChangeAspect="1"/>
          </p:cNvPicPr>
          <p:nvPr/>
        </p:nvPicPr>
        <p:blipFill>
          <a:blip r:embed="rId7">
            <a:extLst/>
          </a:blip>
          <a:stretch>
            <a:fillRect/>
          </a:stretch>
        </p:blipFill>
        <p:spPr>
          <a:xfrm>
            <a:off x="0" y="571480"/>
            <a:ext cx="9144000" cy="5715000"/>
          </a:xfrm>
          <a:prstGeom prst="rect">
            <a:avLst/>
          </a:prstGeom>
          <a:ln w="12700">
            <a:miter lim="400000"/>
          </a:ln>
        </p:spPr>
      </p:pic>
      <p:pic>
        <p:nvPicPr>
          <p:cNvPr id="20" name="Schermata 2017-11-06 alle 13.03.22.png" descr="Schermata 2017-11-06 alle 13.03.22.png"/>
          <p:cNvPicPr>
            <a:picLocks noChangeAspect="1"/>
          </p:cNvPicPr>
          <p:nvPr/>
        </p:nvPicPr>
        <p:blipFill>
          <a:blip r:embed="rId8">
            <a:extLst/>
          </a:blip>
          <a:stretch>
            <a:fillRect/>
          </a:stretch>
        </p:blipFill>
        <p:spPr>
          <a:xfrm>
            <a:off x="0" y="571520"/>
            <a:ext cx="9144000" cy="5715000"/>
          </a:xfrm>
          <a:prstGeom prst="rect">
            <a:avLst/>
          </a:prstGeom>
          <a:ln w="12700">
            <a:miter lim="400000"/>
          </a:ln>
        </p:spPr>
      </p:pic>
    </p:spTree>
  </p:cSld>
  <p:clrMapOvr>
    <a:masterClrMapping/>
  </p:clrMapOvr>
  <mc:AlternateContent xmlns:mc="http://schemas.openxmlformats.org/markup-compatibility/2006">
    <mc:Choice xmlns="" xmlns:p14="http://schemas.microsoft.com/office/powerpoint/2010/main" Requires="p14">
      <p:transition spd="med" advClick="1" p14:dur="1000">
        <p:wipe dir="r"/>
      </p:transition>
    </mc:Choice>
    <mc:Fallback>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chermata 2017-11-06 alle 13.03.05.png" descr="Schermata 2017-11-06 alle 13.03.05.png"/>
          <p:cNvPicPr>
            <a:picLocks noChangeAspect="1"/>
          </p:cNvPicPr>
          <p:nvPr/>
        </p:nvPicPr>
        <p:blipFill>
          <a:blip r:embed="rId2">
            <a:extLst/>
          </a:blip>
          <a:stretch>
            <a:fillRect/>
          </a:stretch>
        </p:blipFill>
        <p:spPr>
          <a:xfrm>
            <a:off x="0" y="571480"/>
            <a:ext cx="9144000" cy="5715000"/>
          </a:xfrm>
          <a:prstGeom prst="rect">
            <a:avLst/>
          </a:prstGeom>
          <a:ln w="12700">
            <a:miter lim="400000"/>
          </a:ln>
        </p:spPr>
      </p:pic>
      <p:grpSp>
        <p:nvGrpSpPr>
          <p:cNvPr id="5" name="Gruppo"/>
          <p:cNvGrpSpPr/>
          <p:nvPr/>
        </p:nvGrpSpPr>
        <p:grpSpPr>
          <a:xfrm>
            <a:off x="4643438" y="4429132"/>
            <a:ext cx="3057436" cy="1270000"/>
            <a:chOff x="0" y="0"/>
            <a:chExt cx="3057435" cy="1270000"/>
          </a:xfrm>
        </p:grpSpPr>
        <p:sp>
          <p:nvSpPr>
            <p:cNvPr id="6" name="Cerchio"/>
            <p:cNvSpPr/>
            <p:nvPr/>
          </p:nvSpPr>
          <p:spPr>
            <a:xfrm>
              <a:off x="0" y="0"/>
              <a:ext cx="1270000" cy="1270000"/>
            </a:xfrm>
            <a:prstGeom prst="ellipse">
              <a:avLst/>
            </a:prstGeom>
            <a:noFill/>
            <a:ln w="76200" cap="rnd">
              <a:solidFill>
                <a:schemeClr val="accent2"/>
              </a:solidFill>
              <a:custDash>
                <a:ds d="100000" sp="200000"/>
              </a:custDash>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l" defTabSz="914400">
                <a:defRPr sz="1800">
                  <a:latin typeface="+mj-lt"/>
                  <a:ea typeface="+mj-ea"/>
                  <a:cs typeface="+mj-cs"/>
                  <a:sym typeface="Calibri"/>
                </a:defRPr>
              </a:pPr>
              <a:endParaRPr/>
            </a:p>
          </p:txBody>
        </p:sp>
        <p:pic>
          <p:nvPicPr>
            <p:cNvPr id="7" name="Immagine" descr="Immagine"/>
            <p:cNvPicPr>
              <a:picLocks noChangeAspect="1"/>
            </p:cNvPicPr>
            <p:nvPr/>
          </p:nvPicPr>
          <p:blipFill>
            <a:blip r:embed="rId3" cstate="print">
              <a:extLst/>
            </a:blip>
            <a:stretch>
              <a:fillRect/>
            </a:stretch>
          </p:blipFill>
          <p:spPr>
            <a:xfrm>
              <a:off x="2595738" y="404151"/>
              <a:ext cx="461698" cy="461698"/>
            </a:xfrm>
            <a:prstGeom prst="rect">
              <a:avLst/>
            </a:prstGeom>
            <a:ln w="12700" cap="flat">
              <a:noFill/>
              <a:miter lim="400000"/>
            </a:ln>
            <a:effectLst/>
          </p:spPr>
        </p:pic>
        <p:sp>
          <p:nvSpPr>
            <p:cNvPr id="8" name="Linea"/>
            <p:cNvSpPr/>
            <p:nvPr/>
          </p:nvSpPr>
          <p:spPr>
            <a:xfrm>
              <a:off x="1509319" y="635000"/>
              <a:ext cx="936001" cy="0"/>
            </a:xfrm>
            <a:prstGeom prst="line">
              <a:avLst/>
            </a:prstGeom>
            <a:noFill/>
            <a:ln w="50800" cap="flat">
              <a:solidFill>
                <a:schemeClr val="accent2">
                  <a:satOff val="-4966"/>
                  <a:lumOff val="-10549"/>
                </a:schemeClr>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grpSp>
      <p:grpSp>
        <p:nvGrpSpPr>
          <p:cNvPr id="10" name="Gruppo"/>
          <p:cNvGrpSpPr/>
          <p:nvPr/>
        </p:nvGrpSpPr>
        <p:grpSpPr>
          <a:xfrm>
            <a:off x="0" y="-18933"/>
            <a:ext cx="9166070" cy="628792"/>
            <a:chOff x="0" y="0"/>
            <a:chExt cx="9166069" cy="628791"/>
          </a:xfrm>
        </p:grpSpPr>
        <p:sp>
          <p:nvSpPr>
            <p:cNvPr id="11"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Data Validation</a:t>
              </a:r>
            </a:p>
          </p:txBody>
        </p:sp>
        <p:pic>
          <p:nvPicPr>
            <p:cNvPr id="12" name="Immagine" descr="Immagine"/>
            <p:cNvPicPr>
              <a:picLocks noChangeAspect="1"/>
            </p:cNvPicPr>
            <p:nvPr/>
          </p:nvPicPr>
          <p:blipFill>
            <a:blip r:embed="rId4">
              <a:extLst/>
            </a:blip>
            <a:stretch>
              <a:fillRect/>
            </a:stretch>
          </p:blipFill>
          <p:spPr>
            <a:xfrm>
              <a:off x="7718269" y="0"/>
              <a:ext cx="1447801" cy="622300"/>
            </a:xfrm>
            <a:prstGeom prst="rect">
              <a:avLst/>
            </a:prstGeom>
            <a:ln w="12700" cap="flat">
              <a:noFill/>
              <a:miter lim="400000"/>
            </a:ln>
            <a:effectLst/>
          </p:spPr>
        </p:pic>
        <p:pic>
          <p:nvPicPr>
            <p:cNvPr id="13" name="Immagine" descr="Immagine"/>
            <p:cNvPicPr>
              <a:picLocks noChangeAspect="1"/>
            </p:cNvPicPr>
            <p:nvPr/>
          </p:nvPicPr>
          <p:blipFill>
            <a:blip r:embed="rId5">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Rectangle 12"/>
          <p:cNvSpPr/>
          <p:nvPr/>
        </p:nvSpPr>
        <p:spPr>
          <a:xfrm>
            <a:off x="571471" y="2285992"/>
            <a:ext cx="1000133" cy="142877"/>
          </a:xfrm>
          <a:prstGeom prst="rect">
            <a:avLst/>
          </a:prstGeom>
          <a:solidFill>
            <a:srgbClr val="FFFDE9"/>
          </a:solidFill>
          <a:ln w="12700">
            <a:miter lim="400000"/>
          </a:ln>
        </p:spPr>
        <p:txBody>
          <a:bodyPr lIns="45719" rIns="45719" anchor="ctr"/>
          <a:lstStyle/>
          <a:p>
            <a:pPr algn="ctr" defTabSz="914400">
              <a:defRPr sz="1800">
                <a:solidFill>
                  <a:srgbClr val="FFFFFF"/>
                </a:solidFill>
                <a:latin typeface="+mj-lt"/>
                <a:ea typeface="+mj-ea"/>
                <a:cs typeface="+mj-cs"/>
                <a:sym typeface="Calibri"/>
              </a:defRPr>
            </a:pPr>
            <a:endParaRPr/>
          </a:p>
        </p:txBody>
      </p:sp>
      <p:sp>
        <p:nvSpPr>
          <p:cNvPr id="434" name="Rectangle 13"/>
          <p:cNvSpPr/>
          <p:nvPr/>
        </p:nvSpPr>
        <p:spPr>
          <a:xfrm>
            <a:off x="3929057" y="2285992"/>
            <a:ext cx="936001" cy="180001"/>
          </a:xfrm>
          <a:prstGeom prst="rect">
            <a:avLst/>
          </a:prstGeom>
          <a:solidFill>
            <a:srgbClr val="FFFDE9"/>
          </a:solidFill>
          <a:ln w="12700">
            <a:miter lim="400000"/>
          </a:ln>
        </p:spPr>
        <p:txBody>
          <a:bodyPr lIns="45719" rIns="45719" anchor="ctr"/>
          <a:lstStyle/>
          <a:p>
            <a:pPr algn="ctr" defTabSz="914400">
              <a:defRPr sz="1800">
                <a:solidFill>
                  <a:srgbClr val="FFFFFF"/>
                </a:solidFill>
                <a:latin typeface="+mj-lt"/>
                <a:ea typeface="+mj-ea"/>
                <a:cs typeface="+mj-cs"/>
                <a:sym typeface="Calibri"/>
              </a:defRPr>
            </a:pPr>
            <a:endParaRPr/>
          </a:p>
        </p:txBody>
      </p:sp>
      <p:grpSp>
        <p:nvGrpSpPr>
          <p:cNvPr id="440" name="Gruppo"/>
          <p:cNvGrpSpPr/>
          <p:nvPr/>
        </p:nvGrpSpPr>
        <p:grpSpPr>
          <a:xfrm>
            <a:off x="0" y="6056304"/>
            <a:ext cx="9144000" cy="801721"/>
            <a:chOff x="0" y="0"/>
            <a:chExt cx="9144000" cy="801719"/>
          </a:xfrm>
        </p:grpSpPr>
        <p:sp>
          <p:nvSpPr>
            <p:cNvPr id="435"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436"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437"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438"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439"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444" name="Gruppo"/>
          <p:cNvGrpSpPr/>
          <p:nvPr/>
        </p:nvGrpSpPr>
        <p:grpSpPr>
          <a:xfrm>
            <a:off x="0" y="-18933"/>
            <a:ext cx="9166070" cy="628792"/>
            <a:chOff x="0" y="0"/>
            <a:chExt cx="9166069" cy="628791"/>
          </a:xfrm>
        </p:grpSpPr>
        <p:sp>
          <p:nvSpPr>
            <p:cNvPr id="441"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Data Release</a:t>
              </a:r>
            </a:p>
          </p:txBody>
        </p:sp>
        <p:pic>
          <p:nvPicPr>
            <p:cNvPr id="442"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443"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pic>
        <p:nvPicPr>
          <p:cNvPr id="445" name="Schermata 2017-11-06 alle 13.11.36.png" descr="Schermata 2017-11-06 alle 13.11.36.png"/>
          <p:cNvPicPr>
            <a:picLocks noChangeAspect="1"/>
          </p:cNvPicPr>
          <p:nvPr/>
        </p:nvPicPr>
        <p:blipFill>
          <a:blip r:embed="rId7">
            <a:extLst/>
          </a:blip>
          <a:stretch>
            <a:fillRect/>
          </a:stretch>
        </p:blipFill>
        <p:spPr>
          <a:xfrm>
            <a:off x="0" y="571500"/>
            <a:ext cx="9144000" cy="5715000"/>
          </a:xfrm>
          <a:prstGeom prst="rect">
            <a:avLst/>
          </a:prstGeom>
          <a:ln w="12700">
            <a:miter lim="400000"/>
          </a:ln>
        </p:spPr>
      </p:pic>
      <p:grpSp>
        <p:nvGrpSpPr>
          <p:cNvPr id="449" name="Gruppo"/>
          <p:cNvGrpSpPr/>
          <p:nvPr/>
        </p:nvGrpSpPr>
        <p:grpSpPr>
          <a:xfrm>
            <a:off x="4699000" y="4483100"/>
            <a:ext cx="3057436" cy="1270000"/>
            <a:chOff x="0" y="0"/>
            <a:chExt cx="3057435" cy="1270000"/>
          </a:xfrm>
        </p:grpSpPr>
        <p:sp>
          <p:nvSpPr>
            <p:cNvPr id="446" name="Cerchio"/>
            <p:cNvSpPr/>
            <p:nvPr/>
          </p:nvSpPr>
          <p:spPr>
            <a:xfrm>
              <a:off x="0" y="0"/>
              <a:ext cx="1270000" cy="1270000"/>
            </a:xfrm>
            <a:prstGeom prst="ellipse">
              <a:avLst/>
            </a:prstGeom>
            <a:noFill/>
            <a:ln w="76200" cap="rnd">
              <a:solidFill>
                <a:schemeClr val="accent2"/>
              </a:solidFill>
              <a:custDash>
                <a:ds d="100000" sp="200000"/>
              </a:custDash>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l" defTabSz="914400">
                <a:defRPr sz="1800">
                  <a:latin typeface="+mj-lt"/>
                  <a:ea typeface="+mj-ea"/>
                  <a:cs typeface="+mj-cs"/>
                  <a:sym typeface="Calibri"/>
                </a:defRPr>
              </a:pPr>
              <a:endParaRPr/>
            </a:p>
          </p:txBody>
        </p:sp>
        <p:pic>
          <p:nvPicPr>
            <p:cNvPr id="447" name="Immagine" descr="Immagine"/>
            <p:cNvPicPr>
              <a:picLocks noChangeAspect="1"/>
            </p:cNvPicPr>
            <p:nvPr/>
          </p:nvPicPr>
          <p:blipFill>
            <a:blip r:embed="rId8" cstate="print">
              <a:extLst/>
            </a:blip>
            <a:stretch>
              <a:fillRect/>
            </a:stretch>
          </p:blipFill>
          <p:spPr>
            <a:xfrm>
              <a:off x="2595738" y="404151"/>
              <a:ext cx="461698" cy="461698"/>
            </a:xfrm>
            <a:prstGeom prst="rect">
              <a:avLst/>
            </a:prstGeom>
            <a:ln w="12700" cap="flat">
              <a:noFill/>
              <a:miter lim="400000"/>
            </a:ln>
            <a:effectLst/>
          </p:spPr>
        </p:pic>
        <p:sp>
          <p:nvSpPr>
            <p:cNvPr id="448" name="Linea"/>
            <p:cNvSpPr/>
            <p:nvPr/>
          </p:nvSpPr>
          <p:spPr>
            <a:xfrm>
              <a:off x="1509319" y="635000"/>
              <a:ext cx="936001" cy="0"/>
            </a:xfrm>
            <a:prstGeom prst="line">
              <a:avLst/>
            </a:prstGeom>
            <a:noFill/>
            <a:ln w="50800" cap="flat">
              <a:solidFill>
                <a:schemeClr val="accent2">
                  <a:satOff val="-4966"/>
                  <a:lumOff val="-10549"/>
                </a:schemeClr>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l" defTabSz="914400">
                <a:defRPr sz="1800">
                  <a:latin typeface="+mj-lt"/>
                  <a:ea typeface="+mj-ea"/>
                  <a:cs typeface="+mj-cs"/>
                  <a:sym typeface="Calibri"/>
                </a:defRPr>
              </a:pPr>
              <a:endParaRPr/>
            </a:p>
          </p:txBody>
        </p:sp>
      </p:grpSp>
    </p:spTree>
  </p:cSld>
  <p:clrMapOvr>
    <a:masterClrMapping/>
  </p:clrMapOvr>
  <mc:AlternateContent xmlns:mc="http://schemas.openxmlformats.org/markup-compatibility/2006">
    <mc:Choice xmlns="" xmlns:p14="http://schemas.microsoft.com/office/powerpoint/2010/main" Requires="p14">
      <p:transition spd="med" advClick="1" p14:dur="1000">
        <p:wipe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49"/>
                                        </p:tgtEl>
                                        <p:attrNameLst>
                                          <p:attrName>style.visibility</p:attrName>
                                        </p:attrNameLst>
                                      </p:cBhvr>
                                      <p:to>
                                        <p:strVal val="visible"/>
                                      </p:to>
                                    </p:set>
                                    <p:animEffect transition="in" filter="wipe(left)">
                                      <p:cBhvr>
                                        <p:cTn id="7" dur="10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6" name="Gruppo"/>
          <p:cNvGrpSpPr/>
          <p:nvPr/>
        </p:nvGrpSpPr>
        <p:grpSpPr>
          <a:xfrm>
            <a:off x="0" y="6056304"/>
            <a:ext cx="9144000" cy="801721"/>
            <a:chOff x="0" y="0"/>
            <a:chExt cx="9144000" cy="801719"/>
          </a:xfrm>
        </p:grpSpPr>
        <p:sp>
          <p:nvSpPr>
            <p:cNvPr id="451"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452"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453"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454"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455"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460" name="Gruppo"/>
          <p:cNvGrpSpPr/>
          <p:nvPr/>
        </p:nvGrpSpPr>
        <p:grpSpPr>
          <a:xfrm>
            <a:off x="0" y="-18933"/>
            <a:ext cx="9166070" cy="628792"/>
            <a:chOff x="0" y="0"/>
            <a:chExt cx="9166069" cy="628791"/>
          </a:xfrm>
        </p:grpSpPr>
        <p:sp>
          <p:nvSpPr>
            <p:cNvPr id="457"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CALCULATION</a:t>
              </a:r>
            </a:p>
          </p:txBody>
        </p:sp>
        <p:pic>
          <p:nvPicPr>
            <p:cNvPr id="458"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459"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pic>
        <p:nvPicPr>
          <p:cNvPr id="461" name="Pompa_ad_ingranaggi.gif" descr="Pompa_ad_ingranaggi.gif"/>
          <p:cNvPicPr>
            <a:picLocks/>
          </p:cNvPicPr>
          <p:nvPr/>
        </p:nvPicPr>
        <p:blipFill>
          <a:blip r:embed="rId7">
            <a:extLst/>
          </a:blip>
          <a:stretch>
            <a:fillRect/>
          </a:stretch>
        </p:blipFill>
        <p:spPr>
          <a:xfrm rot="5400000">
            <a:off x="1546493" y="1257713"/>
            <a:ext cx="1723019" cy="2584528"/>
          </a:xfrm>
          <a:prstGeom prst="rect">
            <a:avLst/>
          </a:prstGeom>
          <a:ln w="12700">
            <a:miter lim="400000"/>
          </a:ln>
        </p:spPr>
      </p:pic>
      <p:sp>
        <p:nvSpPr>
          <p:cNvPr id="462" name="Data Released…"/>
          <p:cNvSpPr txBox="1"/>
          <p:nvPr/>
        </p:nvSpPr>
        <p:spPr>
          <a:xfrm>
            <a:off x="2887387" y="705032"/>
            <a:ext cx="2350131" cy="675641"/>
          </a:xfrm>
          <a:prstGeom prst="rect">
            <a:avLst/>
          </a:prstGeom>
          <a:solidFill>
            <a:srgbClr val="FFFFFF"/>
          </a:solidFill>
          <a:ln w="25400">
            <a:solidFill>
              <a:schemeClr val="accent2"/>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p>
            <a:pPr algn="ctr" defTabSz="914400">
              <a:defRPr sz="1800">
                <a:solidFill>
                  <a:schemeClr val="accent2"/>
                </a:solidFill>
                <a:latin typeface="+mj-lt"/>
                <a:ea typeface="+mj-ea"/>
                <a:cs typeface="+mj-cs"/>
                <a:sym typeface="Calibri"/>
              </a:defRPr>
            </a:pPr>
            <a:r>
              <a:t>Data Released</a:t>
            </a:r>
          </a:p>
          <a:p>
            <a:pPr algn="ctr" defTabSz="914400">
              <a:defRPr sz="1800">
                <a:solidFill>
                  <a:schemeClr val="accent2"/>
                </a:solidFill>
                <a:latin typeface="+mj-lt"/>
                <a:ea typeface="+mj-ea"/>
                <a:cs typeface="+mj-cs"/>
                <a:sym typeface="Calibri"/>
              </a:defRPr>
            </a:pPr>
            <a:r>
              <a:t>on Energy Consumption</a:t>
            </a:r>
          </a:p>
        </p:txBody>
      </p:sp>
      <p:sp>
        <p:nvSpPr>
          <p:cNvPr id="463" name="Conversion Factors"/>
          <p:cNvSpPr txBox="1"/>
          <p:nvPr/>
        </p:nvSpPr>
        <p:spPr>
          <a:xfrm>
            <a:off x="293868" y="844732"/>
            <a:ext cx="1878197" cy="396241"/>
          </a:xfrm>
          <a:prstGeom prst="rect">
            <a:avLst/>
          </a:prstGeom>
          <a:solidFill>
            <a:schemeClr val="accent4">
              <a:satOff val="-1335"/>
              <a:lumOff val="-10274"/>
            </a:schemeClr>
          </a:solidFill>
          <a:ln w="25400">
            <a:solidFill>
              <a:schemeClr val="accent4">
                <a:satOff val="-1335"/>
                <a:lumOff val="-10274"/>
              </a:schemeClr>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lvl1pPr algn="l" defTabSz="914400">
              <a:defRPr sz="1800">
                <a:solidFill>
                  <a:srgbClr val="FFFFFF"/>
                </a:solidFill>
                <a:latin typeface="+mj-lt"/>
                <a:ea typeface="+mj-ea"/>
                <a:cs typeface="+mj-cs"/>
                <a:sym typeface="Calibri"/>
              </a:defRPr>
            </a:lvl1pPr>
          </a:lstStyle>
          <a:p>
            <a:r>
              <a:t>Conversion Factors</a:t>
            </a:r>
          </a:p>
        </p:txBody>
      </p:sp>
      <p:sp>
        <p:nvSpPr>
          <p:cNvPr id="464" name="Data Released…"/>
          <p:cNvSpPr txBox="1"/>
          <p:nvPr/>
        </p:nvSpPr>
        <p:spPr>
          <a:xfrm>
            <a:off x="6230647" y="811343"/>
            <a:ext cx="1790239" cy="675641"/>
          </a:xfrm>
          <a:prstGeom prst="rect">
            <a:avLst/>
          </a:prstGeom>
          <a:solidFill>
            <a:srgbClr val="FFFFFF"/>
          </a:solidFill>
          <a:ln w="25400">
            <a:solidFill>
              <a:schemeClr val="accent3"/>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p>
            <a:pPr algn="ctr" defTabSz="914400">
              <a:defRPr sz="1800">
                <a:solidFill>
                  <a:schemeClr val="accent3"/>
                </a:solidFill>
                <a:latin typeface="+mj-lt"/>
                <a:ea typeface="+mj-ea"/>
                <a:cs typeface="+mj-cs"/>
                <a:sym typeface="Calibri"/>
              </a:defRPr>
            </a:pPr>
            <a:r>
              <a:t>Data Released</a:t>
            </a:r>
          </a:p>
          <a:p>
            <a:pPr algn="ctr" defTabSz="914400">
              <a:defRPr sz="1800">
                <a:solidFill>
                  <a:schemeClr val="accent3"/>
                </a:solidFill>
                <a:latin typeface="+mj-lt"/>
                <a:ea typeface="+mj-ea"/>
                <a:cs typeface="+mj-cs"/>
                <a:sym typeface="Calibri"/>
              </a:defRPr>
            </a:pPr>
            <a:r>
              <a:t>on Energy Savings</a:t>
            </a:r>
          </a:p>
        </p:txBody>
      </p:sp>
      <p:sp>
        <p:nvSpPr>
          <p:cNvPr id="465" name="Linea"/>
          <p:cNvSpPr/>
          <p:nvPr/>
        </p:nvSpPr>
        <p:spPr>
          <a:xfrm>
            <a:off x="1286540" y="1356862"/>
            <a:ext cx="982643" cy="505123"/>
          </a:xfrm>
          <a:prstGeom prst="line">
            <a:avLst/>
          </a:prstGeom>
          <a:ln w="25400">
            <a:solidFill>
              <a:schemeClr val="accent4">
                <a:satOff val="-1335"/>
                <a:lumOff val="-10274"/>
              </a:schemeClr>
            </a:solidFill>
            <a:tailEnd type="triangle"/>
          </a:ln>
          <a:effectLst>
            <a:outerShdw blurRad="38100" dist="20000" dir="5400000" rotWithShape="0">
              <a:srgbClr val="000000">
                <a:alpha val="38000"/>
              </a:srgbClr>
            </a:outerShdw>
          </a:effectLst>
        </p:spPr>
        <p:txBody>
          <a:bodyPr lIns="45719" rIns="45719"/>
          <a:lstStyle/>
          <a:p>
            <a:pPr algn="l" defTabSz="914400">
              <a:defRPr sz="1800">
                <a:latin typeface="+mj-lt"/>
                <a:ea typeface="+mj-ea"/>
                <a:cs typeface="+mj-cs"/>
                <a:sym typeface="Calibri"/>
              </a:defRPr>
            </a:pPr>
            <a:endParaRPr/>
          </a:p>
        </p:txBody>
      </p:sp>
      <p:sp>
        <p:nvSpPr>
          <p:cNvPr id="466" name="Linea"/>
          <p:cNvSpPr/>
          <p:nvPr/>
        </p:nvSpPr>
        <p:spPr>
          <a:xfrm flipH="1">
            <a:off x="2555131" y="1443438"/>
            <a:ext cx="1039858" cy="464372"/>
          </a:xfrm>
          <a:prstGeom prst="line">
            <a:avLst/>
          </a:prstGeom>
          <a:ln w="25400">
            <a:solidFill>
              <a:schemeClr val="accent2"/>
            </a:solidFill>
            <a:tailEnd type="triangle"/>
          </a:ln>
          <a:effectLst>
            <a:outerShdw blurRad="38100" dist="20000" dir="5400000" rotWithShape="0">
              <a:srgbClr val="000000">
                <a:alpha val="38000"/>
              </a:srgbClr>
            </a:outerShdw>
          </a:effectLst>
        </p:spPr>
        <p:txBody>
          <a:bodyPr lIns="45719" rIns="45719"/>
          <a:lstStyle/>
          <a:p>
            <a:pPr algn="l" defTabSz="914400">
              <a:defRPr sz="1800">
                <a:latin typeface="+mj-lt"/>
                <a:ea typeface="+mj-ea"/>
                <a:cs typeface="+mj-cs"/>
                <a:sym typeface="Calibri"/>
              </a:defRPr>
            </a:pPr>
            <a:endParaRPr/>
          </a:p>
        </p:txBody>
      </p:sp>
      <p:sp>
        <p:nvSpPr>
          <p:cNvPr id="467" name="Linea"/>
          <p:cNvSpPr/>
          <p:nvPr/>
        </p:nvSpPr>
        <p:spPr>
          <a:xfrm>
            <a:off x="2451100" y="3389011"/>
            <a:ext cx="2011713" cy="266886"/>
          </a:xfrm>
          <a:prstGeom prst="line">
            <a:avLst/>
          </a:prstGeom>
          <a:ln w="25400">
            <a:solidFill>
              <a:schemeClr val="accent2"/>
            </a:solidFill>
            <a:tailEnd type="triangle"/>
          </a:ln>
          <a:effectLst>
            <a:outerShdw blurRad="38100" dist="20000" dir="5400000" rotWithShape="0">
              <a:srgbClr val="000000">
                <a:alpha val="38000"/>
              </a:srgbClr>
            </a:outerShdw>
          </a:effectLst>
        </p:spPr>
        <p:txBody>
          <a:bodyPr lIns="45719" rIns="45719"/>
          <a:lstStyle/>
          <a:p>
            <a:pPr algn="l" defTabSz="914400">
              <a:defRPr sz="1800">
                <a:latin typeface="+mj-lt"/>
                <a:ea typeface="+mj-ea"/>
                <a:cs typeface="+mj-cs"/>
                <a:sym typeface="Calibri"/>
              </a:defRPr>
            </a:pPr>
            <a:endParaRPr/>
          </a:p>
        </p:txBody>
      </p:sp>
      <p:pic>
        <p:nvPicPr>
          <p:cNvPr id="468" name="Pompa_ad_ingranaggi.gif" descr="Pompa_ad_ingranaggi.gif"/>
          <p:cNvPicPr>
            <a:picLocks/>
          </p:cNvPicPr>
          <p:nvPr/>
        </p:nvPicPr>
        <p:blipFill>
          <a:blip r:embed="rId7">
            <a:extLst/>
          </a:blip>
          <a:stretch>
            <a:fillRect/>
          </a:stretch>
        </p:blipFill>
        <p:spPr>
          <a:xfrm rot="1500000">
            <a:off x="4434981" y="2730432"/>
            <a:ext cx="1723019" cy="2584527"/>
          </a:xfrm>
          <a:prstGeom prst="rect">
            <a:avLst/>
          </a:prstGeom>
          <a:ln w="12700">
            <a:miter lim="400000"/>
          </a:ln>
        </p:spPr>
      </p:pic>
      <p:sp>
        <p:nvSpPr>
          <p:cNvPr id="469" name="Linea"/>
          <p:cNvSpPr/>
          <p:nvPr/>
        </p:nvSpPr>
        <p:spPr>
          <a:xfrm>
            <a:off x="4292875" y="2091160"/>
            <a:ext cx="205985" cy="1525689"/>
          </a:xfrm>
          <a:prstGeom prst="line">
            <a:avLst/>
          </a:prstGeom>
          <a:ln w="25400">
            <a:solidFill>
              <a:schemeClr val="accent3"/>
            </a:solidFill>
            <a:tailEnd type="triangle"/>
          </a:ln>
          <a:effectLst>
            <a:outerShdw blurRad="38100" dist="20000" dir="5400000" rotWithShape="0">
              <a:srgbClr val="000000">
                <a:alpha val="38000"/>
              </a:srgbClr>
            </a:outerShdw>
          </a:effectLst>
        </p:spPr>
        <p:txBody>
          <a:bodyPr lIns="45719" rIns="45719"/>
          <a:lstStyle/>
          <a:p>
            <a:pPr algn="l" defTabSz="914400">
              <a:defRPr sz="1800">
                <a:latin typeface="+mj-lt"/>
                <a:ea typeface="+mj-ea"/>
                <a:cs typeface="+mj-cs"/>
                <a:sym typeface="Calibri"/>
              </a:defRPr>
            </a:pPr>
            <a:endParaRPr/>
          </a:p>
        </p:txBody>
      </p:sp>
      <p:sp>
        <p:nvSpPr>
          <p:cNvPr id="470" name="Grid Emission Factor"/>
          <p:cNvSpPr txBox="1"/>
          <p:nvPr/>
        </p:nvSpPr>
        <p:spPr>
          <a:xfrm rot="456000">
            <a:off x="2829268" y="3540759"/>
            <a:ext cx="1394952" cy="294641"/>
          </a:xfrm>
          <a:prstGeom prst="rect">
            <a:avLst/>
          </a:prstGeom>
          <a:solidFill>
            <a:srgbClr val="FFFFFF"/>
          </a:solidFill>
          <a:ln w="25400">
            <a:solidFill>
              <a:schemeClr val="accent2"/>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45719" rIns="45719">
            <a:spAutoFit/>
          </a:bodyPr>
          <a:lstStyle>
            <a:lvl1pPr algn="l" defTabSz="914400">
              <a:defRPr>
                <a:latin typeface="+mj-lt"/>
                <a:ea typeface="+mj-ea"/>
                <a:cs typeface="+mj-cs"/>
                <a:sym typeface="Calibri"/>
              </a:defRPr>
            </a:lvl1pPr>
          </a:lstStyle>
          <a:p>
            <a:r>
              <a:t>Grid Emission Factor</a:t>
            </a:r>
          </a:p>
        </p:txBody>
      </p:sp>
      <p:sp>
        <p:nvSpPr>
          <p:cNvPr id="471" name="Freccia"/>
          <p:cNvSpPr/>
          <p:nvPr/>
        </p:nvSpPr>
        <p:spPr>
          <a:xfrm rot="5400000">
            <a:off x="1657037" y="3949887"/>
            <a:ext cx="1501931" cy="603370"/>
          </a:xfrm>
          <a:prstGeom prst="rightArrow">
            <a:avLst>
              <a:gd name="adj1" fmla="val 32000"/>
              <a:gd name="adj2" fmla="val 134710"/>
            </a:avLst>
          </a:prstGeom>
          <a:solidFill>
            <a:srgbClr val="FFFFFF"/>
          </a:solidFill>
          <a:ln w="25400">
            <a:solidFill>
              <a:schemeClr val="accent2"/>
            </a:solidFill>
          </a:ln>
          <a:effectLst>
            <a:outerShdw blurRad="38100" dist="23000" dir="5400000" rotWithShape="0">
              <a:srgbClr val="000000">
                <a:alpha val="35000"/>
              </a:srgbClr>
            </a:outerShdw>
          </a:effectLst>
        </p:spPr>
        <p:txBody>
          <a:bodyPr lIns="45719" rIns="45719" anchor="ctr"/>
          <a:lstStyle/>
          <a:p>
            <a:pPr algn="l" defTabSz="914400">
              <a:defRPr sz="1800">
                <a:latin typeface="+mj-lt"/>
                <a:ea typeface="+mj-ea"/>
                <a:cs typeface="+mj-cs"/>
                <a:sym typeface="Calibri"/>
              </a:defRPr>
            </a:pPr>
            <a:endParaRPr/>
          </a:p>
        </p:txBody>
      </p:sp>
      <p:sp>
        <p:nvSpPr>
          <p:cNvPr id="472" name="Emissions…"/>
          <p:cNvSpPr txBox="1"/>
          <p:nvPr/>
        </p:nvSpPr>
        <p:spPr>
          <a:xfrm>
            <a:off x="1576434" y="5091658"/>
            <a:ext cx="1577688" cy="79267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defRPr sz="2400">
                <a:solidFill>
                  <a:schemeClr val="accent2"/>
                </a:solidFill>
              </a:defRPr>
            </a:pPr>
            <a:r>
              <a:t>Emissions</a:t>
            </a:r>
          </a:p>
          <a:p>
            <a:pPr algn="ctr">
              <a:defRPr sz="2400">
                <a:solidFill>
                  <a:schemeClr val="accent2"/>
                </a:solidFill>
              </a:defRPr>
            </a:pPr>
            <a:r>
              <a:t>CO2 Eq</a:t>
            </a:r>
          </a:p>
        </p:txBody>
      </p:sp>
      <p:sp>
        <p:nvSpPr>
          <p:cNvPr id="473" name="Freccia"/>
          <p:cNvSpPr/>
          <p:nvPr/>
        </p:nvSpPr>
        <p:spPr>
          <a:xfrm rot="1380000">
            <a:off x="5616903" y="4445203"/>
            <a:ext cx="2117494" cy="396227"/>
          </a:xfrm>
          <a:prstGeom prst="rightArrow">
            <a:avLst>
              <a:gd name="adj1" fmla="val 32000"/>
              <a:gd name="adj2" fmla="val 205136"/>
            </a:avLst>
          </a:prstGeom>
          <a:solidFill>
            <a:srgbClr val="FFFFFF"/>
          </a:solidFill>
          <a:ln w="25400">
            <a:solidFill>
              <a:schemeClr val="accent3"/>
            </a:solidFill>
          </a:ln>
          <a:effectLst>
            <a:outerShdw blurRad="38100" dist="23000" dir="5400000" rotWithShape="0">
              <a:srgbClr val="000000">
                <a:alpha val="35000"/>
              </a:srgbClr>
            </a:outerShdw>
          </a:effectLst>
        </p:spPr>
        <p:txBody>
          <a:bodyPr lIns="45719" rIns="45719" anchor="ctr"/>
          <a:lstStyle/>
          <a:p>
            <a:pPr algn="l" defTabSz="914400">
              <a:defRPr sz="1800">
                <a:latin typeface="+mj-lt"/>
                <a:ea typeface="+mj-ea"/>
                <a:cs typeface="+mj-cs"/>
                <a:sym typeface="Calibri"/>
              </a:defRPr>
            </a:pPr>
            <a:endParaRPr/>
          </a:p>
        </p:txBody>
      </p:sp>
      <p:sp>
        <p:nvSpPr>
          <p:cNvPr id="474" name="Emissions…"/>
          <p:cNvSpPr txBox="1"/>
          <p:nvPr/>
        </p:nvSpPr>
        <p:spPr>
          <a:xfrm>
            <a:off x="6215074" y="5072074"/>
            <a:ext cx="2928926"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a:solidFill>
                  <a:schemeClr val="accent3"/>
                </a:solidFill>
              </a:defRPr>
            </a:pPr>
            <a:r>
              <a:rPr/>
              <a:t>Emissions </a:t>
            </a:r>
            <a:r>
              <a:rPr smtClean="0"/>
              <a:t>avoided </a:t>
            </a:r>
            <a:endParaRPr/>
          </a:p>
          <a:p>
            <a:pPr algn="ctr">
              <a:defRPr sz="2400">
                <a:solidFill>
                  <a:schemeClr val="accent3"/>
                </a:solidFill>
              </a:defRPr>
            </a:pPr>
            <a:r>
              <a:t>CO2 Eq</a:t>
            </a:r>
          </a:p>
        </p:txBody>
      </p:sp>
      <p:sp>
        <p:nvSpPr>
          <p:cNvPr id="475" name="Linea"/>
          <p:cNvSpPr/>
          <p:nvPr/>
        </p:nvSpPr>
        <p:spPr>
          <a:xfrm flipV="1">
            <a:off x="4279900" y="1503515"/>
            <a:ext cx="2783358" cy="603924"/>
          </a:xfrm>
          <a:prstGeom prst="line">
            <a:avLst/>
          </a:prstGeom>
          <a:ln w="25400">
            <a:solidFill>
              <a:schemeClr val="accent3"/>
            </a:solidFill>
          </a:ln>
          <a:effectLst>
            <a:outerShdw blurRad="38100" dist="20000" dir="5400000" rotWithShape="0">
              <a:srgbClr val="000000">
                <a:alpha val="38000"/>
              </a:srgbClr>
            </a:outerShdw>
          </a:effectLst>
        </p:spPr>
        <p:txBody>
          <a:bodyPr lIns="45719" rIns="45719"/>
          <a:lstStyle/>
          <a:p>
            <a:pPr algn="l" defTabSz="914400">
              <a:defRPr sz="1800">
                <a:latin typeface="+mj-lt"/>
                <a:ea typeface="+mj-ea"/>
                <a:cs typeface="+mj-cs"/>
                <a:sym typeface="Calibri"/>
              </a:defRPr>
            </a:pPr>
            <a:endParaRPr/>
          </a:p>
        </p:txBody>
      </p:sp>
    </p:spTree>
  </p:cSld>
  <p:clrMapOvr>
    <a:masterClrMapping/>
  </p:clrMapOvr>
  <mc:AlternateContent xmlns:mc="http://schemas.openxmlformats.org/markup-compatibility/2006">
    <mc:Choice xmlns="" xmlns:p14="http://schemas.microsoft.com/office/powerpoint/2010/main" Requires="p14">
      <p:transition spd="med" advClick="1" p14:dur="1000">
        <p:wipe dir="d"/>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 name="Gruppo"/>
          <p:cNvGrpSpPr/>
          <p:nvPr/>
        </p:nvGrpSpPr>
        <p:grpSpPr>
          <a:xfrm>
            <a:off x="0" y="6056304"/>
            <a:ext cx="9144000" cy="801721"/>
            <a:chOff x="0" y="0"/>
            <a:chExt cx="9144000" cy="801719"/>
          </a:xfrm>
        </p:grpSpPr>
        <p:sp>
          <p:nvSpPr>
            <p:cNvPr id="513"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514"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515"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516"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517"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522" name="Gruppo"/>
          <p:cNvGrpSpPr/>
          <p:nvPr/>
        </p:nvGrpSpPr>
        <p:grpSpPr>
          <a:xfrm>
            <a:off x="0" y="-18933"/>
            <a:ext cx="9166070" cy="628792"/>
            <a:chOff x="0" y="0"/>
            <a:chExt cx="9166069" cy="628791"/>
          </a:xfrm>
        </p:grpSpPr>
        <p:sp>
          <p:nvSpPr>
            <p:cNvPr id="519"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CALCULATION</a:t>
              </a:r>
            </a:p>
          </p:txBody>
        </p:sp>
        <p:pic>
          <p:nvPicPr>
            <p:cNvPr id="520"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521"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
        <p:nvSpPr>
          <p:cNvPr id="523" name="Calculations are done using conversion factors."/>
          <p:cNvSpPr txBox="1"/>
          <p:nvPr/>
        </p:nvSpPr>
        <p:spPr>
          <a:xfrm>
            <a:off x="972301" y="896572"/>
            <a:ext cx="6892033" cy="101794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a:lvl1pPr>
          </a:lstStyle>
          <a:p>
            <a:r>
              <a:t>Calculations are done using conversion factors. </a:t>
            </a:r>
          </a:p>
        </p:txBody>
      </p:sp>
      <p:sp>
        <p:nvSpPr>
          <p:cNvPr id="524" name="Conversion factors are parameters…"/>
          <p:cNvSpPr txBox="1"/>
          <p:nvPr/>
        </p:nvSpPr>
        <p:spPr>
          <a:xfrm>
            <a:off x="297614" y="2201231"/>
            <a:ext cx="8241408" cy="15696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200"/>
            </a:pPr>
            <a:r>
              <a:t>Conversion factors are parameters </a:t>
            </a:r>
          </a:p>
          <a:p>
            <a:pPr algn="ctr">
              <a:defRPr sz="3200"/>
            </a:pPr>
            <a:r>
              <a:rPr/>
              <a:t>that </a:t>
            </a:r>
            <a:r>
              <a:rPr lang="it-IT" dirty="0" smtClean="0"/>
              <a:t>can be modified: they </a:t>
            </a:r>
            <a:r>
              <a:rPr smtClean="0"/>
              <a:t>are </a:t>
            </a:r>
            <a:r>
              <a:t>grouped together in </a:t>
            </a:r>
            <a:r>
              <a:rPr b="1"/>
              <a:t>PROFILES.</a:t>
            </a:r>
            <a:r>
              <a:t>  </a:t>
            </a:r>
          </a:p>
        </p:txBody>
      </p:sp>
      <p:sp>
        <p:nvSpPr>
          <p:cNvPr id="525" name="By creating different profiles, it is possible to compare emission results based on different conversion factors."/>
          <p:cNvSpPr txBox="1"/>
          <p:nvPr/>
        </p:nvSpPr>
        <p:spPr>
          <a:xfrm>
            <a:off x="456413" y="3893818"/>
            <a:ext cx="7923809" cy="14878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a:lvl1pPr>
          </a:lstStyle>
          <a:p>
            <a:r>
              <a:t>By creating different profiles, it is possible to compare emission results based on different conversion factors. </a:t>
            </a:r>
          </a:p>
        </p:txBody>
      </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Management  &amp;…"/>
          <p:cNvSpPr txBox="1"/>
          <p:nvPr/>
        </p:nvSpPr>
        <p:spPr>
          <a:xfrm>
            <a:off x="2645047" y="1382969"/>
            <a:ext cx="4787107" cy="318507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a:defRPr sz="4300"/>
            </a:pPr>
            <a:r>
              <a:rPr>
                <a:solidFill>
                  <a:schemeClr val="accent2"/>
                </a:solidFill>
                <a:effectLst>
                  <a:outerShdw blurRad="63500" dist="38100" dir="13500000" rotWithShape="0">
                    <a:srgbClr val="000000"/>
                  </a:outerShdw>
                </a:effectLst>
              </a:rPr>
              <a:t>M</a:t>
            </a:r>
            <a:r>
              <a:t>anagement  &amp; </a:t>
            </a:r>
          </a:p>
          <a:p>
            <a:pPr algn="l">
              <a:defRPr sz="4300"/>
            </a:pPr>
            <a:r>
              <a:t> </a:t>
            </a:r>
            <a:r>
              <a:rPr>
                <a:solidFill>
                  <a:schemeClr val="accent2"/>
                </a:solidFill>
                <a:effectLst>
                  <a:outerShdw blurRad="63500" dist="38100" dir="13500000" rotWithShape="0">
                    <a:srgbClr val="000000"/>
                  </a:outerShdw>
                </a:effectLst>
              </a:rPr>
              <a:t>I</a:t>
            </a:r>
            <a:r>
              <a:t>nformation </a:t>
            </a:r>
          </a:p>
          <a:p>
            <a:pPr algn="l">
              <a:defRPr sz="4300"/>
            </a:pPr>
            <a:r>
              <a:rPr>
                <a:solidFill>
                  <a:schemeClr val="accent2"/>
                </a:solidFill>
                <a:effectLst>
                  <a:outerShdw blurRad="63500" dist="38100" dir="13500000" rotWithShape="0">
                    <a:srgbClr val="000000"/>
                  </a:outerShdw>
                </a:effectLst>
              </a:rPr>
              <a:t>S</a:t>
            </a:r>
            <a:r>
              <a:t>ystem  for </a:t>
            </a:r>
          </a:p>
          <a:p>
            <a:pPr algn="l">
              <a:defRPr sz="4300"/>
            </a:pPr>
            <a:r>
              <a:rPr>
                <a:solidFill>
                  <a:schemeClr val="accent2"/>
                </a:solidFill>
                <a:effectLst>
                  <a:outerShdw blurRad="63500" dist="38100" dir="13500000" rotWithShape="0">
                    <a:srgbClr val="000000"/>
                  </a:outerShdw>
                </a:effectLst>
              </a:rPr>
              <a:t>C</a:t>
            </a:r>
            <a:r>
              <a:t>limate </a:t>
            </a:r>
          </a:p>
          <a:p>
            <a:pPr algn="l">
              <a:defRPr sz="4300"/>
            </a:pPr>
            <a:r>
              <a:rPr>
                <a:solidFill>
                  <a:schemeClr val="accent2"/>
                </a:solidFill>
                <a:effectLst>
                  <a:outerShdw blurRad="63500" dist="38100" dir="13500000" rotWithShape="0">
                    <a:srgbClr val="000000"/>
                  </a:outerShdw>
                </a:effectLst>
              </a:rPr>
              <a:t>A</a:t>
            </a:r>
            <a:r>
              <a:t>ction</a:t>
            </a:r>
          </a:p>
        </p:txBody>
      </p:sp>
      <p:grpSp>
        <p:nvGrpSpPr>
          <p:cNvPr id="138" name="Gruppo"/>
          <p:cNvGrpSpPr/>
          <p:nvPr/>
        </p:nvGrpSpPr>
        <p:grpSpPr>
          <a:xfrm>
            <a:off x="0" y="6056304"/>
            <a:ext cx="9144000" cy="801721"/>
            <a:chOff x="0" y="0"/>
            <a:chExt cx="9144000" cy="801719"/>
          </a:xfrm>
        </p:grpSpPr>
        <p:sp>
          <p:nvSpPr>
            <p:cNvPr id="133"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134"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135"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136"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137"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142" name="Gruppo"/>
          <p:cNvGrpSpPr/>
          <p:nvPr/>
        </p:nvGrpSpPr>
        <p:grpSpPr>
          <a:xfrm>
            <a:off x="0" y="-18933"/>
            <a:ext cx="9166070" cy="628792"/>
            <a:chOff x="0" y="0"/>
            <a:chExt cx="9166069" cy="628791"/>
          </a:xfrm>
        </p:grpSpPr>
        <p:sp>
          <p:nvSpPr>
            <p:cNvPr id="139"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M.I.S.C.A.</a:t>
              </a:r>
            </a:p>
          </p:txBody>
        </p:sp>
        <p:pic>
          <p:nvPicPr>
            <p:cNvPr id="140"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141"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 name="Gruppo"/>
          <p:cNvGrpSpPr/>
          <p:nvPr/>
        </p:nvGrpSpPr>
        <p:grpSpPr>
          <a:xfrm>
            <a:off x="0" y="6056304"/>
            <a:ext cx="9144000" cy="801721"/>
            <a:chOff x="0" y="0"/>
            <a:chExt cx="9144000" cy="801719"/>
          </a:xfrm>
        </p:grpSpPr>
        <p:sp>
          <p:nvSpPr>
            <p:cNvPr id="527"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528"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529"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530"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531"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536" name="Gruppo"/>
          <p:cNvGrpSpPr/>
          <p:nvPr/>
        </p:nvGrpSpPr>
        <p:grpSpPr>
          <a:xfrm>
            <a:off x="0" y="-18933"/>
            <a:ext cx="9166070" cy="628792"/>
            <a:chOff x="0" y="0"/>
            <a:chExt cx="9166069" cy="628791"/>
          </a:xfrm>
        </p:grpSpPr>
        <p:sp>
          <p:nvSpPr>
            <p:cNvPr id="533"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PROFILES</a:t>
              </a:r>
            </a:p>
          </p:txBody>
        </p:sp>
        <p:pic>
          <p:nvPicPr>
            <p:cNvPr id="534"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535"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pic>
        <p:nvPicPr>
          <p:cNvPr id="537" name="Schermata 2017-11-06 alle 19.06.50.png" descr="Schermata 2017-11-06 alle 19.06.50.png"/>
          <p:cNvPicPr>
            <a:picLocks noChangeAspect="1"/>
          </p:cNvPicPr>
          <p:nvPr/>
        </p:nvPicPr>
        <p:blipFill>
          <a:blip r:embed="rId7">
            <a:extLst/>
          </a:blip>
          <a:stretch>
            <a:fillRect/>
          </a:stretch>
        </p:blipFill>
        <p:spPr>
          <a:xfrm>
            <a:off x="0" y="571500"/>
            <a:ext cx="9144000" cy="5715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4" name="Gruppo"/>
          <p:cNvGrpSpPr/>
          <p:nvPr/>
        </p:nvGrpSpPr>
        <p:grpSpPr>
          <a:xfrm>
            <a:off x="0" y="6056304"/>
            <a:ext cx="9144000" cy="801721"/>
            <a:chOff x="0" y="0"/>
            <a:chExt cx="9144000" cy="801719"/>
          </a:xfrm>
        </p:grpSpPr>
        <p:sp>
          <p:nvSpPr>
            <p:cNvPr id="539"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540"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541"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542"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543"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548" name="Gruppo"/>
          <p:cNvGrpSpPr/>
          <p:nvPr/>
        </p:nvGrpSpPr>
        <p:grpSpPr>
          <a:xfrm>
            <a:off x="0" y="-18933"/>
            <a:ext cx="9166070" cy="628792"/>
            <a:chOff x="0" y="0"/>
            <a:chExt cx="9166069" cy="628791"/>
          </a:xfrm>
        </p:grpSpPr>
        <p:sp>
          <p:nvSpPr>
            <p:cNvPr id="545"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PARAMETERS</a:t>
              </a:r>
            </a:p>
          </p:txBody>
        </p:sp>
        <p:pic>
          <p:nvPicPr>
            <p:cNvPr id="546"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547"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pic>
        <p:nvPicPr>
          <p:cNvPr id="549" name="Schermata 2017-11-06 alle 19.08.25.png" descr="Schermata 2017-11-06 alle 19.08.25.png"/>
          <p:cNvPicPr>
            <a:picLocks noChangeAspect="1"/>
          </p:cNvPicPr>
          <p:nvPr/>
        </p:nvPicPr>
        <p:blipFill>
          <a:blip r:embed="rId7">
            <a:extLst/>
          </a:blip>
          <a:stretch>
            <a:fillRect/>
          </a:stretch>
        </p:blipFill>
        <p:spPr>
          <a:xfrm>
            <a:off x="0" y="571500"/>
            <a:ext cx="9144000" cy="5715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0"/>
                                  </p:stCondLst>
                                  <p:iterate>
                                    <p:tmAbs val="0"/>
                                  </p:iterate>
                                  <p:childTnLst>
                                    <p:set>
                                      <p:cBhvr>
                                        <p:cTn id="6" fill="hold"/>
                                        <p:tgtEl>
                                          <p:spTgt spid="549"/>
                                        </p:tgtEl>
                                        <p:attrNameLst>
                                          <p:attrName>style.visibility</p:attrName>
                                        </p:attrNameLst>
                                      </p:cBhvr>
                                      <p:to>
                                        <p:strVal val="visible"/>
                                      </p:to>
                                    </p:set>
                                    <p:animEffect transition="in" filter="box(out)">
                                      <p:cBhvr>
                                        <p:cTn id="7" dur="10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6" name="Gruppo"/>
          <p:cNvGrpSpPr/>
          <p:nvPr/>
        </p:nvGrpSpPr>
        <p:grpSpPr>
          <a:xfrm>
            <a:off x="0" y="6056304"/>
            <a:ext cx="9144000" cy="801721"/>
            <a:chOff x="0" y="0"/>
            <a:chExt cx="9144000" cy="801719"/>
          </a:xfrm>
        </p:grpSpPr>
        <p:sp>
          <p:nvSpPr>
            <p:cNvPr id="551"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552"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553"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554"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555"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560" name="Gruppo"/>
          <p:cNvGrpSpPr/>
          <p:nvPr/>
        </p:nvGrpSpPr>
        <p:grpSpPr>
          <a:xfrm>
            <a:off x="0" y="-18933"/>
            <a:ext cx="9166070" cy="628792"/>
            <a:chOff x="0" y="0"/>
            <a:chExt cx="9166069" cy="628791"/>
          </a:xfrm>
        </p:grpSpPr>
        <p:sp>
          <p:nvSpPr>
            <p:cNvPr id="557"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PARAMETERS</a:t>
              </a:r>
            </a:p>
          </p:txBody>
        </p:sp>
        <p:pic>
          <p:nvPicPr>
            <p:cNvPr id="558"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559"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pic>
        <p:nvPicPr>
          <p:cNvPr id="561" name="Schermata 2017-11-06 alle 18.59.56.png" descr="Schermata 2017-11-06 alle 18.59.56.png"/>
          <p:cNvPicPr>
            <a:picLocks noChangeAspect="1"/>
          </p:cNvPicPr>
          <p:nvPr/>
        </p:nvPicPr>
        <p:blipFill>
          <a:blip r:embed="rId7">
            <a:extLst/>
          </a:blip>
          <a:stretch>
            <a:fillRect/>
          </a:stretch>
        </p:blipFill>
        <p:spPr>
          <a:xfrm>
            <a:off x="0" y="571500"/>
            <a:ext cx="9144000" cy="5715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p:cNvGrpSpPr/>
          <p:nvPr/>
        </p:nvGrpSpPr>
        <p:grpSpPr>
          <a:xfrm>
            <a:off x="0" y="6056304"/>
            <a:ext cx="9144000" cy="801721"/>
            <a:chOff x="0" y="0"/>
            <a:chExt cx="9144000" cy="801719"/>
          </a:xfrm>
        </p:grpSpPr>
        <p:sp>
          <p:nvSpPr>
            <p:cNvPr id="133"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134"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135"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136"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137"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3" name="Gruppo"/>
          <p:cNvGrpSpPr/>
          <p:nvPr/>
        </p:nvGrpSpPr>
        <p:grpSpPr>
          <a:xfrm>
            <a:off x="0" y="-18933"/>
            <a:ext cx="9166071" cy="665237"/>
            <a:chOff x="0" y="0"/>
            <a:chExt cx="9166070" cy="665236"/>
          </a:xfrm>
        </p:grpSpPr>
        <p:sp>
          <p:nvSpPr>
            <p:cNvPr id="139" name="TextBox 3"/>
            <p:cNvSpPr txBox="1"/>
            <p:nvPr/>
          </p:nvSpPr>
          <p:spPr>
            <a:xfrm>
              <a:off x="0" y="18908"/>
              <a:ext cx="9144000" cy="646328"/>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rPr lang="it-IT" dirty="0" smtClean="0"/>
                <a:t>OUTPUT</a:t>
              </a:r>
              <a:endParaRPr/>
            </a:p>
          </p:txBody>
        </p:sp>
        <p:pic>
          <p:nvPicPr>
            <p:cNvPr id="140"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141"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
        <p:nvSpPr>
          <p:cNvPr id="13" name="TextBox 12"/>
          <p:cNvSpPr txBox="1"/>
          <p:nvPr/>
        </p:nvSpPr>
        <p:spPr>
          <a:xfrm>
            <a:off x="2285984" y="1357298"/>
            <a:ext cx="435771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1042987" rtl="0" fontAlgn="auto" latinLnBrk="0" hangingPunct="0">
              <a:lnSpc>
                <a:spcPct val="100000"/>
              </a:lnSpc>
              <a:spcBef>
                <a:spcPts val="0"/>
              </a:spcBef>
              <a:spcAft>
                <a:spcPts val="0"/>
              </a:spcAft>
              <a:buClrTx/>
              <a:buSzTx/>
              <a:buFontTx/>
              <a:buNone/>
              <a:tabLst/>
            </a:pPr>
            <a:r>
              <a:rPr kumimoji="0" lang="it-IT" sz="3200" b="0" i="0" u="none" strike="noStrike" cap="none" spc="0" normalizeH="0" baseline="0" dirty="0" smtClean="0">
                <a:ln>
                  <a:noFill/>
                </a:ln>
                <a:solidFill>
                  <a:srgbClr val="000000"/>
                </a:solidFill>
                <a:effectLst/>
                <a:uFillTx/>
                <a:latin typeface="Arial"/>
                <a:ea typeface="Arial"/>
                <a:cs typeface="Arial"/>
                <a:sym typeface="Arial"/>
              </a:rPr>
              <a:t>Two types of OUTPUT</a:t>
            </a:r>
            <a:endParaRPr kumimoji="0" lang="it-IT" sz="3200" b="0" i="0" u="none" strike="noStrike" cap="none" spc="0" normalizeH="0" baseline="0" dirty="0">
              <a:ln>
                <a:noFill/>
              </a:ln>
              <a:solidFill>
                <a:srgbClr val="000000"/>
              </a:solidFill>
              <a:effectLst/>
              <a:uFillTx/>
              <a:latin typeface="Arial"/>
              <a:ea typeface="Arial"/>
              <a:cs typeface="Arial"/>
              <a:sym typeface="Arial"/>
            </a:endParaRPr>
          </a:p>
        </p:txBody>
      </p:sp>
      <p:sp>
        <p:nvSpPr>
          <p:cNvPr id="14" name="TextBox 13"/>
          <p:cNvSpPr txBox="1"/>
          <p:nvPr/>
        </p:nvSpPr>
        <p:spPr>
          <a:xfrm>
            <a:off x="785786" y="2500306"/>
            <a:ext cx="335758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1042987" rtl="0" fontAlgn="auto" latinLnBrk="0" hangingPunct="0">
              <a:lnSpc>
                <a:spcPct val="100000"/>
              </a:lnSpc>
              <a:spcBef>
                <a:spcPts val="0"/>
              </a:spcBef>
              <a:spcAft>
                <a:spcPts val="0"/>
              </a:spcAft>
              <a:buClrTx/>
              <a:buSzTx/>
              <a:buFontTx/>
              <a:buNone/>
              <a:tabLst/>
            </a:pPr>
            <a:r>
              <a:rPr kumimoji="0" lang="it-IT" sz="3200" b="0" i="0" u="none" strike="noStrike" cap="none" spc="0" normalizeH="0" baseline="0" dirty="0" smtClean="0">
                <a:ln>
                  <a:noFill/>
                </a:ln>
                <a:solidFill>
                  <a:srgbClr val="000000"/>
                </a:solidFill>
                <a:effectLst/>
                <a:uFillTx/>
                <a:latin typeface="Arial"/>
                <a:ea typeface="Arial"/>
                <a:cs typeface="Arial"/>
                <a:sym typeface="Arial"/>
              </a:rPr>
              <a:t>- At Grid Level</a:t>
            </a:r>
            <a:endParaRPr kumimoji="0" lang="it-IT" sz="3200" b="0" i="0" u="none" strike="noStrike" cap="none" spc="0" normalizeH="0" baseline="0" dirty="0">
              <a:ln>
                <a:noFill/>
              </a:ln>
              <a:solidFill>
                <a:srgbClr val="000000"/>
              </a:solidFill>
              <a:effectLst/>
              <a:uFillTx/>
              <a:latin typeface="Arial"/>
              <a:ea typeface="Arial"/>
              <a:cs typeface="Arial"/>
              <a:sym typeface="Arial"/>
            </a:endParaRPr>
          </a:p>
        </p:txBody>
      </p:sp>
      <p:sp>
        <p:nvSpPr>
          <p:cNvPr id="15" name="TextBox 14"/>
          <p:cNvSpPr txBox="1"/>
          <p:nvPr/>
        </p:nvSpPr>
        <p:spPr>
          <a:xfrm>
            <a:off x="4786282" y="2571744"/>
            <a:ext cx="435771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1042987"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smtClean="0">
                <a:ln>
                  <a:noFill/>
                </a:ln>
                <a:solidFill>
                  <a:schemeClr val="accent1">
                    <a:lumMod val="75000"/>
                  </a:schemeClr>
                </a:solidFill>
                <a:effectLst/>
                <a:uFillTx/>
                <a:latin typeface="Arial"/>
                <a:ea typeface="Arial"/>
                <a:cs typeface="Arial"/>
                <a:sym typeface="Arial"/>
              </a:rPr>
              <a:t>Tables</a:t>
            </a:r>
            <a:r>
              <a:rPr kumimoji="0" lang="it-IT" sz="2400" b="0" i="0" u="none" strike="noStrike" cap="none" spc="0" normalizeH="0" dirty="0" smtClean="0">
                <a:ln>
                  <a:noFill/>
                </a:ln>
                <a:solidFill>
                  <a:schemeClr val="accent1">
                    <a:lumMod val="75000"/>
                  </a:schemeClr>
                </a:solidFill>
                <a:effectLst/>
                <a:uFillTx/>
                <a:latin typeface="Arial"/>
                <a:ea typeface="Arial"/>
                <a:cs typeface="Arial"/>
                <a:sym typeface="Arial"/>
              </a:rPr>
              <a:t> (export in Excel)</a:t>
            </a:r>
            <a:endParaRPr kumimoji="0" lang="it-IT" sz="2400" b="0" i="0" u="none" strike="noStrike" cap="none" spc="0" normalizeH="0" baseline="0" dirty="0">
              <a:ln>
                <a:noFill/>
              </a:ln>
              <a:solidFill>
                <a:schemeClr val="accent1">
                  <a:lumMod val="75000"/>
                </a:schemeClr>
              </a:solidFill>
              <a:effectLst/>
              <a:uFillTx/>
              <a:latin typeface="Arial"/>
              <a:ea typeface="Arial"/>
              <a:cs typeface="Arial"/>
              <a:sym typeface="Arial"/>
            </a:endParaRPr>
          </a:p>
        </p:txBody>
      </p:sp>
      <p:sp>
        <p:nvSpPr>
          <p:cNvPr id="16" name="TextBox 15"/>
          <p:cNvSpPr txBox="1"/>
          <p:nvPr/>
        </p:nvSpPr>
        <p:spPr>
          <a:xfrm>
            <a:off x="785786" y="3571876"/>
            <a:ext cx="364333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1042987" rtl="0" fontAlgn="auto" latinLnBrk="0" hangingPunct="0">
              <a:lnSpc>
                <a:spcPct val="100000"/>
              </a:lnSpc>
              <a:spcBef>
                <a:spcPts val="0"/>
              </a:spcBef>
              <a:spcAft>
                <a:spcPts val="0"/>
              </a:spcAft>
              <a:buClrTx/>
              <a:buSzTx/>
              <a:buFontTx/>
              <a:buNone/>
              <a:tabLst/>
            </a:pPr>
            <a:r>
              <a:rPr kumimoji="0" lang="it-IT" sz="3200" b="0" i="0" u="none" strike="noStrike" cap="none" spc="0" normalizeH="0" baseline="0" dirty="0" smtClean="0">
                <a:ln>
                  <a:noFill/>
                </a:ln>
                <a:solidFill>
                  <a:srgbClr val="000000"/>
                </a:solidFill>
                <a:effectLst/>
                <a:uFillTx/>
                <a:latin typeface="Arial"/>
                <a:ea typeface="Arial"/>
                <a:cs typeface="Arial"/>
                <a:sym typeface="Arial"/>
              </a:rPr>
              <a:t>- At National Level</a:t>
            </a:r>
            <a:endParaRPr kumimoji="0" lang="it-IT" sz="3200" b="0" i="0" u="none" strike="noStrike" cap="none" spc="0" normalizeH="0" baseline="0" dirty="0">
              <a:ln>
                <a:noFill/>
              </a:ln>
              <a:solidFill>
                <a:srgbClr val="000000"/>
              </a:solidFill>
              <a:effectLst/>
              <a:uFillTx/>
              <a:latin typeface="Arial"/>
              <a:ea typeface="Arial"/>
              <a:cs typeface="Arial"/>
              <a:sym typeface="Arial"/>
            </a:endParaRPr>
          </a:p>
        </p:txBody>
      </p:sp>
      <p:sp>
        <p:nvSpPr>
          <p:cNvPr id="17" name="TextBox 16"/>
          <p:cNvSpPr txBox="1"/>
          <p:nvPr/>
        </p:nvSpPr>
        <p:spPr>
          <a:xfrm>
            <a:off x="4786282" y="3643314"/>
            <a:ext cx="435771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1042987"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smtClean="0">
                <a:ln>
                  <a:noFill/>
                </a:ln>
                <a:solidFill>
                  <a:schemeClr val="accent1">
                    <a:lumMod val="75000"/>
                  </a:schemeClr>
                </a:solidFill>
                <a:effectLst/>
                <a:uFillTx/>
                <a:latin typeface="Arial"/>
                <a:ea typeface="Arial"/>
                <a:cs typeface="Arial"/>
                <a:sym typeface="Arial"/>
              </a:rPr>
              <a:t>Graphs </a:t>
            </a:r>
            <a:r>
              <a:rPr kumimoji="0" lang="it-IT" sz="2400" b="0" i="0" u="none" strike="noStrike" cap="none" spc="0" normalizeH="0" dirty="0" smtClean="0">
                <a:ln>
                  <a:noFill/>
                </a:ln>
                <a:solidFill>
                  <a:schemeClr val="accent1">
                    <a:lumMod val="75000"/>
                  </a:schemeClr>
                </a:solidFill>
                <a:effectLst/>
                <a:uFillTx/>
                <a:latin typeface="Arial"/>
                <a:ea typeface="Arial"/>
                <a:cs typeface="Arial"/>
                <a:sym typeface="Arial"/>
              </a:rPr>
              <a:t>(can be copy-pasted)</a:t>
            </a:r>
            <a:endParaRPr kumimoji="0" lang="it-IT" sz="2400" b="0" i="0" u="none" strike="noStrike" cap="none" spc="0" normalizeH="0" baseline="0" dirty="0">
              <a:ln>
                <a:noFill/>
              </a:ln>
              <a:solidFill>
                <a:schemeClr val="accent1">
                  <a:lumMod val="75000"/>
                </a:schemeClr>
              </a:solidFill>
              <a:effectLst/>
              <a:uFillTx/>
              <a:latin typeface="Arial"/>
              <a:ea typeface="Arial"/>
              <a:cs typeface="Arial"/>
              <a:sym typeface="Arial"/>
            </a:endParaRPr>
          </a:p>
        </p:txBody>
      </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2" descr="Picture 2"/>
          <p:cNvPicPr>
            <a:picLocks noChangeAspect="1"/>
          </p:cNvPicPr>
          <p:nvPr/>
        </p:nvPicPr>
        <p:blipFill>
          <a:blip r:embed="rId2">
            <a:extLst/>
          </a:blip>
          <a:stretch>
            <a:fillRect/>
          </a:stretch>
        </p:blipFill>
        <p:spPr>
          <a:xfrm>
            <a:off x="-59203" y="928669"/>
            <a:ext cx="9346112" cy="4810380"/>
          </a:xfrm>
          <a:prstGeom prst="rect">
            <a:avLst/>
          </a:prstGeom>
          <a:ln w="12700">
            <a:miter lim="400000"/>
          </a:ln>
          <a:effectLst>
            <a:outerShdw blurRad="190500" rotWithShape="0">
              <a:srgbClr val="000000">
                <a:alpha val="70000"/>
              </a:srgbClr>
            </a:outerShdw>
          </a:effectLst>
        </p:spPr>
      </p:pic>
      <p:grpSp>
        <p:nvGrpSpPr>
          <p:cNvPr id="483" name="Gruppo"/>
          <p:cNvGrpSpPr/>
          <p:nvPr/>
        </p:nvGrpSpPr>
        <p:grpSpPr>
          <a:xfrm>
            <a:off x="0" y="6056304"/>
            <a:ext cx="9144000" cy="801721"/>
            <a:chOff x="0" y="0"/>
            <a:chExt cx="9144000" cy="801719"/>
          </a:xfrm>
        </p:grpSpPr>
        <p:sp>
          <p:nvSpPr>
            <p:cNvPr id="478"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479"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480"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481"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482"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487" name="Gruppo"/>
          <p:cNvGrpSpPr/>
          <p:nvPr/>
        </p:nvGrpSpPr>
        <p:grpSpPr>
          <a:xfrm>
            <a:off x="0" y="-18933"/>
            <a:ext cx="9166070" cy="628792"/>
            <a:chOff x="0" y="0"/>
            <a:chExt cx="9166069" cy="628791"/>
          </a:xfrm>
        </p:grpSpPr>
        <p:sp>
          <p:nvSpPr>
            <p:cNvPr id="484"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OUTPUT</a:t>
              </a:r>
            </a:p>
          </p:txBody>
        </p:sp>
        <p:pic>
          <p:nvPicPr>
            <p:cNvPr id="485"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486"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Picture 2" descr="Picture 2"/>
          <p:cNvPicPr>
            <a:picLocks noChangeAspect="1"/>
          </p:cNvPicPr>
          <p:nvPr/>
        </p:nvPicPr>
        <p:blipFill>
          <a:blip r:embed="rId2">
            <a:extLst/>
          </a:blip>
          <a:stretch>
            <a:fillRect/>
          </a:stretch>
        </p:blipFill>
        <p:spPr>
          <a:xfrm>
            <a:off x="-142909" y="785793"/>
            <a:ext cx="9459103" cy="4857786"/>
          </a:xfrm>
          <a:prstGeom prst="rect">
            <a:avLst/>
          </a:prstGeom>
          <a:ln w="12700">
            <a:miter lim="400000"/>
          </a:ln>
          <a:effectLst>
            <a:outerShdw blurRad="190500" rotWithShape="0">
              <a:srgbClr val="000000">
                <a:alpha val="70000"/>
              </a:srgbClr>
            </a:outerShdw>
          </a:effectLst>
        </p:spPr>
      </p:pic>
      <p:grpSp>
        <p:nvGrpSpPr>
          <p:cNvPr id="495" name="Gruppo"/>
          <p:cNvGrpSpPr/>
          <p:nvPr/>
        </p:nvGrpSpPr>
        <p:grpSpPr>
          <a:xfrm>
            <a:off x="0" y="6056304"/>
            <a:ext cx="9144000" cy="801721"/>
            <a:chOff x="0" y="0"/>
            <a:chExt cx="9144000" cy="801719"/>
          </a:xfrm>
        </p:grpSpPr>
        <p:sp>
          <p:nvSpPr>
            <p:cNvPr id="490"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491"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492"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493"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494"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499" name="Gruppo"/>
          <p:cNvGrpSpPr/>
          <p:nvPr/>
        </p:nvGrpSpPr>
        <p:grpSpPr>
          <a:xfrm>
            <a:off x="0" y="-18933"/>
            <a:ext cx="9166070" cy="628792"/>
            <a:chOff x="0" y="0"/>
            <a:chExt cx="9166069" cy="628791"/>
          </a:xfrm>
        </p:grpSpPr>
        <p:sp>
          <p:nvSpPr>
            <p:cNvPr id="496"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OUTPUT</a:t>
              </a:r>
            </a:p>
          </p:txBody>
        </p:sp>
        <p:pic>
          <p:nvPicPr>
            <p:cNvPr id="497"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498"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mc:AlternateContent xmlns:mc="http://schemas.openxmlformats.org/markup-compatibility/2006">
    <mc:Choice xmlns="" xmlns:p14="http://schemas.microsoft.com/office/powerpoint/2010/main" Requires="p14">
      <p:transition spd="med" advClick="1" p14:dur="1000">
        <p:wipe dir="r"/>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Picture 12" descr="Picture 12"/>
          <p:cNvPicPr>
            <a:picLocks noChangeAspect="1"/>
          </p:cNvPicPr>
          <p:nvPr/>
        </p:nvPicPr>
        <p:blipFill>
          <a:blip r:embed="rId2">
            <a:extLst/>
          </a:blip>
          <a:stretch>
            <a:fillRect/>
          </a:stretch>
        </p:blipFill>
        <p:spPr>
          <a:xfrm>
            <a:off x="0" y="571500"/>
            <a:ext cx="9144000" cy="5715000"/>
          </a:xfrm>
          <a:prstGeom prst="rect">
            <a:avLst/>
          </a:prstGeom>
          <a:ln w="12700">
            <a:miter lim="400000"/>
          </a:ln>
        </p:spPr>
      </p:pic>
      <p:grpSp>
        <p:nvGrpSpPr>
          <p:cNvPr id="507" name="Gruppo"/>
          <p:cNvGrpSpPr/>
          <p:nvPr/>
        </p:nvGrpSpPr>
        <p:grpSpPr>
          <a:xfrm>
            <a:off x="0" y="6056304"/>
            <a:ext cx="9144000" cy="801721"/>
            <a:chOff x="0" y="0"/>
            <a:chExt cx="9144000" cy="801719"/>
          </a:xfrm>
        </p:grpSpPr>
        <p:sp>
          <p:nvSpPr>
            <p:cNvPr id="502"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503"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504"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505"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506"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511" name="Gruppo"/>
          <p:cNvGrpSpPr/>
          <p:nvPr/>
        </p:nvGrpSpPr>
        <p:grpSpPr>
          <a:xfrm>
            <a:off x="0" y="-18933"/>
            <a:ext cx="9166070" cy="628792"/>
            <a:chOff x="0" y="0"/>
            <a:chExt cx="9166069" cy="628791"/>
          </a:xfrm>
        </p:grpSpPr>
        <p:sp>
          <p:nvSpPr>
            <p:cNvPr id="508"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OUTPUT</a:t>
              </a:r>
            </a:p>
          </p:txBody>
        </p:sp>
        <p:pic>
          <p:nvPicPr>
            <p:cNvPr id="509"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510"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mc:AlternateContent xmlns:mc="http://schemas.openxmlformats.org/markup-compatibility/2006">
    <mc:Choice xmlns="" xmlns:p14="http://schemas.microsoft.com/office/powerpoint/2010/main" Requires="p14">
      <p:transition spd="med" advClick="1" p14:dur="1000">
        <p:wipe dir="r"/>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p:cNvGrpSpPr/>
          <p:nvPr/>
        </p:nvGrpSpPr>
        <p:grpSpPr>
          <a:xfrm>
            <a:off x="0" y="6056304"/>
            <a:ext cx="9144000" cy="801721"/>
            <a:chOff x="0" y="0"/>
            <a:chExt cx="9144000" cy="801719"/>
          </a:xfrm>
        </p:grpSpPr>
        <p:sp>
          <p:nvSpPr>
            <p:cNvPr id="274"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275"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276"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77"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278"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3" name="Gruppo"/>
          <p:cNvGrpSpPr/>
          <p:nvPr/>
        </p:nvGrpSpPr>
        <p:grpSpPr>
          <a:xfrm>
            <a:off x="0" y="-18933"/>
            <a:ext cx="9166071" cy="665237"/>
            <a:chOff x="0" y="0"/>
            <a:chExt cx="9166070" cy="665236"/>
          </a:xfrm>
        </p:grpSpPr>
        <p:sp>
          <p:nvSpPr>
            <p:cNvPr id="280" name="TextBox 3"/>
            <p:cNvSpPr txBox="1"/>
            <p:nvPr/>
          </p:nvSpPr>
          <p:spPr>
            <a:xfrm>
              <a:off x="0" y="18908"/>
              <a:ext cx="9144000" cy="646328"/>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rPr lang="it-IT" dirty="0" smtClean="0"/>
                <a:t>FINAL CONSIDERATIONS</a:t>
              </a:r>
              <a:endParaRPr/>
            </a:p>
          </p:txBody>
        </p:sp>
        <p:pic>
          <p:nvPicPr>
            <p:cNvPr id="281"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282"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
        <p:nvSpPr>
          <p:cNvPr id="18" name="TextBox 17"/>
          <p:cNvSpPr txBox="1"/>
          <p:nvPr/>
        </p:nvSpPr>
        <p:spPr>
          <a:xfrm>
            <a:off x="285752" y="1071546"/>
            <a:ext cx="871540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42987" rtl="0" fontAlgn="auto" latinLnBrk="0" hangingPunct="0">
              <a:lnSpc>
                <a:spcPct val="100000"/>
              </a:lnSpc>
              <a:spcBef>
                <a:spcPts val="0"/>
              </a:spcBef>
              <a:spcAft>
                <a:spcPts val="0"/>
              </a:spcAft>
              <a:buClrTx/>
              <a:buSzTx/>
              <a:buFontTx/>
              <a:buNone/>
              <a:tabLst/>
            </a:pPr>
            <a:r>
              <a:rPr kumimoji="0" lang="it-IT" sz="3200" b="0" i="0" u="none" strike="noStrike" cap="none" spc="0" normalizeH="0" baseline="0" dirty="0" smtClean="0">
                <a:ln>
                  <a:noFill/>
                </a:ln>
                <a:solidFill>
                  <a:srgbClr val="000000"/>
                </a:solidFill>
                <a:effectLst/>
                <a:uFillTx/>
                <a:latin typeface="Arial"/>
                <a:ea typeface="Arial"/>
                <a:cs typeface="Arial"/>
                <a:sym typeface="Arial"/>
              </a:rPr>
              <a:t>When we started working on this assignement there were many big challenges!</a:t>
            </a:r>
            <a:r>
              <a:rPr kumimoji="0" lang="it-IT" sz="3200" b="0" i="0" u="none" strike="noStrike" cap="none" spc="0" normalizeH="0" dirty="0" smtClean="0">
                <a:ln>
                  <a:noFill/>
                </a:ln>
                <a:solidFill>
                  <a:srgbClr val="000000"/>
                </a:solidFill>
                <a:effectLst/>
                <a:uFillTx/>
                <a:latin typeface="Arial"/>
                <a:ea typeface="Arial"/>
                <a:cs typeface="Arial"/>
                <a:sym typeface="Arial"/>
              </a:rPr>
              <a:t> </a:t>
            </a:r>
            <a:endParaRPr kumimoji="0" lang="it-IT" sz="3200" b="0" i="0" u="none" strike="noStrike" cap="none" spc="0" normalizeH="0" baseline="0" dirty="0">
              <a:ln>
                <a:noFill/>
              </a:ln>
              <a:solidFill>
                <a:srgbClr val="000000"/>
              </a:solidFill>
              <a:effectLst/>
              <a:uFillTx/>
              <a:latin typeface="Arial"/>
              <a:ea typeface="Arial"/>
              <a:cs typeface="Arial"/>
              <a:sym typeface="Arial"/>
            </a:endParaRPr>
          </a:p>
        </p:txBody>
      </p:sp>
      <p:sp>
        <p:nvSpPr>
          <p:cNvPr id="13" name="TextBox 12"/>
          <p:cNvSpPr txBox="1"/>
          <p:nvPr/>
        </p:nvSpPr>
        <p:spPr>
          <a:xfrm>
            <a:off x="642910" y="4929198"/>
            <a:ext cx="828680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42987" rtl="0" fontAlgn="auto" latinLnBrk="0" hangingPunct="0">
              <a:lnSpc>
                <a:spcPct val="100000"/>
              </a:lnSpc>
              <a:spcBef>
                <a:spcPts val="0"/>
              </a:spcBef>
              <a:spcAft>
                <a:spcPts val="0"/>
              </a:spcAft>
              <a:buClrTx/>
              <a:buSzTx/>
              <a:buFontTx/>
              <a:buNone/>
              <a:tabLst/>
            </a:pPr>
            <a:r>
              <a:rPr kumimoji="0" lang="it-IT" sz="3200" b="0" i="0" u="none" strike="noStrike" cap="none" spc="0" normalizeH="0" baseline="0" dirty="0" smtClean="0">
                <a:ln>
                  <a:noFill/>
                </a:ln>
                <a:solidFill>
                  <a:srgbClr val="000000"/>
                </a:solidFill>
                <a:effectLst/>
                <a:uFillTx/>
                <a:latin typeface="Arial"/>
                <a:ea typeface="Arial"/>
                <a:cs typeface="Arial"/>
                <a:sym typeface="Arial"/>
              </a:rPr>
              <a:t>What we ha</a:t>
            </a:r>
            <a:r>
              <a:rPr lang="it-IT" sz="3200" baseline="0" dirty="0" smtClean="0"/>
              <a:t>ve</a:t>
            </a:r>
            <a:r>
              <a:rPr lang="it-IT" sz="3200" dirty="0" smtClean="0"/>
              <a:t> now is an online portal that:</a:t>
            </a:r>
            <a:endParaRPr kumimoji="0" lang="it-IT" sz="3200" b="0" i="0" u="none" strike="noStrike" cap="none" spc="0" normalizeH="0" baseline="0" dirty="0">
              <a:ln>
                <a:noFill/>
              </a:ln>
              <a:solidFill>
                <a:srgbClr val="000000"/>
              </a:solidFill>
              <a:effectLst/>
              <a:uFillTx/>
              <a:latin typeface="Arial"/>
              <a:ea typeface="Arial"/>
              <a:cs typeface="Arial"/>
              <a:sym typeface="Arial"/>
            </a:endParaRPr>
          </a:p>
        </p:txBody>
      </p:sp>
      <p:sp>
        <p:nvSpPr>
          <p:cNvPr id="14" name="TextBox 13"/>
          <p:cNvSpPr txBox="1"/>
          <p:nvPr/>
        </p:nvSpPr>
        <p:spPr>
          <a:xfrm>
            <a:off x="428596" y="2571744"/>
            <a:ext cx="8286808"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042987" rtl="0" fontAlgn="auto" latinLnBrk="0" hangingPunct="0">
              <a:lnSpc>
                <a:spcPct val="100000"/>
              </a:lnSpc>
              <a:spcBef>
                <a:spcPts val="0"/>
              </a:spcBef>
              <a:spcAft>
                <a:spcPts val="0"/>
              </a:spcAft>
              <a:buClrTx/>
              <a:buSzTx/>
              <a:buFontTx/>
              <a:buNone/>
              <a:tabLst/>
            </a:pPr>
            <a:r>
              <a:rPr kumimoji="0" lang="it-IT" sz="3200" b="0" i="0" u="none" strike="noStrike" cap="none" spc="0" normalizeH="0" baseline="0" dirty="0" smtClean="0">
                <a:ln>
                  <a:noFill/>
                </a:ln>
                <a:solidFill>
                  <a:srgbClr val="000000"/>
                </a:solidFill>
                <a:effectLst/>
                <a:uFillTx/>
                <a:latin typeface="Arial"/>
                <a:ea typeface="Arial"/>
                <a:cs typeface="Arial"/>
                <a:sym typeface="Arial"/>
              </a:rPr>
              <a:t>Thanks to the commitment of the Lebanese stakeholders</a:t>
            </a:r>
            <a:r>
              <a:rPr kumimoji="0" lang="it-IT" sz="3200" b="0" i="0" u="none" strike="noStrike" cap="none" spc="0" normalizeH="0" dirty="0" smtClean="0">
                <a:ln>
                  <a:noFill/>
                </a:ln>
                <a:solidFill>
                  <a:srgbClr val="000000"/>
                </a:solidFill>
                <a:effectLst/>
                <a:uFillTx/>
                <a:latin typeface="Arial"/>
                <a:ea typeface="Arial"/>
                <a:cs typeface="Arial"/>
                <a:sym typeface="Arial"/>
              </a:rPr>
              <a:t> and the </a:t>
            </a:r>
            <a:r>
              <a:rPr kumimoji="0" lang="it-IT" sz="3200" b="0" i="0" u="none" strike="noStrike" cap="none" spc="0" normalizeH="0" baseline="0" dirty="0" smtClean="0">
                <a:ln>
                  <a:noFill/>
                </a:ln>
                <a:solidFill>
                  <a:srgbClr val="000000"/>
                </a:solidFill>
                <a:effectLst/>
                <a:uFillTx/>
                <a:latin typeface="Arial"/>
                <a:ea typeface="Arial"/>
                <a:cs typeface="Arial"/>
                <a:sym typeface="Arial"/>
              </a:rPr>
              <a:t>ClimaSouth</a:t>
            </a:r>
            <a:r>
              <a:rPr kumimoji="0" lang="it-IT" sz="3200" b="0" i="0" u="none" strike="noStrike" cap="none" spc="0" normalizeH="0" dirty="0" smtClean="0">
                <a:ln>
                  <a:noFill/>
                </a:ln>
                <a:solidFill>
                  <a:srgbClr val="000000"/>
                </a:solidFill>
                <a:effectLst/>
                <a:uFillTx/>
                <a:latin typeface="Arial"/>
                <a:ea typeface="Arial"/>
                <a:cs typeface="Arial"/>
                <a:sym typeface="Arial"/>
              </a:rPr>
              <a:t> team we were able to bring the development of MISCA almost to completion.</a:t>
            </a:r>
            <a:endParaRPr kumimoji="0" lang="it-IT" sz="32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500"/>
                                        <p:tgtEl>
                                          <p:spTgt spid="18"/>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Right)">
                                      <p:cBhvr>
                                        <p:cTn id="11" dur="1000"/>
                                        <p:tgtEl>
                                          <p:spTgt spid="14"/>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Righ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p:cNvGrpSpPr/>
          <p:nvPr/>
        </p:nvGrpSpPr>
        <p:grpSpPr>
          <a:xfrm>
            <a:off x="0" y="6056304"/>
            <a:ext cx="9144000" cy="801721"/>
            <a:chOff x="0" y="0"/>
            <a:chExt cx="9144000" cy="801719"/>
          </a:xfrm>
        </p:grpSpPr>
        <p:sp>
          <p:nvSpPr>
            <p:cNvPr id="246"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247"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248"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49"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250"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3" name="Gruppo"/>
          <p:cNvGrpSpPr/>
          <p:nvPr/>
        </p:nvGrpSpPr>
        <p:grpSpPr>
          <a:xfrm>
            <a:off x="0" y="-18933"/>
            <a:ext cx="9166071" cy="665237"/>
            <a:chOff x="0" y="0"/>
            <a:chExt cx="9166070" cy="665236"/>
          </a:xfrm>
        </p:grpSpPr>
        <p:sp>
          <p:nvSpPr>
            <p:cNvPr id="252" name="TextBox 3"/>
            <p:cNvSpPr txBox="1"/>
            <p:nvPr/>
          </p:nvSpPr>
          <p:spPr>
            <a:xfrm>
              <a:off x="0" y="18908"/>
              <a:ext cx="9144000" cy="646328"/>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rPr lang="it-IT" dirty="0" smtClean="0"/>
                <a:t>FINAL CONSIDERATIONS</a:t>
              </a:r>
              <a:endParaRPr lang="it-IT" dirty="0"/>
            </a:p>
          </p:txBody>
        </p:sp>
        <p:pic>
          <p:nvPicPr>
            <p:cNvPr id="253"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254"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
        <p:nvSpPr>
          <p:cNvPr id="256" name="TextBox 8"/>
          <p:cNvSpPr txBox="1"/>
          <p:nvPr/>
        </p:nvSpPr>
        <p:spPr>
          <a:xfrm>
            <a:off x="571472" y="928670"/>
            <a:ext cx="8262992"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l">
              <a:buSzPct val="100000"/>
              <a:buChar char="▪"/>
              <a:defRPr sz="3200"/>
            </a:pPr>
            <a:r>
              <a:rPr/>
              <a:t> </a:t>
            </a:r>
            <a:r>
              <a:rPr lang="it-IT" dirty="0" smtClean="0"/>
              <a:t>is built so </a:t>
            </a:r>
            <a:r>
              <a:rPr smtClean="0"/>
              <a:t>that </a:t>
            </a:r>
            <a:r>
              <a:rPr lang="it-IT" dirty="0" smtClean="0"/>
              <a:t>stakeholders of </a:t>
            </a:r>
            <a:r>
              <a:rPr smtClean="0"/>
              <a:t>each sector</a:t>
            </a:r>
            <a:r>
              <a:rPr lang="it-IT" dirty="0" smtClean="0"/>
              <a:t/>
            </a:r>
            <a:br>
              <a:rPr lang="it-IT" dirty="0" smtClean="0"/>
            </a:br>
            <a:r>
              <a:rPr lang="it-IT" dirty="0" smtClean="0"/>
              <a:t> </a:t>
            </a:r>
            <a:r>
              <a:rPr smtClean="0"/>
              <a:t> </a:t>
            </a:r>
            <a:r>
              <a:rPr lang="it-IT" dirty="0" smtClean="0"/>
              <a:t>are the only ones who have access to the</a:t>
            </a:r>
            <a:br>
              <a:rPr lang="it-IT" dirty="0" smtClean="0"/>
            </a:br>
            <a:r>
              <a:rPr lang="it-IT" dirty="0" smtClean="0"/>
              <a:t>  raw data management of their sector:</a:t>
            </a:r>
          </a:p>
        </p:txBody>
      </p:sp>
      <p:sp>
        <p:nvSpPr>
          <p:cNvPr id="14" name="TextBox 13"/>
          <p:cNvSpPr txBox="1"/>
          <p:nvPr/>
        </p:nvSpPr>
        <p:spPr>
          <a:xfrm>
            <a:off x="1000100" y="2857496"/>
            <a:ext cx="7429552"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algn="l">
              <a:buSzPct val="100000"/>
              <a:buFont typeface="Wingdings" pitchFamily="2" charset="2"/>
              <a:buChar char="ü"/>
              <a:defRPr sz="3200"/>
            </a:pPr>
            <a:r>
              <a:rPr lang="en-US" sz="3000" b="1" dirty="0" smtClean="0">
                <a:solidFill>
                  <a:schemeClr val="accent3">
                    <a:lumMod val="75000"/>
                  </a:schemeClr>
                </a:solidFill>
              </a:rPr>
              <a:t>Data Ownership is enforced</a:t>
            </a:r>
          </a:p>
          <a:p>
            <a:pPr lvl="1" algn="l">
              <a:buSzPct val="100000"/>
              <a:buFont typeface="Wingdings" pitchFamily="2" charset="2"/>
              <a:buChar char="ü"/>
              <a:defRPr sz="3200"/>
            </a:pPr>
            <a:r>
              <a:rPr lang="en-US" sz="3000" b="1" dirty="0" smtClean="0">
                <a:solidFill>
                  <a:schemeClr val="accent3">
                    <a:lumMod val="75000"/>
                  </a:schemeClr>
                </a:solidFill>
              </a:rPr>
              <a:t>Sensitivity and confidentiality of raw</a:t>
            </a:r>
            <a:br>
              <a:rPr lang="en-US" sz="3000" b="1" dirty="0" smtClean="0">
                <a:solidFill>
                  <a:schemeClr val="accent3">
                    <a:lumMod val="75000"/>
                  </a:schemeClr>
                </a:solidFill>
              </a:rPr>
            </a:br>
            <a:r>
              <a:rPr lang="en-US" sz="3000" b="1" dirty="0" smtClean="0">
                <a:solidFill>
                  <a:schemeClr val="accent3">
                    <a:lumMod val="75000"/>
                  </a:schemeClr>
                </a:solidFill>
              </a:rPr>
              <a:t>     data is granted</a:t>
            </a:r>
          </a:p>
          <a:p>
            <a:pPr lvl="1" algn="l">
              <a:buSzPct val="100000"/>
              <a:buFont typeface="Wingdings" pitchFamily="2" charset="2"/>
              <a:buChar char="ü"/>
              <a:defRPr sz="3200"/>
            </a:pPr>
            <a:r>
              <a:rPr lang="en-US" sz="3000" b="1" dirty="0" smtClean="0">
                <a:solidFill>
                  <a:schemeClr val="accent3">
                    <a:lumMod val="75000"/>
                  </a:schemeClr>
                </a:solidFill>
              </a:rPr>
              <a:t>collaboration among government,</a:t>
            </a:r>
            <a:br>
              <a:rPr lang="en-US" sz="3000" b="1" dirty="0" smtClean="0">
                <a:solidFill>
                  <a:schemeClr val="accent3">
                    <a:lumMod val="75000"/>
                  </a:schemeClr>
                </a:solidFill>
              </a:rPr>
            </a:br>
            <a:r>
              <a:rPr lang="en-US" sz="3000" b="1" dirty="0" smtClean="0">
                <a:solidFill>
                  <a:schemeClr val="accent3">
                    <a:lumMod val="75000"/>
                  </a:schemeClr>
                </a:solidFill>
              </a:rPr>
              <a:t>     public and private institutions is</a:t>
            </a:r>
            <a:br>
              <a:rPr lang="en-US" sz="3000" b="1" dirty="0" smtClean="0">
                <a:solidFill>
                  <a:schemeClr val="accent3">
                    <a:lumMod val="75000"/>
                  </a:schemeClr>
                </a:solidFill>
              </a:rPr>
            </a:br>
            <a:r>
              <a:rPr lang="en-US" sz="3000" b="1" dirty="0" smtClean="0">
                <a:solidFill>
                  <a:schemeClr val="accent3">
                    <a:lumMod val="75000"/>
                  </a:schemeClr>
                </a:solidFill>
              </a:rPr>
              <a:t>     stimulated</a:t>
            </a:r>
          </a:p>
        </p:txBody>
      </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p:cNvGrpSpPr/>
          <p:nvPr/>
        </p:nvGrpSpPr>
        <p:grpSpPr>
          <a:xfrm>
            <a:off x="0" y="6056304"/>
            <a:ext cx="9144000" cy="801721"/>
            <a:chOff x="0" y="0"/>
            <a:chExt cx="9144000" cy="801719"/>
          </a:xfrm>
        </p:grpSpPr>
        <p:sp>
          <p:nvSpPr>
            <p:cNvPr id="258"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259"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260"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61"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262"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16" name="Group 15"/>
          <p:cNvGrpSpPr/>
          <p:nvPr/>
        </p:nvGrpSpPr>
        <p:grpSpPr>
          <a:xfrm>
            <a:off x="500033" y="857232"/>
            <a:ext cx="8143933" cy="5016758"/>
            <a:chOff x="187489" y="896926"/>
            <a:chExt cx="8143933" cy="5016758"/>
          </a:xfrm>
        </p:grpSpPr>
        <p:sp>
          <p:nvSpPr>
            <p:cNvPr id="269" name="TextBox 14"/>
            <p:cNvSpPr txBox="1"/>
            <p:nvPr/>
          </p:nvSpPr>
          <p:spPr>
            <a:xfrm>
              <a:off x="187489" y="896926"/>
              <a:ext cx="8143933" cy="501675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l">
                <a:buSzPct val="100000"/>
                <a:buChar char="▪"/>
                <a:defRPr sz="3200"/>
              </a:pPr>
              <a:r>
                <a:t> Data </a:t>
              </a:r>
              <a:r>
                <a:rPr/>
                <a:t>Quality </a:t>
              </a:r>
              <a:r>
                <a:rPr lang="it-IT" dirty="0" smtClean="0"/>
                <a:t>is </a:t>
              </a:r>
              <a:r>
                <a:rPr smtClean="0"/>
                <a:t>enforce</a:t>
              </a:r>
              <a:r>
                <a:rPr lang="it-IT" dirty="0" smtClean="0"/>
                <a:t>d</a:t>
              </a:r>
              <a:r>
                <a:rPr smtClean="0"/>
                <a:t> </a:t>
              </a:r>
              <a:r>
                <a:rPr lang="it-IT" dirty="0" smtClean="0"/>
                <a:t/>
              </a:r>
              <a:br>
                <a:rPr lang="it-IT" dirty="0" smtClean="0"/>
              </a:br>
              <a:r>
                <a:rPr lang="it-IT" dirty="0" smtClean="0"/>
                <a:t>	- </a:t>
              </a:r>
              <a:r>
                <a:rPr smtClean="0"/>
                <a:t>by </a:t>
              </a:r>
              <a:r>
                <a:t>means </a:t>
              </a:r>
              <a:r>
                <a:rPr/>
                <a:t>of </a:t>
              </a:r>
              <a:r>
                <a:rPr smtClean="0"/>
                <a:t>role</a:t>
              </a:r>
              <a:r>
                <a:rPr lang="it-IT" dirty="0" smtClean="0"/>
                <a:t> </a:t>
              </a:r>
              <a:r>
                <a:rPr smtClean="0"/>
                <a:t>separation:</a:t>
              </a:r>
              <a:endParaRPr lang="it-IT" dirty="0" smtClean="0"/>
            </a:p>
            <a:p>
              <a:pPr>
                <a:buSzPct val="100000"/>
                <a:buChar char="▪"/>
                <a:defRPr sz="3200"/>
              </a:pPr>
              <a:endParaRPr lang="it-IT" dirty="0" smtClean="0"/>
            </a:p>
            <a:p>
              <a:pPr>
                <a:buSzPct val="100000"/>
                <a:buChar char="▪"/>
                <a:defRPr sz="3200"/>
              </a:pPr>
              <a:endParaRPr lang="it-IT" dirty="0" smtClean="0"/>
            </a:p>
            <a:p>
              <a:pPr>
                <a:buSzPct val="100000"/>
                <a:buChar char="▪"/>
                <a:defRPr sz="3200"/>
              </a:pPr>
              <a:endParaRPr lang="it-IT" dirty="0" smtClean="0"/>
            </a:p>
            <a:p>
              <a:pPr>
                <a:buSzPct val="100000"/>
                <a:defRPr sz="3200"/>
              </a:pPr>
              <a:endParaRPr lang="it-IT" dirty="0" smtClean="0"/>
            </a:p>
            <a:p>
              <a:pPr>
                <a:buSzPct val="100000"/>
                <a:defRPr sz="3200"/>
              </a:pPr>
              <a:r>
                <a:rPr lang="it-IT" dirty="0" smtClean="0"/>
                <a:t>                      before being used for data</a:t>
              </a:r>
              <a:br>
                <a:rPr lang="it-IT" dirty="0" smtClean="0"/>
              </a:br>
              <a:r>
                <a:rPr lang="it-IT" dirty="0" smtClean="0"/>
                <a:t>                      calculation </a:t>
              </a:r>
            </a:p>
            <a:p>
              <a:pPr>
                <a:buSzPct val="100000"/>
                <a:defRPr sz="3200"/>
              </a:pPr>
              <a:r>
                <a:rPr lang="it-IT" dirty="0" smtClean="0"/>
                <a:t>          - by always associating data to one or</a:t>
              </a:r>
              <a:br>
                <a:rPr lang="it-IT" dirty="0" smtClean="0"/>
              </a:br>
              <a:r>
                <a:rPr lang="it-IT" dirty="0" smtClean="0"/>
                <a:t>            more references.</a:t>
              </a:r>
              <a:endParaRPr/>
            </a:p>
          </p:txBody>
        </p:sp>
        <p:sp>
          <p:nvSpPr>
            <p:cNvPr id="270" name="TextBox 15"/>
            <p:cNvSpPr txBox="1"/>
            <p:nvPr/>
          </p:nvSpPr>
          <p:spPr>
            <a:xfrm>
              <a:off x="2544944" y="2111372"/>
              <a:ext cx="4714909"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SzPct val="100000"/>
                <a:buFont typeface="Courier New"/>
                <a:buChar char="o"/>
                <a:defRPr sz="3200"/>
              </a:pPr>
              <a:r>
                <a:rPr b="1">
                  <a:solidFill>
                    <a:schemeClr val="accent3">
                      <a:lumMod val="75000"/>
                    </a:schemeClr>
                  </a:solidFill>
                </a:rPr>
                <a:t> Data is entered  </a:t>
              </a:r>
            </a:p>
            <a:p>
              <a:pPr>
                <a:buSzPct val="100000"/>
                <a:buFont typeface="Courier New"/>
                <a:buChar char="o"/>
                <a:defRPr sz="3200"/>
              </a:pPr>
              <a:r>
                <a:rPr b="1">
                  <a:solidFill>
                    <a:schemeClr val="accent3">
                      <a:lumMod val="75000"/>
                    </a:schemeClr>
                  </a:solidFill>
                </a:rPr>
                <a:t> Data is verified  </a:t>
              </a:r>
            </a:p>
            <a:p>
              <a:pPr>
                <a:buSzPct val="100000"/>
                <a:buFont typeface="Courier New"/>
                <a:buChar char="o"/>
                <a:defRPr sz="3200"/>
              </a:pPr>
              <a:r>
                <a:rPr b="1">
                  <a:solidFill>
                    <a:schemeClr val="accent3">
                      <a:lumMod val="75000"/>
                    </a:schemeClr>
                  </a:solidFill>
                </a:rPr>
                <a:t> Data is released </a:t>
              </a:r>
            </a:p>
          </p:txBody>
        </p:sp>
      </p:grpSp>
      <p:grpSp>
        <p:nvGrpSpPr>
          <p:cNvPr id="17" name="Gruppo"/>
          <p:cNvGrpSpPr/>
          <p:nvPr/>
        </p:nvGrpSpPr>
        <p:grpSpPr>
          <a:xfrm>
            <a:off x="0" y="-18933"/>
            <a:ext cx="9166071" cy="665237"/>
            <a:chOff x="0" y="0"/>
            <a:chExt cx="9166070" cy="665236"/>
          </a:xfrm>
        </p:grpSpPr>
        <p:sp>
          <p:nvSpPr>
            <p:cNvPr id="18" name="TextBox 3"/>
            <p:cNvSpPr txBox="1"/>
            <p:nvPr/>
          </p:nvSpPr>
          <p:spPr>
            <a:xfrm>
              <a:off x="0" y="18908"/>
              <a:ext cx="9144000" cy="646328"/>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rPr lang="it-IT" dirty="0" smtClean="0"/>
                <a:t>FINAL CONSIDERATIONS</a:t>
              </a:r>
              <a:endParaRPr lang="it-IT" dirty="0"/>
            </a:p>
          </p:txBody>
        </p:sp>
        <p:pic>
          <p:nvPicPr>
            <p:cNvPr id="19"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20"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p:cNvGrpSpPr/>
          <p:nvPr/>
        </p:nvGrpSpPr>
        <p:grpSpPr>
          <a:xfrm>
            <a:off x="0" y="6056304"/>
            <a:ext cx="9144000" cy="801721"/>
            <a:chOff x="0" y="0"/>
            <a:chExt cx="9144000" cy="801719"/>
          </a:xfrm>
        </p:grpSpPr>
        <p:sp>
          <p:nvSpPr>
            <p:cNvPr id="133"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134"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135"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136"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137"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3" name="Gruppo"/>
          <p:cNvGrpSpPr/>
          <p:nvPr/>
        </p:nvGrpSpPr>
        <p:grpSpPr>
          <a:xfrm>
            <a:off x="0" y="-18933"/>
            <a:ext cx="9166070" cy="628792"/>
            <a:chOff x="0" y="0"/>
            <a:chExt cx="9166069" cy="628791"/>
          </a:xfrm>
        </p:grpSpPr>
        <p:sp>
          <p:nvSpPr>
            <p:cNvPr id="139"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M.I.S.C.A.</a:t>
              </a:r>
            </a:p>
          </p:txBody>
        </p:sp>
        <p:pic>
          <p:nvPicPr>
            <p:cNvPr id="140"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141"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
        <p:nvSpPr>
          <p:cNvPr id="18" name="TextBox 17"/>
          <p:cNvSpPr txBox="1"/>
          <p:nvPr/>
        </p:nvSpPr>
        <p:spPr>
          <a:xfrm>
            <a:off x="714348" y="1428736"/>
            <a:ext cx="3508331"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just" defTabSz="1042987" rtl="0" fontAlgn="auto" latinLnBrk="0" hangingPunct="0">
              <a:lnSpc>
                <a:spcPct val="100000"/>
              </a:lnSpc>
              <a:spcBef>
                <a:spcPts val="0"/>
              </a:spcBef>
              <a:spcAft>
                <a:spcPts val="0"/>
              </a:spcAft>
              <a:buClrTx/>
              <a:buSzTx/>
              <a:buFontTx/>
              <a:buNone/>
              <a:tabLst/>
            </a:pPr>
            <a:r>
              <a:rPr kumimoji="0" lang="it-IT" sz="3200" b="0" i="0" u="none" strike="noStrike" cap="none" spc="0" normalizeH="0" baseline="0" dirty="0" smtClean="0">
                <a:ln>
                  <a:noFill/>
                </a:ln>
                <a:solidFill>
                  <a:srgbClr val="000000"/>
                </a:solidFill>
                <a:effectLst/>
                <a:uFillTx/>
                <a:latin typeface="Arial"/>
                <a:ea typeface="Arial"/>
                <a:cs typeface="Arial"/>
                <a:sym typeface="Arial"/>
              </a:rPr>
              <a:t>Whatever we do ...</a:t>
            </a:r>
            <a:endParaRPr kumimoji="0" lang="it-IT" sz="3200" b="0" i="0" u="none" strike="noStrike" cap="none" spc="0" normalizeH="0" baseline="0" dirty="0">
              <a:ln>
                <a:noFill/>
              </a:ln>
              <a:solidFill>
                <a:srgbClr val="000000"/>
              </a:solidFill>
              <a:effectLst/>
              <a:uFillTx/>
              <a:latin typeface="Arial"/>
              <a:ea typeface="Arial"/>
              <a:cs typeface="Arial"/>
              <a:sym typeface="Arial"/>
            </a:endParaRPr>
          </a:p>
        </p:txBody>
      </p:sp>
      <p:sp>
        <p:nvSpPr>
          <p:cNvPr id="20" name="Rectangle 19"/>
          <p:cNvSpPr/>
          <p:nvPr/>
        </p:nvSpPr>
        <p:spPr>
          <a:xfrm>
            <a:off x="4000496" y="2571744"/>
            <a:ext cx="4761240" cy="584775"/>
          </a:xfrm>
          <a:prstGeom prst="rect">
            <a:avLst/>
          </a:prstGeom>
        </p:spPr>
        <p:txBody>
          <a:bodyPr wrap="none">
            <a:spAutoFit/>
          </a:bodyPr>
          <a:lstStyle/>
          <a:p>
            <a:r>
              <a:rPr lang="it-IT" sz="3200" dirty="0" smtClean="0"/>
              <a:t>... we consume energy ...</a:t>
            </a:r>
            <a:endParaRPr lang="it-IT" sz="3200" dirty="0"/>
          </a:p>
        </p:txBody>
      </p:sp>
      <p:sp>
        <p:nvSpPr>
          <p:cNvPr id="21" name="Rectangle 20"/>
          <p:cNvSpPr/>
          <p:nvPr/>
        </p:nvSpPr>
        <p:spPr>
          <a:xfrm>
            <a:off x="2214546" y="4214818"/>
            <a:ext cx="4334841" cy="738664"/>
          </a:xfrm>
          <a:prstGeom prst="rect">
            <a:avLst/>
          </a:prstGeom>
        </p:spPr>
        <p:txBody>
          <a:bodyPr wrap="none">
            <a:spAutoFit/>
          </a:bodyPr>
          <a:lstStyle/>
          <a:p>
            <a:r>
              <a:rPr lang="it-IT" sz="3200" dirty="0" smtClean="0"/>
              <a:t>...  we produce </a:t>
            </a:r>
            <a:r>
              <a:rPr lang="it-IT" sz="4200" dirty="0" smtClean="0"/>
              <a:t>CO</a:t>
            </a:r>
            <a:r>
              <a:rPr lang="it-IT" sz="4200" baseline="-25000" dirty="0" smtClean="0"/>
              <a:t>2</a:t>
            </a:r>
            <a:r>
              <a:rPr lang="it-IT" sz="3200" dirty="0" smtClean="0"/>
              <a:t>...</a:t>
            </a:r>
            <a:endParaRPr lang="it-IT" sz="3200" dirty="0"/>
          </a:p>
        </p:txBody>
      </p:sp>
    </p:spTree>
  </p:cSld>
  <p:clrMapOvr>
    <a:masterClrMapping/>
  </p:clrMapOvr>
  <p:transition spd="med"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ppt_w/2"/>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100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ppt_x</p:attrName>
                                        </p:attrNameLst>
                                      </p:cBhvr>
                                      <p:tavLst>
                                        <p:tav tm="0">
                                          <p:val>
                                            <p:strVal val="#ppt_x-#ppt_w/2"/>
                                          </p:val>
                                        </p:tav>
                                        <p:tav tm="100000">
                                          <p:val>
                                            <p:strVal val="#ppt_x"/>
                                          </p:val>
                                        </p:tav>
                                      </p:tavLst>
                                    </p:anim>
                                    <p:anim calcmode="lin" valueType="num">
                                      <p:cBhvr>
                                        <p:cTn id="15" dur="500" fill="hold"/>
                                        <p:tgtEl>
                                          <p:spTgt spid="20"/>
                                        </p:tgtEl>
                                        <p:attrNameLst>
                                          <p:attrName>ppt_y</p:attrName>
                                        </p:attrNameLst>
                                      </p:cBhvr>
                                      <p:tavLst>
                                        <p:tav tm="0">
                                          <p:val>
                                            <p:strVal val="#ppt_y"/>
                                          </p:val>
                                        </p:tav>
                                        <p:tav tm="100000">
                                          <p:val>
                                            <p:strVal val="#ppt_y"/>
                                          </p:val>
                                        </p:tav>
                                      </p:tavLst>
                                    </p:anim>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8" fill="hold" grpId="0" nodeType="afterEffect">
                                  <p:stCondLst>
                                    <p:cond delay="10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ppt_x</p:attrName>
                                        </p:attrNameLst>
                                      </p:cBhvr>
                                      <p:tavLst>
                                        <p:tav tm="0">
                                          <p:val>
                                            <p:strVal val="#ppt_x-#ppt_w/2"/>
                                          </p:val>
                                        </p:tav>
                                        <p:tav tm="100000">
                                          <p:val>
                                            <p:strVal val="#ppt_x"/>
                                          </p:val>
                                        </p:tav>
                                      </p:tavLst>
                                    </p:anim>
                                    <p:anim calcmode="lin" valueType="num">
                                      <p:cBhvr>
                                        <p:cTn id="22" dur="500" fill="hold"/>
                                        <p:tgtEl>
                                          <p:spTgt spid="21"/>
                                        </p:tgtEl>
                                        <p:attrNameLst>
                                          <p:attrName>ppt_y</p:attrName>
                                        </p:attrNameLst>
                                      </p:cBhvr>
                                      <p:tavLst>
                                        <p:tav tm="0">
                                          <p:val>
                                            <p:strVal val="#ppt_y"/>
                                          </p:val>
                                        </p:tav>
                                        <p:tav tm="100000">
                                          <p:val>
                                            <p:strVal val="#ppt_y"/>
                                          </p:val>
                                        </p:tav>
                                      </p:tavLst>
                                    </p:anim>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p:cNvGrpSpPr/>
          <p:nvPr/>
        </p:nvGrpSpPr>
        <p:grpSpPr>
          <a:xfrm>
            <a:off x="0" y="6056304"/>
            <a:ext cx="9144000" cy="801721"/>
            <a:chOff x="0" y="0"/>
            <a:chExt cx="9144000" cy="801719"/>
          </a:xfrm>
        </p:grpSpPr>
        <p:sp>
          <p:nvSpPr>
            <p:cNvPr id="258"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259"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260"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61"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262"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sp>
        <p:nvSpPr>
          <p:cNvPr id="15" name="TextBox 8"/>
          <p:cNvSpPr txBox="1"/>
          <p:nvPr/>
        </p:nvSpPr>
        <p:spPr>
          <a:xfrm>
            <a:off x="285720" y="1071546"/>
            <a:ext cx="8072494" cy="107721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buSzPct val="100000"/>
              <a:buChar char="▪"/>
              <a:defRPr sz="3200"/>
            </a:lvl1pPr>
          </a:lstStyle>
          <a:p>
            <a:r>
              <a:rPr/>
              <a:t> </a:t>
            </a:r>
            <a:r>
              <a:rPr lang="it-IT" dirty="0" smtClean="0"/>
              <a:t>Data Management is organized in a</a:t>
            </a:r>
            <a:br>
              <a:rPr lang="it-IT" dirty="0" smtClean="0"/>
            </a:br>
            <a:r>
              <a:rPr lang="it-IT" dirty="0" smtClean="0"/>
              <a:t>  structured </a:t>
            </a:r>
            <a:r>
              <a:rPr smtClean="0"/>
              <a:t>Work-flow</a:t>
            </a:r>
            <a:r>
              <a:rPr lang="it-IT" dirty="0" smtClean="0"/>
              <a:t>: </a:t>
            </a:r>
          </a:p>
        </p:txBody>
      </p:sp>
      <p:grpSp>
        <p:nvGrpSpPr>
          <p:cNvPr id="16" name="Gruppo"/>
          <p:cNvGrpSpPr/>
          <p:nvPr/>
        </p:nvGrpSpPr>
        <p:grpSpPr>
          <a:xfrm>
            <a:off x="0" y="-18933"/>
            <a:ext cx="9166071" cy="665237"/>
            <a:chOff x="0" y="0"/>
            <a:chExt cx="9166070" cy="665236"/>
          </a:xfrm>
        </p:grpSpPr>
        <p:sp>
          <p:nvSpPr>
            <p:cNvPr id="17" name="TextBox 3"/>
            <p:cNvSpPr txBox="1"/>
            <p:nvPr/>
          </p:nvSpPr>
          <p:spPr>
            <a:xfrm>
              <a:off x="0" y="18908"/>
              <a:ext cx="9144000" cy="646328"/>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rPr lang="it-IT" dirty="0" smtClean="0"/>
                <a:t>FINAL CONSIDERATIONS</a:t>
              </a:r>
              <a:endParaRPr lang="it-IT" dirty="0"/>
            </a:p>
          </p:txBody>
        </p:sp>
        <p:pic>
          <p:nvPicPr>
            <p:cNvPr id="18"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19"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
        <p:nvSpPr>
          <p:cNvPr id="20" name="TextBox 19"/>
          <p:cNvSpPr txBox="1"/>
          <p:nvPr/>
        </p:nvSpPr>
        <p:spPr>
          <a:xfrm>
            <a:off x="1285852" y="2643182"/>
            <a:ext cx="6858048" cy="3231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buFont typeface="Wingdings" pitchFamily="2" charset="2"/>
              <a:buChar char="ü"/>
            </a:pPr>
            <a:r>
              <a:rPr lang="en-US" sz="3200" b="1" dirty="0" smtClean="0">
                <a:solidFill>
                  <a:schemeClr val="accent3">
                    <a:lumMod val="75000"/>
                  </a:schemeClr>
                </a:solidFill>
              </a:rPr>
              <a:t>notification by mail are sent</a:t>
            </a:r>
            <a:br>
              <a:rPr lang="en-US" sz="3200" b="1" dirty="0" smtClean="0">
                <a:solidFill>
                  <a:schemeClr val="accent3">
                    <a:lumMod val="75000"/>
                  </a:schemeClr>
                </a:solidFill>
              </a:rPr>
            </a:br>
            <a:r>
              <a:rPr lang="en-US" sz="3200" b="1" dirty="0" smtClean="0">
                <a:solidFill>
                  <a:schemeClr val="accent3">
                    <a:lumMod val="75000"/>
                  </a:schemeClr>
                </a:solidFill>
              </a:rPr>
              <a:t>   before the start and after the end</a:t>
            </a:r>
            <a:br>
              <a:rPr lang="en-US" sz="3200" b="1" dirty="0" smtClean="0">
                <a:solidFill>
                  <a:schemeClr val="accent3">
                    <a:lumMod val="75000"/>
                  </a:schemeClr>
                </a:solidFill>
              </a:rPr>
            </a:br>
            <a:r>
              <a:rPr lang="en-US" sz="3200" b="1" dirty="0" smtClean="0">
                <a:solidFill>
                  <a:schemeClr val="accent3">
                    <a:lumMod val="75000"/>
                  </a:schemeClr>
                </a:solidFill>
              </a:rPr>
              <a:t>   of each step. </a:t>
            </a:r>
          </a:p>
          <a:p>
            <a:r>
              <a:rPr lang="en-US" sz="3200" b="1" dirty="0" smtClean="0">
                <a:solidFill>
                  <a:schemeClr val="accent3">
                    <a:lumMod val="75000"/>
                  </a:schemeClr>
                </a:solidFill>
              </a:rPr>
              <a:t> </a:t>
            </a:r>
          </a:p>
          <a:p>
            <a:pPr algn="l">
              <a:buFont typeface="Wingdings" pitchFamily="2" charset="2"/>
              <a:buChar char="ü"/>
            </a:pPr>
            <a:r>
              <a:rPr lang="en-US" sz="3200" b="1" dirty="0" smtClean="0">
                <a:solidFill>
                  <a:schemeClr val="accent3">
                    <a:lumMod val="75000"/>
                  </a:schemeClr>
                </a:solidFill>
              </a:rPr>
              <a:t>Date and time of each step</a:t>
            </a:r>
            <a:br>
              <a:rPr lang="en-US" sz="3200" b="1" dirty="0" smtClean="0">
                <a:solidFill>
                  <a:schemeClr val="accent3">
                    <a:lumMod val="75000"/>
                  </a:schemeClr>
                </a:solidFill>
              </a:rPr>
            </a:br>
            <a:r>
              <a:rPr lang="en-US" sz="3200" b="1" dirty="0" smtClean="0">
                <a:solidFill>
                  <a:schemeClr val="accent3">
                    <a:lumMod val="75000"/>
                  </a:schemeClr>
                </a:solidFill>
              </a:rPr>
              <a:t>   achievement is recorded</a:t>
            </a:r>
          </a:p>
          <a:p>
            <a:pPr marL="0" marR="0" indent="0" algn="just" defTabSz="1042987" rtl="0" fontAlgn="auto" latinLnBrk="0" hangingPunct="0">
              <a:lnSpc>
                <a:spcPct val="100000"/>
              </a:lnSpc>
              <a:spcBef>
                <a:spcPts val="0"/>
              </a:spcBef>
              <a:spcAft>
                <a:spcPts val="0"/>
              </a:spcAft>
              <a:buClrTx/>
              <a:buSzTx/>
              <a:buFontTx/>
              <a:buNone/>
              <a:tabLst/>
            </a:pPr>
            <a:endParaRPr kumimoji="0" lang="it-IT" sz="12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Box 16"/>
          <p:cNvSpPr txBox="1"/>
          <p:nvPr/>
        </p:nvSpPr>
        <p:spPr>
          <a:xfrm>
            <a:off x="642910" y="1285860"/>
            <a:ext cx="8190464"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a:buSzPct val="100000"/>
              <a:buChar char="▪"/>
              <a:defRPr sz="3200"/>
            </a:pPr>
            <a:r>
              <a:rPr/>
              <a:t> </a:t>
            </a:r>
            <a:r>
              <a:rPr lang="it-IT" dirty="0" smtClean="0"/>
              <a:t>It is completely </a:t>
            </a:r>
            <a:r>
              <a:rPr b="1" u="sng" smtClean="0"/>
              <a:t>database driven</a:t>
            </a:r>
            <a:r>
              <a:rPr lang="it-IT" b="1" dirty="0" smtClean="0"/>
              <a:t> </a:t>
            </a:r>
            <a:r>
              <a:rPr lang="it-IT" dirty="0" smtClean="0"/>
              <a:t>for </a:t>
            </a:r>
            <a:r>
              <a:rPr smtClean="0"/>
              <a:t>easy</a:t>
            </a:r>
            <a:endParaRPr/>
          </a:p>
        </p:txBody>
      </p:sp>
      <p:grpSp>
        <p:nvGrpSpPr>
          <p:cNvPr id="2" name="Gruppo"/>
          <p:cNvGrpSpPr/>
          <p:nvPr/>
        </p:nvGrpSpPr>
        <p:grpSpPr>
          <a:xfrm>
            <a:off x="0" y="6056304"/>
            <a:ext cx="9144000" cy="801721"/>
            <a:chOff x="0" y="0"/>
            <a:chExt cx="9144000" cy="801719"/>
          </a:xfrm>
        </p:grpSpPr>
        <p:sp>
          <p:nvSpPr>
            <p:cNvPr id="274"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275"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276"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77"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278"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18" name="Gruppo"/>
          <p:cNvGrpSpPr/>
          <p:nvPr/>
        </p:nvGrpSpPr>
        <p:grpSpPr>
          <a:xfrm>
            <a:off x="0" y="-18933"/>
            <a:ext cx="9166071" cy="665237"/>
            <a:chOff x="0" y="0"/>
            <a:chExt cx="9166070" cy="665236"/>
          </a:xfrm>
        </p:grpSpPr>
        <p:sp>
          <p:nvSpPr>
            <p:cNvPr id="19" name="TextBox 3"/>
            <p:cNvSpPr txBox="1"/>
            <p:nvPr/>
          </p:nvSpPr>
          <p:spPr>
            <a:xfrm>
              <a:off x="0" y="18908"/>
              <a:ext cx="9144000" cy="646328"/>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rPr lang="it-IT" dirty="0" smtClean="0"/>
                <a:t>FINAL CONSIDERATIONS</a:t>
              </a:r>
              <a:endParaRPr lang="it-IT" dirty="0"/>
            </a:p>
          </p:txBody>
        </p:sp>
        <p:pic>
          <p:nvPicPr>
            <p:cNvPr id="20"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21"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sp>
        <p:nvSpPr>
          <p:cNvPr id="22" name="TextBox 21"/>
          <p:cNvSpPr txBox="1"/>
          <p:nvPr/>
        </p:nvSpPr>
        <p:spPr>
          <a:xfrm>
            <a:off x="2428860" y="2571744"/>
            <a:ext cx="4714908"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buFont typeface="Wingdings" pitchFamily="2" charset="2"/>
              <a:buChar char="ü"/>
            </a:pPr>
            <a:r>
              <a:rPr lang="it-IT" sz="3200" b="1" dirty="0" smtClean="0">
                <a:solidFill>
                  <a:schemeClr val="accent3">
                    <a:lumMod val="75000"/>
                  </a:schemeClr>
                </a:solidFill>
              </a:rPr>
              <a:t> customization </a:t>
            </a:r>
          </a:p>
          <a:p>
            <a:pPr>
              <a:buFont typeface="Wingdings" pitchFamily="2" charset="2"/>
              <a:buChar char="ü"/>
            </a:pPr>
            <a:r>
              <a:rPr lang="it-IT" sz="3200" b="1" dirty="0" smtClean="0">
                <a:solidFill>
                  <a:schemeClr val="accent3">
                    <a:lumMod val="75000"/>
                  </a:schemeClr>
                </a:solidFill>
              </a:rPr>
              <a:t> portability </a:t>
            </a:r>
          </a:p>
          <a:p>
            <a:pPr>
              <a:buFont typeface="Wingdings" pitchFamily="2" charset="2"/>
              <a:buChar char="ü"/>
            </a:pPr>
            <a:r>
              <a:rPr lang="it-IT" sz="3200" b="1" dirty="0" smtClean="0">
                <a:solidFill>
                  <a:schemeClr val="accent3">
                    <a:lumMod val="75000"/>
                  </a:schemeClr>
                </a:solidFill>
              </a:rPr>
              <a:t> scalability</a:t>
            </a:r>
            <a:endParaRPr kumimoji="0" lang="it-IT" sz="3200" b="1" i="0" u="none" strike="noStrike" cap="none" spc="0" normalizeH="0" baseline="0" dirty="0">
              <a:ln>
                <a:noFill/>
              </a:ln>
              <a:solidFill>
                <a:schemeClr val="accent3">
                  <a:lumMod val="75000"/>
                </a:schemeClr>
              </a:solidFill>
              <a:effectLst/>
              <a:uFillTx/>
              <a:latin typeface="Arial"/>
              <a:ea typeface="Arial"/>
              <a:cs typeface="Arial"/>
              <a:sym typeface="Arial"/>
            </a:endParaRPr>
          </a:p>
        </p:txBody>
      </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429784" cy="6909437"/>
          </a:xfrm>
          <a:prstGeom prst="rect">
            <a:avLst/>
          </a:prstGeom>
          <a:noFill/>
          <a:ln w="9525">
            <a:noFill/>
            <a:miter lim="800000"/>
            <a:headEnd/>
            <a:tailEnd/>
          </a:ln>
          <a:effectLst/>
        </p:spPr>
      </p:pic>
    </p:spTree>
  </p:cSld>
  <p:clrMapOvr>
    <a:masterClrMapping/>
  </p:clrMapOvr>
  <p:transition spd="slow" advTm="30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TextBox 8"/>
          <p:cNvSpPr txBox="1"/>
          <p:nvPr/>
        </p:nvSpPr>
        <p:spPr>
          <a:xfrm>
            <a:off x="3240078" y="2244502"/>
            <a:ext cx="2357454" cy="609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600"/>
            </a:lvl1pPr>
          </a:lstStyle>
          <a:p>
            <a:r>
              <a:t>Thank you!</a:t>
            </a:r>
          </a:p>
        </p:txBody>
      </p:sp>
      <p:grpSp>
        <p:nvGrpSpPr>
          <p:cNvPr id="569" name="Gruppo"/>
          <p:cNvGrpSpPr/>
          <p:nvPr/>
        </p:nvGrpSpPr>
        <p:grpSpPr>
          <a:xfrm>
            <a:off x="0" y="6056304"/>
            <a:ext cx="9144000" cy="801721"/>
            <a:chOff x="0" y="0"/>
            <a:chExt cx="9144000" cy="801719"/>
          </a:xfrm>
        </p:grpSpPr>
        <p:sp>
          <p:nvSpPr>
            <p:cNvPr id="564"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565"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566"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567"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568"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572" name="Gruppo"/>
          <p:cNvGrpSpPr/>
          <p:nvPr/>
        </p:nvGrpSpPr>
        <p:grpSpPr>
          <a:xfrm>
            <a:off x="5516926" y="3850825"/>
            <a:ext cx="2512143" cy="1209041"/>
            <a:chOff x="0" y="0"/>
            <a:chExt cx="2512142" cy="1209039"/>
          </a:xfrm>
        </p:grpSpPr>
        <p:sp>
          <p:nvSpPr>
            <p:cNvPr id="570" name="Dario Berardi,…"/>
            <p:cNvSpPr txBox="1"/>
            <p:nvPr/>
          </p:nvSpPr>
          <p:spPr>
            <a:xfrm>
              <a:off x="0" y="0"/>
              <a:ext cx="2512143" cy="12090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l" defTabSz="914400">
                <a:defRPr sz="1800">
                  <a:latin typeface="+mj-lt"/>
                  <a:ea typeface="+mj-ea"/>
                  <a:cs typeface="+mj-cs"/>
                  <a:sym typeface="Calibri"/>
                </a:defRPr>
              </a:pPr>
              <a:r>
                <a:t>Dario Berardi,</a:t>
              </a:r>
            </a:p>
            <a:p>
              <a:pPr algn="l" defTabSz="914400">
                <a:defRPr sz="1800">
                  <a:latin typeface="+mj-lt"/>
                  <a:ea typeface="+mj-ea"/>
                  <a:cs typeface="+mj-cs"/>
                  <a:sym typeface="Calibri"/>
                </a:defRPr>
              </a:pPr>
              <a:r>
                <a:t>Chief Technology Officer </a:t>
              </a:r>
            </a:p>
            <a:p>
              <a:pPr algn="l" defTabSz="914400">
                <a:defRPr sz="1800">
                  <a:solidFill>
                    <a:srgbClr val="FFFFFF"/>
                  </a:solidFill>
                  <a:latin typeface="+mj-lt"/>
                  <a:ea typeface="+mj-ea"/>
                  <a:cs typeface="+mj-cs"/>
                  <a:sym typeface="Calibri"/>
                </a:defRPr>
              </a:pPr>
              <a:endParaRPr/>
            </a:p>
          </p:txBody>
        </p:sp>
        <p:pic>
          <p:nvPicPr>
            <p:cNvPr id="571" name="Immagine" descr="Immagine"/>
            <p:cNvPicPr>
              <a:picLocks noChangeAspect="1"/>
            </p:cNvPicPr>
            <p:nvPr/>
          </p:nvPicPr>
          <p:blipFill>
            <a:blip r:embed="rId5" cstate="print">
              <a:extLst/>
            </a:blip>
            <a:stretch>
              <a:fillRect/>
            </a:stretch>
          </p:blipFill>
          <p:spPr>
            <a:xfrm>
              <a:off x="1626663" y="635072"/>
              <a:ext cx="675448" cy="233533"/>
            </a:xfrm>
            <a:prstGeom prst="rect">
              <a:avLst/>
            </a:prstGeom>
            <a:ln w="12700" cap="flat">
              <a:noFill/>
              <a:miter lim="400000"/>
            </a:ln>
            <a:effectLst/>
          </p:spPr>
        </p:pic>
      </p:grpSp>
      <p:grpSp>
        <p:nvGrpSpPr>
          <p:cNvPr id="12" name="Gruppo"/>
          <p:cNvGrpSpPr/>
          <p:nvPr/>
        </p:nvGrpSpPr>
        <p:grpSpPr>
          <a:xfrm>
            <a:off x="0" y="-18933"/>
            <a:ext cx="9166070" cy="628792"/>
            <a:chOff x="0" y="0"/>
            <a:chExt cx="9166069" cy="628791"/>
          </a:xfrm>
        </p:grpSpPr>
        <p:sp>
          <p:nvSpPr>
            <p:cNvPr id="13"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M.I.S.C.A.</a:t>
              </a:r>
            </a:p>
          </p:txBody>
        </p:sp>
        <p:pic>
          <p:nvPicPr>
            <p:cNvPr id="14"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15"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p:cNvGrpSpPr/>
          <p:nvPr/>
        </p:nvGrpSpPr>
        <p:grpSpPr>
          <a:xfrm>
            <a:off x="0" y="6056304"/>
            <a:ext cx="9144000" cy="801721"/>
            <a:chOff x="0" y="0"/>
            <a:chExt cx="9144000" cy="801719"/>
          </a:xfrm>
        </p:grpSpPr>
        <p:sp>
          <p:nvSpPr>
            <p:cNvPr id="133"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134"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135"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136"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137"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3" name="Gruppo"/>
          <p:cNvGrpSpPr/>
          <p:nvPr/>
        </p:nvGrpSpPr>
        <p:grpSpPr>
          <a:xfrm>
            <a:off x="0" y="-18933"/>
            <a:ext cx="9166070" cy="628792"/>
            <a:chOff x="0" y="0"/>
            <a:chExt cx="9166069" cy="628791"/>
          </a:xfrm>
        </p:grpSpPr>
        <p:sp>
          <p:nvSpPr>
            <p:cNvPr id="139"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M.I.S.C.A.</a:t>
              </a:r>
            </a:p>
          </p:txBody>
        </p:sp>
        <p:pic>
          <p:nvPicPr>
            <p:cNvPr id="140"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141"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
        <p:nvSpPr>
          <p:cNvPr id="22" name="Rectangle 21"/>
          <p:cNvSpPr/>
          <p:nvPr/>
        </p:nvSpPr>
        <p:spPr>
          <a:xfrm>
            <a:off x="2857488" y="1071546"/>
            <a:ext cx="3531736" cy="584775"/>
          </a:xfrm>
          <a:prstGeom prst="rect">
            <a:avLst/>
          </a:prstGeom>
        </p:spPr>
        <p:txBody>
          <a:bodyPr wrap="none">
            <a:spAutoFit/>
          </a:bodyPr>
          <a:lstStyle/>
          <a:p>
            <a:r>
              <a:rPr lang="it-IT" sz="3200" dirty="0" smtClean="0"/>
              <a:t>How much CO</a:t>
            </a:r>
            <a:r>
              <a:rPr lang="it-IT" sz="3200" baseline="-25000" dirty="0" smtClean="0"/>
              <a:t>2    </a:t>
            </a:r>
            <a:r>
              <a:rPr lang="it-IT" sz="3200" dirty="0" smtClean="0"/>
              <a:t>?</a:t>
            </a:r>
            <a:endParaRPr lang="it-IT" sz="3200" dirty="0"/>
          </a:p>
        </p:txBody>
      </p:sp>
      <p:grpSp>
        <p:nvGrpSpPr>
          <p:cNvPr id="29" name="Group 28"/>
          <p:cNvGrpSpPr/>
          <p:nvPr/>
        </p:nvGrpSpPr>
        <p:grpSpPr>
          <a:xfrm>
            <a:off x="214282" y="2285992"/>
            <a:ext cx="8572560" cy="2813755"/>
            <a:chOff x="214282" y="2285992"/>
            <a:chExt cx="8572560" cy="2813755"/>
          </a:xfrm>
        </p:grpSpPr>
        <p:sp>
          <p:nvSpPr>
            <p:cNvPr id="23" name="Rectangle 22"/>
            <p:cNvSpPr/>
            <p:nvPr/>
          </p:nvSpPr>
          <p:spPr>
            <a:xfrm>
              <a:off x="3286116" y="2285992"/>
              <a:ext cx="2621230" cy="584775"/>
            </a:xfrm>
            <a:prstGeom prst="rect">
              <a:avLst/>
            </a:prstGeom>
          </p:spPr>
          <p:txBody>
            <a:bodyPr wrap="none">
              <a:spAutoFit/>
            </a:bodyPr>
            <a:lstStyle/>
            <a:p>
              <a:r>
                <a:rPr lang="it-IT" sz="3200" dirty="0" smtClean="0"/>
                <a:t>Depends on: </a:t>
              </a:r>
              <a:endParaRPr lang="it-IT" sz="3200" dirty="0"/>
            </a:p>
          </p:txBody>
        </p:sp>
        <p:sp>
          <p:nvSpPr>
            <p:cNvPr id="24" name="Rectangle 23"/>
            <p:cNvSpPr/>
            <p:nvPr/>
          </p:nvSpPr>
          <p:spPr>
            <a:xfrm>
              <a:off x="214282" y="3714752"/>
              <a:ext cx="392909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sz="2800" dirty="0" smtClean="0"/>
                <a:t>Where are we getting this energy from </a:t>
              </a:r>
            </a:p>
            <a:p>
              <a:pPr algn="ctr"/>
              <a:r>
                <a:rPr lang="it-IT" sz="2800" dirty="0" smtClean="0"/>
                <a:t>(type of fuel)</a:t>
              </a:r>
              <a:endParaRPr lang="it-IT" sz="2800" dirty="0"/>
            </a:p>
          </p:txBody>
        </p:sp>
        <p:sp>
          <p:nvSpPr>
            <p:cNvPr id="25" name="Rectangle 24"/>
            <p:cNvSpPr/>
            <p:nvPr/>
          </p:nvSpPr>
          <p:spPr>
            <a:xfrm>
              <a:off x="5286380" y="3714752"/>
              <a:ext cx="3500462"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sz="2800" dirty="0" smtClean="0"/>
                <a:t>How good we are in using the fuel  </a:t>
              </a:r>
            </a:p>
            <a:p>
              <a:pPr algn="ctr"/>
              <a:r>
                <a:rPr lang="it-IT" sz="2800" dirty="0" smtClean="0"/>
                <a:t>(efficiency)</a:t>
              </a:r>
              <a:endParaRPr lang="it-IT" sz="2800" dirty="0"/>
            </a:p>
          </p:txBody>
        </p:sp>
        <p:cxnSp>
          <p:nvCxnSpPr>
            <p:cNvPr id="26" name="Straight Arrow Connector 25"/>
            <p:cNvCxnSpPr/>
            <p:nvPr/>
          </p:nvCxnSpPr>
          <p:spPr>
            <a:xfrm rot="10800000" flipV="1">
              <a:off x="2714612" y="3071810"/>
              <a:ext cx="1643074" cy="500066"/>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8" name="Straight Arrow Connector 27"/>
            <p:cNvCxnSpPr/>
            <p:nvPr/>
          </p:nvCxnSpPr>
          <p:spPr>
            <a:xfrm>
              <a:off x="4357686" y="3071810"/>
              <a:ext cx="1357322" cy="500066"/>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p:cNvGrpSpPr/>
          <p:nvPr/>
        </p:nvGrpSpPr>
        <p:grpSpPr>
          <a:xfrm>
            <a:off x="0" y="6056304"/>
            <a:ext cx="9144000" cy="801721"/>
            <a:chOff x="0" y="0"/>
            <a:chExt cx="9144000" cy="801719"/>
          </a:xfrm>
        </p:grpSpPr>
        <p:sp>
          <p:nvSpPr>
            <p:cNvPr id="133"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134"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135"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136"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137"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3" name="Gruppo"/>
          <p:cNvGrpSpPr/>
          <p:nvPr/>
        </p:nvGrpSpPr>
        <p:grpSpPr>
          <a:xfrm>
            <a:off x="-22070" y="0"/>
            <a:ext cx="9166070" cy="628792"/>
            <a:chOff x="0" y="0"/>
            <a:chExt cx="9166069" cy="628791"/>
          </a:xfrm>
        </p:grpSpPr>
        <p:sp>
          <p:nvSpPr>
            <p:cNvPr id="139"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M.I.S.C.A.</a:t>
              </a:r>
            </a:p>
          </p:txBody>
        </p:sp>
        <p:pic>
          <p:nvPicPr>
            <p:cNvPr id="140"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141"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
        <p:nvSpPr>
          <p:cNvPr id="22" name="Rectangle 21"/>
          <p:cNvSpPr/>
          <p:nvPr/>
        </p:nvSpPr>
        <p:spPr>
          <a:xfrm>
            <a:off x="0" y="642918"/>
            <a:ext cx="9144000" cy="1077218"/>
          </a:xfrm>
          <a:prstGeom prst="rect">
            <a:avLst/>
          </a:prstGeom>
        </p:spPr>
        <p:txBody>
          <a:bodyPr wrap="square">
            <a:spAutoFit/>
          </a:bodyPr>
          <a:lstStyle/>
          <a:p>
            <a:pPr algn="ctr"/>
            <a:r>
              <a:rPr lang="it-IT" sz="3200" dirty="0" smtClean="0"/>
              <a:t>Under Paris Agreement, all countries </a:t>
            </a:r>
            <a:br>
              <a:rPr lang="it-IT" sz="3200" dirty="0" smtClean="0"/>
            </a:br>
            <a:r>
              <a:rPr lang="it-IT" sz="3200" dirty="0" smtClean="0"/>
              <a:t>have decided:</a:t>
            </a:r>
            <a:endParaRPr lang="it-IT" sz="3200" dirty="0"/>
          </a:p>
        </p:txBody>
      </p:sp>
      <p:grpSp>
        <p:nvGrpSpPr>
          <p:cNvPr id="31" name="Group 30"/>
          <p:cNvGrpSpPr/>
          <p:nvPr/>
        </p:nvGrpSpPr>
        <p:grpSpPr>
          <a:xfrm>
            <a:off x="142844" y="1785926"/>
            <a:ext cx="8786874" cy="1442029"/>
            <a:chOff x="0" y="2143116"/>
            <a:chExt cx="8786874" cy="1442029"/>
          </a:xfrm>
        </p:grpSpPr>
        <p:sp>
          <p:nvSpPr>
            <p:cNvPr id="19" name="TextBox 18"/>
            <p:cNvSpPr txBox="1"/>
            <p:nvPr/>
          </p:nvSpPr>
          <p:spPr>
            <a:xfrm>
              <a:off x="1214414" y="2500306"/>
              <a:ext cx="757242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it-IT" sz="3200" dirty="0" smtClean="0">
                  <a:solidFill>
                    <a:srgbClr val="FF0000"/>
                  </a:solidFill>
                </a:rPr>
                <a:t>- How much energy they are consuming</a:t>
              </a:r>
              <a:endParaRPr kumimoji="0" lang="it-IT" sz="3200" b="0" i="0" u="none" strike="noStrike" cap="none" spc="0" normalizeH="0" baseline="0" dirty="0">
                <a:ln>
                  <a:noFill/>
                </a:ln>
                <a:solidFill>
                  <a:srgbClr val="FF0000"/>
                </a:solidFill>
                <a:effectLst/>
                <a:uFillTx/>
                <a:latin typeface="Arial"/>
                <a:ea typeface="Arial"/>
                <a:cs typeface="Arial"/>
                <a:sym typeface="Arial"/>
              </a:endParaRPr>
            </a:p>
          </p:txBody>
        </p:sp>
        <p:sp>
          <p:nvSpPr>
            <p:cNvPr id="20" name="TextBox 19"/>
            <p:cNvSpPr txBox="1"/>
            <p:nvPr/>
          </p:nvSpPr>
          <p:spPr>
            <a:xfrm>
              <a:off x="1214446" y="3000372"/>
              <a:ext cx="757242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it-IT" sz="3200" dirty="0" smtClean="0">
                  <a:solidFill>
                    <a:srgbClr val="FF0000"/>
                  </a:solidFill>
                </a:rPr>
                <a:t>- How much CO</a:t>
              </a:r>
              <a:r>
                <a:rPr lang="it-IT" sz="3200" baseline="-25000" dirty="0" smtClean="0">
                  <a:solidFill>
                    <a:srgbClr val="FF0000"/>
                  </a:solidFill>
                </a:rPr>
                <a:t>2</a:t>
              </a:r>
              <a:r>
                <a:rPr lang="it-IT" sz="3200" dirty="0" smtClean="0">
                  <a:solidFill>
                    <a:srgbClr val="FF0000"/>
                  </a:solidFill>
                </a:rPr>
                <a:t> they are emitting</a:t>
              </a:r>
              <a:endParaRPr kumimoji="0" lang="it-IT" sz="3200" b="0" i="0" u="none" strike="noStrike" cap="none" spc="0" normalizeH="0" baseline="0" dirty="0">
                <a:ln>
                  <a:noFill/>
                </a:ln>
                <a:solidFill>
                  <a:srgbClr val="FF0000"/>
                </a:solidFill>
                <a:effectLst/>
                <a:uFillTx/>
                <a:latin typeface="Arial"/>
                <a:ea typeface="Arial"/>
                <a:cs typeface="Arial"/>
                <a:sym typeface="Arial"/>
              </a:endParaRPr>
            </a:p>
          </p:txBody>
        </p:sp>
        <p:sp>
          <p:nvSpPr>
            <p:cNvPr id="21" name="Rectangle 20"/>
            <p:cNvSpPr/>
            <p:nvPr/>
          </p:nvSpPr>
          <p:spPr>
            <a:xfrm>
              <a:off x="0" y="2143116"/>
              <a:ext cx="1641796" cy="584775"/>
            </a:xfrm>
            <a:prstGeom prst="rect">
              <a:avLst/>
            </a:prstGeom>
          </p:spPr>
          <p:txBody>
            <a:bodyPr wrap="none">
              <a:spAutoFit/>
            </a:bodyPr>
            <a:lstStyle/>
            <a:p>
              <a:r>
                <a:rPr lang="it-IT" sz="3200" dirty="0" smtClean="0"/>
                <a:t>to count</a:t>
              </a:r>
              <a:endParaRPr lang="it-IT" sz="3200" dirty="0"/>
            </a:p>
          </p:txBody>
        </p:sp>
      </p:grpSp>
      <p:grpSp>
        <p:nvGrpSpPr>
          <p:cNvPr id="30" name="Group 29"/>
          <p:cNvGrpSpPr/>
          <p:nvPr/>
        </p:nvGrpSpPr>
        <p:grpSpPr>
          <a:xfrm>
            <a:off x="184752" y="3357562"/>
            <a:ext cx="8959248" cy="1791596"/>
            <a:chOff x="184752" y="4286256"/>
            <a:chExt cx="8959248" cy="1720158"/>
          </a:xfrm>
        </p:grpSpPr>
        <p:sp>
          <p:nvSpPr>
            <p:cNvPr id="27" name="Rectangle 26"/>
            <p:cNvSpPr/>
            <p:nvPr/>
          </p:nvSpPr>
          <p:spPr>
            <a:xfrm>
              <a:off x="184752" y="4286256"/>
              <a:ext cx="2529860" cy="584775"/>
            </a:xfrm>
            <a:prstGeom prst="rect">
              <a:avLst/>
            </a:prstGeom>
          </p:spPr>
          <p:txBody>
            <a:bodyPr wrap="none">
              <a:spAutoFit/>
            </a:bodyPr>
            <a:lstStyle/>
            <a:p>
              <a:r>
                <a:rPr lang="it-IT" sz="3200" dirty="0" smtClean="0"/>
                <a:t>to implement</a:t>
              </a:r>
              <a:endParaRPr lang="it-IT" sz="3200" dirty="0"/>
            </a:p>
          </p:txBody>
        </p:sp>
        <p:sp>
          <p:nvSpPr>
            <p:cNvPr id="29" name="TextBox 28"/>
            <p:cNvSpPr txBox="1"/>
            <p:nvPr/>
          </p:nvSpPr>
          <p:spPr>
            <a:xfrm>
              <a:off x="1142976" y="4929198"/>
              <a:ext cx="800102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it-IT" sz="3200" dirty="0" smtClean="0">
                  <a:solidFill>
                    <a:schemeClr val="accent3">
                      <a:lumMod val="75000"/>
                    </a:schemeClr>
                  </a:solidFill>
                </a:rPr>
                <a:t>- Specific measures to Reduce CO</a:t>
              </a:r>
              <a:r>
                <a:rPr lang="it-IT" sz="3200" baseline="-25000" dirty="0" smtClean="0">
                  <a:solidFill>
                    <a:schemeClr val="accent3">
                      <a:lumMod val="75000"/>
                    </a:schemeClr>
                  </a:solidFill>
                </a:rPr>
                <a:t>2</a:t>
              </a:r>
              <a:br>
                <a:rPr lang="it-IT" sz="3200" baseline="-25000" dirty="0" smtClean="0">
                  <a:solidFill>
                    <a:schemeClr val="accent3">
                      <a:lumMod val="75000"/>
                    </a:schemeClr>
                  </a:solidFill>
                </a:rPr>
              </a:br>
              <a:r>
                <a:rPr lang="it-IT" sz="3200" baseline="-25000" dirty="0" smtClean="0">
                  <a:solidFill>
                    <a:schemeClr val="accent3">
                      <a:lumMod val="75000"/>
                    </a:schemeClr>
                  </a:solidFill>
                </a:rPr>
                <a:t> </a:t>
              </a:r>
              <a:r>
                <a:rPr lang="it-IT" sz="3200" dirty="0" smtClean="0">
                  <a:solidFill>
                    <a:schemeClr val="accent3">
                      <a:lumMod val="75000"/>
                    </a:schemeClr>
                  </a:solidFill>
                </a:rPr>
                <a:t> emissions </a:t>
              </a:r>
              <a:endParaRPr kumimoji="0" lang="it-IT" sz="3200" b="0" i="0" u="none" strike="noStrike" cap="none" spc="0" normalizeH="0" baseline="0" dirty="0">
                <a:ln>
                  <a:noFill/>
                </a:ln>
                <a:solidFill>
                  <a:schemeClr val="accent3">
                    <a:lumMod val="75000"/>
                  </a:schemeClr>
                </a:solidFill>
                <a:effectLst/>
                <a:uFillTx/>
                <a:latin typeface="Arial"/>
                <a:ea typeface="Arial"/>
                <a:cs typeface="Arial"/>
                <a:sym typeface="Arial"/>
              </a:endParaRPr>
            </a:p>
          </p:txBody>
        </p:sp>
      </p:grpSp>
      <p:sp>
        <p:nvSpPr>
          <p:cNvPr id="24" name="Rectangle 23"/>
          <p:cNvSpPr/>
          <p:nvPr/>
        </p:nvSpPr>
        <p:spPr>
          <a:xfrm>
            <a:off x="191014" y="5357826"/>
            <a:ext cx="6809878" cy="584775"/>
          </a:xfrm>
          <a:prstGeom prst="rect">
            <a:avLst/>
          </a:prstGeom>
        </p:spPr>
        <p:txBody>
          <a:bodyPr wrap="none">
            <a:spAutoFit/>
          </a:bodyPr>
          <a:lstStyle/>
          <a:p>
            <a:r>
              <a:rPr lang="it-IT" sz="3200" dirty="0" smtClean="0"/>
              <a:t>to share this information each others</a:t>
            </a:r>
            <a:endParaRPr lang="it-IT" sz="3200" dirty="0"/>
          </a:p>
        </p:txBody>
      </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par>
                          <p:cTn id="10" fill="hold">
                            <p:stCondLst>
                              <p:cond delay="2000"/>
                            </p:stCondLst>
                            <p:childTnLst>
                              <p:par>
                                <p:cTn id="11" presetID="55" presetClass="entr" presetSubtype="0" fill="hold" nodeType="afterEffect">
                                  <p:stCondLst>
                                    <p:cond delay="100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strVal val="#ppt_w*0.70"/>
                                          </p:val>
                                        </p:tav>
                                        <p:tav tm="100000">
                                          <p:val>
                                            <p:strVal val="#ppt_w"/>
                                          </p:val>
                                        </p:tav>
                                      </p:tavLst>
                                    </p:anim>
                                    <p:anim calcmode="lin" valueType="num">
                                      <p:cBhvr>
                                        <p:cTn id="14" dur="1000" fill="hold"/>
                                        <p:tgtEl>
                                          <p:spTgt spid="30"/>
                                        </p:tgtEl>
                                        <p:attrNameLst>
                                          <p:attrName>ppt_h</p:attrName>
                                        </p:attrNameLst>
                                      </p:cBhvr>
                                      <p:tavLst>
                                        <p:tav tm="0">
                                          <p:val>
                                            <p:strVal val="#ppt_h"/>
                                          </p:val>
                                        </p:tav>
                                        <p:tav tm="100000">
                                          <p:val>
                                            <p:strVal val="#ppt_h"/>
                                          </p:val>
                                        </p:tav>
                                      </p:tavLst>
                                    </p:anim>
                                    <p:animEffect transition="in" filter="fade">
                                      <p:cBhvr>
                                        <p:cTn id="15" dur="1000"/>
                                        <p:tgtEl>
                                          <p:spTgt spid="30"/>
                                        </p:tgtEl>
                                      </p:cBhvr>
                                    </p:animEffect>
                                  </p:childTnLst>
                                </p:cTn>
                              </p:par>
                            </p:childTnLst>
                          </p:cTn>
                        </p:par>
                        <p:par>
                          <p:cTn id="16" fill="hold">
                            <p:stCondLst>
                              <p:cond delay="4000"/>
                            </p:stCondLst>
                            <p:childTnLst>
                              <p:par>
                                <p:cTn id="17" presetID="18" presetClass="entr" presetSubtype="6" fill="hold" grpId="0" nodeType="after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strips(downRigh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Data…"/>
          <p:cNvSpPr txBox="1"/>
          <p:nvPr/>
        </p:nvSpPr>
        <p:spPr>
          <a:xfrm>
            <a:off x="1712116" y="4760716"/>
            <a:ext cx="799968" cy="427756"/>
          </a:xfrm>
          <a:prstGeom prst="rect">
            <a:avLst/>
          </a:prstGeom>
          <a:ln w="3175">
            <a:solidFill>
              <a:srgbClr val="FAE232"/>
            </a:solidFill>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b="1">
                <a:solidFill>
                  <a:srgbClr val="FFFFFF"/>
                </a:solidFill>
                <a:latin typeface="Helvetica Neue"/>
                <a:ea typeface="Helvetica Neue"/>
                <a:cs typeface="Helvetica Neue"/>
                <a:sym typeface="Helvetica Neue"/>
              </a:defRPr>
            </a:pPr>
            <a:r>
              <a:t>Data </a:t>
            </a:r>
          </a:p>
          <a:p>
            <a:pPr algn="ctr" defTabSz="410765">
              <a:defRPr b="1">
                <a:solidFill>
                  <a:srgbClr val="FFFFFF"/>
                </a:solidFill>
                <a:latin typeface="Helvetica Neue"/>
                <a:ea typeface="Helvetica Neue"/>
                <a:cs typeface="Helvetica Neue"/>
                <a:sym typeface="Helvetica Neue"/>
              </a:defRPr>
            </a:pPr>
            <a:r>
              <a:t>Collection</a:t>
            </a:r>
          </a:p>
        </p:txBody>
      </p:sp>
      <p:sp>
        <p:nvSpPr>
          <p:cNvPr id="145" name="Data…"/>
          <p:cNvSpPr txBox="1"/>
          <p:nvPr/>
        </p:nvSpPr>
        <p:spPr>
          <a:xfrm>
            <a:off x="1712116" y="5317217"/>
            <a:ext cx="799968" cy="427755"/>
          </a:xfrm>
          <a:prstGeom prst="rect">
            <a:avLst/>
          </a:prstGeom>
          <a:ln w="3175">
            <a:solidFill>
              <a:srgbClr val="FAE232"/>
            </a:solidFill>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b="1">
                <a:solidFill>
                  <a:srgbClr val="FFFFFF"/>
                </a:solidFill>
                <a:latin typeface="Helvetica Neue"/>
                <a:ea typeface="Helvetica Neue"/>
                <a:cs typeface="Helvetica Neue"/>
                <a:sym typeface="Helvetica Neue"/>
              </a:defRPr>
            </a:pPr>
            <a:r>
              <a:t>Data </a:t>
            </a:r>
          </a:p>
          <a:p>
            <a:pPr algn="ctr" defTabSz="410765">
              <a:defRPr b="1">
                <a:solidFill>
                  <a:srgbClr val="FFFFFF"/>
                </a:solidFill>
                <a:latin typeface="Helvetica Neue"/>
                <a:ea typeface="Helvetica Neue"/>
                <a:cs typeface="Helvetica Neue"/>
                <a:sym typeface="Helvetica Neue"/>
              </a:defRPr>
            </a:pPr>
            <a:r>
              <a:t>Collection</a:t>
            </a:r>
          </a:p>
        </p:txBody>
      </p:sp>
      <p:sp>
        <p:nvSpPr>
          <p:cNvPr id="146" name="Data Entry"/>
          <p:cNvSpPr txBox="1"/>
          <p:nvPr/>
        </p:nvSpPr>
        <p:spPr>
          <a:xfrm rot="16200000">
            <a:off x="2197157" y="5300085"/>
            <a:ext cx="1980078" cy="286582"/>
          </a:xfrm>
          <a:prstGeom prst="rect">
            <a:avLst/>
          </a:prstGeom>
          <a:ln w="3175">
            <a:solidFill>
              <a:srgbClr val="FAE232"/>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sz="1600" b="1">
                <a:solidFill>
                  <a:srgbClr val="FFFFFF"/>
                </a:solidFill>
                <a:latin typeface="Helvetica Neue"/>
                <a:ea typeface="Helvetica Neue"/>
                <a:cs typeface="Helvetica Neue"/>
                <a:sym typeface="Helvetica Neue"/>
              </a:defRPr>
            </a:lvl1pPr>
          </a:lstStyle>
          <a:p>
            <a:r>
              <a:t>Data Entry</a:t>
            </a:r>
          </a:p>
        </p:txBody>
      </p:sp>
      <p:sp>
        <p:nvSpPr>
          <p:cNvPr id="147" name="Data Validation"/>
          <p:cNvSpPr txBox="1"/>
          <p:nvPr/>
        </p:nvSpPr>
        <p:spPr>
          <a:xfrm rot="16200000">
            <a:off x="2772978" y="5278711"/>
            <a:ext cx="1937329" cy="286582"/>
          </a:xfrm>
          <a:prstGeom prst="rect">
            <a:avLst/>
          </a:prstGeom>
          <a:ln w="3175">
            <a:solidFill>
              <a:srgbClr val="FAE232"/>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sz="1600" b="1">
                <a:solidFill>
                  <a:srgbClr val="FFFFFF"/>
                </a:solidFill>
                <a:latin typeface="Helvetica Neue"/>
                <a:ea typeface="Helvetica Neue"/>
                <a:cs typeface="Helvetica Neue"/>
                <a:sym typeface="Helvetica Neue"/>
              </a:defRPr>
            </a:lvl1pPr>
          </a:lstStyle>
          <a:p>
            <a:r>
              <a:t>Data Validation</a:t>
            </a:r>
          </a:p>
        </p:txBody>
      </p:sp>
      <p:sp>
        <p:nvSpPr>
          <p:cNvPr id="148" name="Data Release"/>
          <p:cNvSpPr txBox="1"/>
          <p:nvPr/>
        </p:nvSpPr>
        <p:spPr>
          <a:xfrm rot="16200000">
            <a:off x="3327424" y="5278711"/>
            <a:ext cx="1937329" cy="286582"/>
          </a:xfrm>
          <a:prstGeom prst="rect">
            <a:avLst/>
          </a:prstGeom>
          <a:ln w="3175">
            <a:solidFill>
              <a:srgbClr val="FAE232"/>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sz="1600" b="1">
                <a:solidFill>
                  <a:srgbClr val="FFFFFF"/>
                </a:solidFill>
                <a:latin typeface="Helvetica Neue"/>
                <a:ea typeface="Helvetica Neue"/>
                <a:cs typeface="Helvetica Neue"/>
                <a:sym typeface="Helvetica Neue"/>
              </a:defRPr>
            </a:lvl1pPr>
          </a:lstStyle>
          <a:p>
            <a:r>
              <a:t>Data Release</a:t>
            </a:r>
          </a:p>
        </p:txBody>
      </p:sp>
      <p:sp>
        <p:nvSpPr>
          <p:cNvPr id="150" name="Data…"/>
          <p:cNvSpPr txBox="1"/>
          <p:nvPr/>
        </p:nvSpPr>
        <p:spPr>
          <a:xfrm>
            <a:off x="1712116" y="5873717"/>
            <a:ext cx="799968" cy="427755"/>
          </a:xfrm>
          <a:prstGeom prst="rect">
            <a:avLst/>
          </a:prstGeom>
          <a:ln w="3175">
            <a:solidFill>
              <a:srgbClr val="FAE232"/>
            </a:solidFill>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b="1">
                <a:solidFill>
                  <a:srgbClr val="FFFFFF"/>
                </a:solidFill>
                <a:latin typeface="Helvetica Neue"/>
                <a:ea typeface="Helvetica Neue"/>
                <a:cs typeface="Helvetica Neue"/>
                <a:sym typeface="Helvetica Neue"/>
              </a:defRPr>
            </a:pPr>
            <a:r>
              <a:t>Data </a:t>
            </a:r>
          </a:p>
          <a:p>
            <a:pPr algn="ctr" defTabSz="410765">
              <a:defRPr b="1">
                <a:solidFill>
                  <a:srgbClr val="FFFFFF"/>
                </a:solidFill>
                <a:latin typeface="Helvetica Neue"/>
                <a:ea typeface="Helvetica Neue"/>
                <a:cs typeface="Helvetica Neue"/>
                <a:sym typeface="Helvetica Neue"/>
              </a:defRPr>
            </a:pPr>
            <a:r>
              <a:t>Collection</a:t>
            </a:r>
          </a:p>
        </p:txBody>
      </p:sp>
      <p:sp>
        <p:nvSpPr>
          <p:cNvPr id="151" name="Energy…"/>
          <p:cNvSpPr txBox="1"/>
          <p:nvPr/>
        </p:nvSpPr>
        <p:spPr>
          <a:xfrm rot="16200000">
            <a:off x="657058" y="1728842"/>
            <a:ext cx="1377335" cy="474643"/>
          </a:xfrm>
          <a:prstGeom prst="rect">
            <a:avLst/>
          </a:prstGeom>
          <a:solidFill>
            <a:srgbClr val="1DB100"/>
          </a:solidFill>
          <a:ln w="3175">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p>
            <a:pPr algn="ctr" defTabSz="410765">
              <a:defRPr sz="1400">
                <a:solidFill>
                  <a:srgbClr val="FFFFFF"/>
                </a:solidFill>
                <a:latin typeface="Helvetica Neue Medium"/>
                <a:ea typeface="Helvetica Neue Medium"/>
                <a:cs typeface="Helvetica Neue Medium"/>
                <a:sym typeface="Helvetica Neue Medium"/>
              </a:defRPr>
            </a:pPr>
            <a:r>
              <a:t>Energy </a:t>
            </a:r>
          </a:p>
          <a:p>
            <a:pPr algn="ctr" defTabSz="410765">
              <a:defRPr sz="1400">
                <a:solidFill>
                  <a:srgbClr val="FFFFFF"/>
                </a:solidFill>
                <a:latin typeface="Helvetica Neue Medium"/>
                <a:ea typeface="Helvetica Neue Medium"/>
                <a:cs typeface="Helvetica Neue Medium"/>
                <a:sym typeface="Helvetica Neue Medium"/>
              </a:defRPr>
            </a:pPr>
            <a:r>
              <a:t>Consumption</a:t>
            </a:r>
          </a:p>
        </p:txBody>
      </p:sp>
      <p:sp>
        <p:nvSpPr>
          <p:cNvPr id="152" name="Mitigation…"/>
          <p:cNvSpPr txBox="1"/>
          <p:nvPr/>
        </p:nvSpPr>
        <p:spPr>
          <a:xfrm rot="16200000">
            <a:off x="822389" y="2978102"/>
            <a:ext cx="1046673" cy="474644"/>
          </a:xfrm>
          <a:prstGeom prst="rect">
            <a:avLst/>
          </a:prstGeom>
          <a:solidFill>
            <a:srgbClr val="CB297B"/>
          </a:solidFill>
          <a:ln w="3175">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p>
            <a:pPr algn="ctr" defTabSz="410765">
              <a:defRPr sz="1400">
                <a:solidFill>
                  <a:srgbClr val="FFFFFF"/>
                </a:solidFill>
                <a:latin typeface="Helvetica Neue Medium"/>
                <a:ea typeface="Helvetica Neue Medium"/>
                <a:cs typeface="Helvetica Neue Medium"/>
                <a:sym typeface="Helvetica Neue Medium"/>
              </a:defRPr>
            </a:pPr>
            <a:r>
              <a:t>Mitigation </a:t>
            </a:r>
          </a:p>
          <a:p>
            <a:pPr algn="ctr" defTabSz="410765">
              <a:defRPr sz="1400">
                <a:solidFill>
                  <a:srgbClr val="FFFFFF"/>
                </a:solidFill>
                <a:latin typeface="Helvetica Neue Medium"/>
                <a:ea typeface="Helvetica Neue Medium"/>
                <a:cs typeface="Helvetica Neue Medium"/>
                <a:sym typeface="Helvetica Neue Medium"/>
              </a:defRPr>
            </a:pPr>
            <a:r>
              <a:t>Measures</a:t>
            </a:r>
          </a:p>
        </p:txBody>
      </p:sp>
      <p:sp>
        <p:nvSpPr>
          <p:cNvPr id="153" name="Data…"/>
          <p:cNvSpPr txBox="1"/>
          <p:nvPr/>
        </p:nvSpPr>
        <p:spPr>
          <a:xfrm>
            <a:off x="1788351" y="1456787"/>
            <a:ext cx="799968" cy="427755"/>
          </a:xfrm>
          <a:prstGeom prst="rect">
            <a:avLst/>
          </a:prstGeom>
          <a:ln w="3175">
            <a:solidFill>
              <a:srgbClr val="61D836"/>
            </a:solidFill>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b="1">
                <a:solidFill>
                  <a:srgbClr val="FFFFFF"/>
                </a:solidFill>
                <a:latin typeface="Helvetica Neue"/>
                <a:ea typeface="Helvetica Neue"/>
                <a:cs typeface="Helvetica Neue"/>
                <a:sym typeface="Helvetica Neue"/>
              </a:defRPr>
            </a:pPr>
            <a:r>
              <a:t>Data </a:t>
            </a:r>
          </a:p>
          <a:p>
            <a:pPr algn="ctr" defTabSz="410765">
              <a:defRPr b="1">
                <a:solidFill>
                  <a:srgbClr val="FFFFFF"/>
                </a:solidFill>
                <a:latin typeface="Helvetica Neue"/>
                <a:ea typeface="Helvetica Neue"/>
                <a:cs typeface="Helvetica Neue"/>
                <a:sym typeface="Helvetica Neue"/>
              </a:defRPr>
            </a:pPr>
            <a:r>
              <a:t>Collection</a:t>
            </a:r>
          </a:p>
        </p:txBody>
      </p:sp>
      <p:sp>
        <p:nvSpPr>
          <p:cNvPr id="154" name="Data…"/>
          <p:cNvSpPr txBox="1"/>
          <p:nvPr/>
        </p:nvSpPr>
        <p:spPr>
          <a:xfrm>
            <a:off x="1772351" y="2066422"/>
            <a:ext cx="799968" cy="427756"/>
          </a:xfrm>
          <a:prstGeom prst="rect">
            <a:avLst/>
          </a:prstGeom>
          <a:ln w="3175">
            <a:solidFill>
              <a:srgbClr val="61D836"/>
            </a:solidFill>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b="1">
                <a:solidFill>
                  <a:srgbClr val="FFFFFF"/>
                </a:solidFill>
                <a:latin typeface="Helvetica Neue"/>
                <a:ea typeface="Helvetica Neue"/>
                <a:cs typeface="Helvetica Neue"/>
                <a:sym typeface="Helvetica Neue"/>
              </a:defRPr>
            </a:pPr>
            <a:r>
              <a:t>Data </a:t>
            </a:r>
          </a:p>
          <a:p>
            <a:pPr algn="ctr" defTabSz="410765">
              <a:defRPr b="1">
                <a:solidFill>
                  <a:srgbClr val="FFFFFF"/>
                </a:solidFill>
                <a:latin typeface="Helvetica Neue"/>
                <a:ea typeface="Helvetica Neue"/>
                <a:cs typeface="Helvetica Neue"/>
                <a:sym typeface="Helvetica Neue"/>
              </a:defRPr>
            </a:pPr>
            <a:r>
              <a:t>Collection</a:t>
            </a:r>
          </a:p>
        </p:txBody>
      </p:sp>
      <p:sp>
        <p:nvSpPr>
          <p:cNvPr id="155" name="Data…"/>
          <p:cNvSpPr txBox="1"/>
          <p:nvPr/>
        </p:nvSpPr>
        <p:spPr>
          <a:xfrm>
            <a:off x="1788351" y="2676071"/>
            <a:ext cx="799968" cy="427755"/>
          </a:xfrm>
          <a:prstGeom prst="rect">
            <a:avLst/>
          </a:prstGeom>
          <a:ln w="3175">
            <a:solidFill>
              <a:srgbClr val="CB297B"/>
            </a:solidFill>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b="1">
                <a:solidFill>
                  <a:srgbClr val="FFFFFF"/>
                </a:solidFill>
                <a:latin typeface="Helvetica Neue"/>
                <a:ea typeface="Helvetica Neue"/>
                <a:cs typeface="Helvetica Neue"/>
                <a:sym typeface="Helvetica Neue"/>
              </a:defRPr>
            </a:pPr>
            <a:r>
              <a:t>Data </a:t>
            </a:r>
          </a:p>
          <a:p>
            <a:pPr algn="ctr" defTabSz="410765">
              <a:defRPr b="1">
                <a:solidFill>
                  <a:srgbClr val="FFFFFF"/>
                </a:solidFill>
                <a:latin typeface="Helvetica Neue"/>
                <a:ea typeface="Helvetica Neue"/>
                <a:cs typeface="Helvetica Neue"/>
                <a:sym typeface="Helvetica Neue"/>
              </a:defRPr>
            </a:pPr>
            <a:r>
              <a:t>Collection</a:t>
            </a:r>
          </a:p>
        </p:txBody>
      </p:sp>
      <p:sp>
        <p:nvSpPr>
          <p:cNvPr id="156" name="Data…"/>
          <p:cNvSpPr txBox="1"/>
          <p:nvPr/>
        </p:nvSpPr>
        <p:spPr>
          <a:xfrm>
            <a:off x="1772351" y="3256440"/>
            <a:ext cx="799968" cy="427755"/>
          </a:xfrm>
          <a:prstGeom prst="rect">
            <a:avLst/>
          </a:prstGeom>
          <a:ln w="3175">
            <a:solidFill>
              <a:srgbClr val="CB297B"/>
            </a:solidFill>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b="1">
                <a:solidFill>
                  <a:srgbClr val="FFFFFF"/>
                </a:solidFill>
                <a:latin typeface="Helvetica Neue"/>
                <a:ea typeface="Helvetica Neue"/>
                <a:cs typeface="Helvetica Neue"/>
                <a:sym typeface="Helvetica Neue"/>
              </a:defRPr>
            </a:pPr>
            <a:r>
              <a:t>Data </a:t>
            </a:r>
          </a:p>
          <a:p>
            <a:pPr algn="ctr" defTabSz="410765">
              <a:defRPr b="1">
                <a:solidFill>
                  <a:srgbClr val="FFFFFF"/>
                </a:solidFill>
                <a:latin typeface="Helvetica Neue"/>
                <a:ea typeface="Helvetica Neue"/>
                <a:cs typeface="Helvetica Neue"/>
                <a:sym typeface="Helvetica Neue"/>
              </a:defRPr>
            </a:pPr>
            <a:r>
              <a:t>Collection</a:t>
            </a:r>
          </a:p>
        </p:txBody>
      </p:sp>
      <p:sp>
        <p:nvSpPr>
          <p:cNvPr id="157" name="Data Entry"/>
          <p:cNvSpPr txBox="1"/>
          <p:nvPr/>
        </p:nvSpPr>
        <p:spPr>
          <a:xfrm rot="16200000">
            <a:off x="1955339" y="2466300"/>
            <a:ext cx="2463714" cy="286582"/>
          </a:xfrm>
          <a:prstGeom prst="rect">
            <a:avLst/>
          </a:prstGeom>
          <a:ln w="3175">
            <a:solidFill>
              <a:srgbClr val="16E7CF"/>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sz="1600" b="1">
                <a:solidFill>
                  <a:srgbClr val="FFFFFF"/>
                </a:solidFill>
                <a:latin typeface="Helvetica Neue"/>
                <a:ea typeface="Helvetica Neue"/>
                <a:cs typeface="Helvetica Neue"/>
                <a:sym typeface="Helvetica Neue"/>
              </a:defRPr>
            </a:lvl1pPr>
          </a:lstStyle>
          <a:p>
            <a:r>
              <a:t>Data Entry</a:t>
            </a:r>
          </a:p>
        </p:txBody>
      </p:sp>
      <p:sp>
        <p:nvSpPr>
          <p:cNvPr id="158" name="Data Validation"/>
          <p:cNvSpPr txBox="1"/>
          <p:nvPr/>
        </p:nvSpPr>
        <p:spPr>
          <a:xfrm rot="16200000">
            <a:off x="2509785" y="2466300"/>
            <a:ext cx="2463715" cy="286582"/>
          </a:xfrm>
          <a:prstGeom prst="rect">
            <a:avLst/>
          </a:prstGeom>
          <a:ln w="3175">
            <a:solidFill>
              <a:srgbClr val="16E7CF"/>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sz="1600" b="1">
                <a:solidFill>
                  <a:srgbClr val="FFFFFF"/>
                </a:solidFill>
                <a:latin typeface="Helvetica Neue"/>
                <a:ea typeface="Helvetica Neue"/>
                <a:cs typeface="Helvetica Neue"/>
                <a:sym typeface="Helvetica Neue"/>
              </a:defRPr>
            </a:lvl1pPr>
          </a:lstStyle>
          <a:p>
            <a:r>
              <a:t>Data Validation</a:t>
            </a:r>
          </a:p>
        </p:txBody>
      </p:sp>
      <p:sp>
        <p:nvSpPr>
          <p:cNvPr id="159" name="Data Release"/>
          <p:cNvSpPr txBox="1"/>
          <p:nvPr/>
        </p:nvSpPr>
        <p:spPr>
          <a:xfrm rot="16200000">
            <a:off x="3064481" y="2466300"/>
            <a:ext cx="2463216" cy="286582"/>
          </a:xfrm>
          <a:prstGeom prst="rect">
            <a:avLst/>
          </a:prstGeom>
          <a:ln w="3175">
            <a:solidFill>
              <a:srgbClr val="16E7CF"/>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sz="1600" b="1">
                <a:solidFill>
                  <a:srgbClr val="FFFFFF"/>
                </a:solidFill>
                <a:latin typeface="Helvetica Neue"/>
                <a:ea typeface="Helvetica Neue"/>
                <a:cs typeface="Helvetica Neue"/>
                <a:sym typeface="Helvetica Neue"/>
              </a:defRPr>
            </a:lvl1pPr>
          </a:lstStyle>
          <a:p>
            <a:r>
              <a:t>Data Release</a:t>
            </a:r>
          </a:p>
        </p:txBody>
      </p:sp>
      <p:sp>
        <p:nvSpPr>
          <p:cNvPr id="160" name="Calculation"/>
          <p:cNvSpPr txBox="1"/>
          <p:nvPr/>
        </p:nvSpPr>
        <p:spPr>
          <a:xfrm>
            <a:off x="5101970" y="880428"/>
            <a:ext cx="3461917" cy="258744"/>
          </a:xfrm>
          <a:prstGeom prst="rect">
            <a:avLst/>
          </a:prstGeom>
          <a:solidFill>
            <a:srgbClr val="00A2FF"/>
          </a:solidFill>
          <a:ln w="3175">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sz="1400">
                <a:solidFill>
                  <a:srgbClr val="FFFFFF"/>
                </a:solidFill>
                <a:latin typeface="Helvetica Neue Medium"/>
                <a:ea typeface="Helvetica Neue Medium"/>
                <a:cs typeface="Helvetica Neue Medium"/>
                <a:sym typeface="Helvetica Neue Medium"/>
              </a:defRPr>
            </a:lvl1pPr>
          </a:lstStyle>
          <a:p>
            <a:r>
              <a:t>Calculation</a:t>
            </a:r>
          </a:p>
        </p:txBody>
      </p:sp>
      <p:sp>
        <p:nvSpPr>
          <p:cNvPr id="161" name="Tot CO2 eq.…"/>
          <p:cNvSpPr txBox="1"/>
          <p:nvPr/>
        </p:nvSpPr>
        <p:spPr>
          <a:xfrm>
            <a:off x="7219291" y="5968741"/>
            <a:ext cx="1265203" cy="524706"/>
          </a:xfrm>
          <a:prstGeom prst="rect">
            <a:avLst/>
          </a:prstGeom>
          <a:ln w="12700">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sz="1600" b="1">
                <a:solidFill>
                  <a:srgbClr val="FF9300"/>
                </a:solidFill>
                <a:latin typeface="Helvetica Neue"/>
                <a:ea typeface="Helvetica Neue"/>
                <a:cs typeface="Helvetica Neue"/>
                <a:sym typeface="Helvetica Neue"/>
              </a:defRPr>
            </a:pPr>
            <a:r>
              <a:t>Tot CO</a:t>
            </a:r>
            <a:r>
              <a:rPr baseline="-5999"/>
              <a:t>2</a:t>
            </a:r>
            <a:r>
              <a:t> eq. </a:t>
            </a:r>
          </a:p>
          <a:p>
            <a:pPr algn="ctr" defTabSz="410765">
              <a:defRPr sz="1600" b="1">
                <a:solidFill>
                  <a:srgbClr val="FF9300"/>
                </a:solidFill>
                <a:latin typeface="Helvetica Neue"/>
                <a:ea typeface="Helvetica Neue"/>
                <a:cs typeface="Helvetica Neue"/>
                <a:sym typeface="Helvetica Neue"/>
              </a:defRPr>
            </a:pPr>
            <a:r>
              <a:t>produced</a:t>
            </a:r>
          </a:p>
        </p:txBody>
      </p:sp>
      <p:sp>
        <p:nvSpPr>
          <p:cNvPr id="162" name="National…"/>
          <p:cNvSpPr txBox="1"/>
          <p:nvPr/>
        </p:nvSpPr>
        <p:spPr>
          <a:xfrm>
            <a:off x="5495467" y="4665345"/>
            <a:ext cx="1523538" cy="766007"/>
          </a:xfrm>
          <a:prstGeom prst="rect">
            <a:avLst/>
          </a:prstGeom>
          <a:ln w="12700">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sz="1600" b="1">
                <a:solidFill>
                  <a:srgbClr val="FF9300"/>
                </a:solidFill>
                <a:latin typeface="Helvetica Neue"/>
                <a:ea typeface="Helvetica Neue"/>
                <a:cs typeface="Helvetica Neue"/>
                <a:sym typeface="Helvetica Neue"/>
              </a:defRPr>
            </a:pPr>
            <a:r>
              <a:t>National </a:t>
            </a:r>
          </a:p>
          <a:p>
            <a:pPr algn="ctr" defTabSz="410765">
              <a:defRPr sz="1600" b="1">
                <a:solidFill>
                  <a:srgbClr val="FF9300"/>
                </a:solidFill>
                <a:latin typeface="Helvetica Neue"/>
                <a:ea typeface="Helvetica Neue"/>
                <a:cs typeface="Helvetica Neue"/>
                <a:sym typeface="Helvetica Neue"/>
              </a:defRPr>
            </a:pPr>
            <a:r>
              <a:t>Grid Emission </a:t>
            </a:r>
          </a:p>
          <a:p>
            <a:pPr algn="ctr" defTabSz="410765">
              <a:defRPr sz="1600" b="1">
                <a:solidFill>
                  <a:srgbClr val="FF9300"/>
                </a:solidFill>
                <a:latin typeface="Helvetica Neue"/>
                <a:ea typeface="Helvetica Neue"/>
                <a:cs typeface="Helvetica Neue"/>
                <a:sym typeface="Helvetica Neue"/>
              </a:defRPr>
            </a:pPr>
            <a:r>
              <a:t>Factor</a:t>
            </a:r>
          </a:p>
        </p:txBody>
      </p:sp>
      <p:sp>
        <p:nvSpPr>
          <p:cNvPr id="163" name="Tot CO2 eq.…"/>
          <p:cNvSpPr txBox="1"/>
          <p:nvPr/>
        </p:nvSpPr>
        <p:spPr>
          <a:xfrm>
            <a:off x="7219291" y="1455200"/>
            <a:ext cx="1265202" cy="524706"/>
          </a:xfrm>
          <a:prstGeom prst="rect">
            <a:avLst/>
          </a:prstGeom>
          <a:ln w="12700">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sz="1600" b="1">
                <a:solidFill>
                  <a:srgbClr val="61D836"/>
                </a:solidFill>
                <a:latin typeface="Helvetica Neue"/>
                <a:ea typeface="Helvetica Neue"/>
                <a:cs typeface="Helvetica Neue"/>
                <a:sym typeface="Helvetica Neue"/>
              </a:defRPr>
            </a:pPr>
            <a:r>
              <a:t>Tot CO</a:t>
            </a:r>
            <a:r>
              <a:rPr baseline="-5999"/>
              <a:t>2</a:t>
            </a:r>
            <a:r>
              <a:t> eq. </a:t>
            </a:r>
          </a:p>
          <a:p>
            <a:pPr algn="ctr" defTabSz="410765">
              <a:defRPr sz="1600" b="1">
                <a:solidFill>
                  <a:srgbClr val="61D836"/>
                </a:solidFill>
                <a:latin typeface="Helvetica Neue"/>
                <a:ea typeface="Helvetica Neue"/>
                <a:cs typeface="Helvetica Neue"/>
                <a:sym typeface="Helvetica Neue"/>
              </a:defRPr>
            </a:pPr>
            <a:r>
              <a:t>produced</a:t>
            </a:r>
          </a:p>
        </p:txBody>
      </p:sp>
      <p:sp>
        <p:nvSpPr>
          <p:cNvPr id="164" name="Tot MW from…"/>
          <p:cNvSpPr txBox="1"/>
          <p:nvPr/>
        </p:nvSpPr>
        <p:spPr>
          <a:xfrm>
            <a:off x="5495467" y="2577577"/>
            <a:ext cx="1242538" cy="690543"/>
          </a:xfrm>
          <a:prstGeom prst="rect">
            <a:avLst/>
          </a:prstGeom>
          <a:ln w="12700">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sz="1400" b="1">
                <a:solidFill>
                  <a:srgbClr val="EF5FA7"/>
                </a:solidFill>
                <a:latin typeface="Helvetica Neue"/>
                <a:ea typeface="Helvetica Neue"/>
                <a:cs typeface="Helvetica Neue"/>
                <a:sym typeface="Helvetica Neue"/>
              </a:defRPr>
            </a:pPr>
            <a:r>
              <a:t>Tot MW from </a:t>
            </a:r>
          </a:p>
          <a:p>
            <a:pPr algn="ctr" defTabSz="410765">
              <a:defRPr sz="1400" b="1">
                <a:solidFill>
                  <a:srgbClr val="EF5FA7"/>
                </a:solidFill>
                <a:latin typeface="Helvetica Neue"/>
                <a:ea typeface="Helvetica Neue"/>
                <a:cs typeface="Helvetica Neue"/>
                <a:sym typeface="Helvetica Neue"/>
              </a:defRPr>
            </a:pPr>
            <a:r>
              <a:t>renewable </a:t>
            </a:r>
          </a:p>
          <a:p>
            <a:pPr algn="ctr" defTabSz="410765">
              <a:defRPr sz="1400" b="1">
                <a:solidFill>
                  <a:srgbClr val="EF5FA7"/>
                </a:solidFill>
                <a:latin typeface="Helvetica Neue"/>
                <a:ea typeface="Helvetica Neue"/>
                <a:cs typeface="Helvetica Neue"/>
                <a:sym typeface="Helvetica Neue"/>
              </a:defRPr>
            </a:pPr>
            <a:r>
              <a:t>produced</a:t>
            </a:r>
          </a:p>
        </p:txBody>
      </p:sp>
      <p:sp>
        <p:nvSpPr>
          <p:cNvPr id="165" name="Tot MW from…"/>
          <p:cNvSpPr txBox="1"/>
          <p:nvPr/>
        </p:nvSpPr>
        <p:spPr>
          <a:xfrm>
            <a:off x="5495467" y="3381205"/>
            <a:ext cx="1242538" cy="690544"/>
          </a:xfrm>
          <a:prstGeom prst="rect">
            <a:avLst/>
          </a:prstGeom>
          <a:ln w="12700">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sz="1400" b="1">
                <a:solidFill>
                  <a:srgbClr val="EF5FA7"/>
                </a:solidFill>
                <a:latin typeface="Helvetica Neue"/>
                <a:ea typeface="Helvetica Neue"/>
                <a:cs typeface="Helvetica Neue"/>
                <a:sym typeface="Helvetica Neue"/>
              </a:defRPr>
            </a:pPr>
            <a:r>
              <a:t>Tot MW from </a:t>
            </a:r>
          </a:p>
          <a:p>
            <a:pPr algn="ctr" defTabSz="410765">
              <a:defRPr sz="1400" b="1">
                <a:solidFill>
                  <a:srgbClr val="EF5FA7"/>
                </a:solidFill>
                <a:latin typeface="Helvetica Neue"/>
                <a:ea typeface="Helvetica Neue"/>
                <a:cs typeface="Helvetica Neue"/>
                <a:sym typeface="Helvetica Neue"/>
              </a:defRPr>
            </a:pPr>
            <a:r>
              <a:t>Fossil </a:t>
            </a:r>
          </a:p>
          <a:p>
            <a:pPr algn="ctr" defTabSz="410765">
              <a:defRPr sz="1400" b="1">
                <a:solidFill>
                  <a:srgbClr val="EF5FA7"/>
                </a:solidFill>
                <a:latin typeface="Helvetica Neue"/>
                <a:ea typeface="Helvetica Neue"/>
                <a:cs typeface="Helvetica Neue"/>
                <a:sym typeface="Helvetica Neue"/>
              </a:defRPr>
            </a:pPr>
            <a:r>
              <a:t>avoided</a:t>
            </a:r>
          </a:p>
        </p:txBody>
      </p:sp>
      <p:sp>
        <p:nvSpPr>
          <p:cNvPr id="166" name="Tot CO2 eq.…"/>
          <p:cNvSpPr txBox="1"/>
          <p:nvPr/>
        </p:nvSpPr>
        <p:spPr>
          <a:xfrm>
            <a:off x="7219291" y="3026947"/>
            <a:ext cx="1265202" cy="524706"/>
          </a:xfrm>
          <a:prstGeom prst="rect">
            <a:avLst/>
          </a:prstGeom>
          <a:ln w="12700">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p>
            <a:pPr algn="ctr" defTabSz="410765">
              <a:defRPr sz="1600" b="1">
                <a:solidFill>
                  <a:srgbClr val="EF5FA7"/>
                </a:solidFill>
                <a:latin typeface="Helvetica Neue"/>
                <a:ea typeface="Helvetica Neue"/>
                <a:cs typeface="Helvetica Neue"/>
                <a:sym typeface="Helvetica Neue"/>
              </a:defRPr>
            </a:pPr>
            <a:r>
              <a:t>Tot CO</a:t>
            </a:r>
            <a:r>
              <a:rPr baseline="-5999"/>
              <a:t>2</a:t>
            </a:r>
            <a:r>
              <a:t> eq. </a:t>
            </a:r>
          </a:p>
          <a:p>
            <a:pPr algn="ctr" defTabSz="410765">
              <a:defRPr sz="1600" b="1">
                <a:solidFill>
                  <a:srgbClr val="EF5FA7"/>
                </a:solidFill>
                <a:latin typeface="Helvetica Neue"/>
                <a:ea typeface="Helvetica Neue"/>
                <a:cs typeface="Helvetica Neue"/>
                <a:sym typeface="Helvetica Neue"/>
              </a:defRPr>
            </a:pPr>
            <a:r>
              <a:t>reduction</a:t>
            </a:r>
          </a:p>
        </p:txBody>
      </p:sp>
      <p:sp>
        <p:nvSpPr>
          <p:cNvPr id="167" name="Linea"/>
          <p:cNvSpPr/>
          <p:nvPr/>
        </p:nvSpPr>
        <p:spPr>
          <a:xfrm flipV="1">
            <a:off x="6645985" y="3429723"/>
            <a:ext cx="622359" cy="189003"/>
          </a:xfrm>
          <a:prstGeom prst="line">
            <a:avLst/>
          </a:prstGeom>
          <a:ln w="3175">
            <a:solidFill>
              <a:srgbClr val="FFFFFF"/>
            </a:solidFill>
            <a:miter lim="400000"/>
            <a:tailEnd type="triangle"/>
          </a:ln>
        </p:spPr>
        <p:txBody>
          <a:bodyPr lIns="24000" tIns="24000" rIns="24000" bIns="24000"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168" name="Linea"/>
          <p:cNvSpPr/>
          <p:nvPr/>
        </p:nvSpPr>
        <p:spPr>
          <a:xfrm>
            <a:off x="6645985" y="2855208"/>
            <a:ext cx="622585" cy="191590"/>
          </a:xfrm>
          <a:prstGeom prst="line">
            <a:avLst/>
          </a:prstGeom>
          <a:ln w="3175">
            <a:solidFill>
              <a:srgbClr val="FFFFFF"/>
            </a:solidFill>
            <a:miter lim="400000"/>
            <a:tailEnd type="triangle"/>
          </a:ln>
        </p:spPr>
        <p:txBody>
          <a:bodyPr lIns="24000" tIns="24000" rIns="24000" bIns="24000"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169" name="Sectors"/>
          <p:cNvSpPr txBox="1"/>
          <p:nvPr/>
        </p:nvSpPr>
        <p:spPr>
          <a:xfrm>
            <a:off x="133822" y="893497"/>
            <a:ext cx="809696" cy="283406"/>
          </a:xfrm>
          <a:prstGeom prst="rect">
            <a:avLst/>
          </a:prstGeom>
          <a:ln w="12700">
            <a:miter lim="400000"/>
          </a:ln>
          <a:extLst>
            <a:ext uri="{C572A759-6A51-4108-AA02-DFA0A04FC94B}">
              <ma14:wrappingTextBoxFlag xmlns="" xmlns:ma14="http://schemas.microsoft.com/office/mac/drawingml/2011/main" val="1"/>
            </a:ext>
          </a:extLst>
        </p:spPr>
        <p:txBody>
          <a:bodyPr wrap="none" lIns="24000" tIns="24000" rIns="24000" bIns="24000" anchor="ctr">
            <a:spAutoFit/>
          </a:bodyPr>
          <a:lstStyle>
            <a:lvl1pPr algn="ctr" defTabSz="410765">
              <a:defRPr sz="1600" b="1">
                <a:solidFill>
                  <a:srgbClr val="FFFB00"/>
                </a:solidFill>
                <a:latin typeface="Helvetica Neue"/>
                <a:ea typeface="Helvetica Neue"/>
                <a:cs typeface="Helvetica Neue"/>
                <a:sym typeface="Helvetica Neue"/>
              </a:defRPr>
            </a:lvl1pPr>
          </a:lstStyle>
          <a:p>
            <a:r>
              <a:t>Sectors</a:t>
            </a:r>
          </a:p>
        </p:txBody>
      </p:sp>
      <p:sp>
        <p:nvSpPr>
          <p:cNvPr id="170" name="Transport"/>
          <p:cNvSpPr txBox="1"/>
          <p:nvPr/>
        </p:nvSpPr>
        <p:spPr>
          <a:xfrm>
            <a:off x="45920" y="1336572"/>
            <a:ext cx="1006921" cy="237256"/>
          </a:xfrm>
          <a:prstGeom prst="rect">
            <a:avLst/>
          </a:prstGeom>
          <a:ln w="3175">
            <a:solidFill>
              <a:srgbClr val="FFFFFF"/>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b="1">
                <a:solidFill>
                  <a:srgbClr val="FFFFFF"/>
                </a:solidFill>
                <a:latin typeface="Helvetica Neue"/>
                <a:ea typeface="Helvetica Neue"/>
                <a:cs typeface="Helvetica Neue"/>
                <a:sym typeface="Helvetica Neue"/>
              </a:defRPr>
            </a:lvl1pPr>
          </a:lstStyle>
          <a:p>
            <a:r>
              <a:t>Transport</a:t>
            </a:r>
          </a:p>
        </p:txBody>
      </p:sp>
      <p:sp>
        <p:nvSpPr>
          <p:cNvPr id="171" name="Agriculture"/>
          <p:cNvSpPr txBox="1"/>
          <p:nvPr/>
        </p:nvSpPr>
        <p:spPr>
          <a:xfrm>
            <a:off x="55094" y="2060302"/>
            <a:ext cx="1006921" cy="237255"/>
          </a:xfrm>
          <a:prstGeom prst="rect">
            <a:avLst/>
          </a:prstGeom>
          <a:ln w="3175">
            <a:solidFill>
              <a:srgbClr val="FFFFFF"/>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b="1">
                <a:solidFill>
                  <a:srgbClr val="FFFFFF"/>
                </a:solidFill>
                <a:latin typeface="Helvetica Neue"/>
                <a:ea typeface="Helvetica Neue"/>
                <a:cs typeface="Helvetica Neue"/>
                <a:sym typeface="Helvetica Neue"/>
              </a:defRPr>
            </a:lvl1pPr>
          </a:lstStyle>
          <a:p>
            <a:r>
              <a:t>Agriculture</a:t>
            </a:r>
          </a:p>
        </p:txBody>
      </p:sp>
      <p:sp>
        <p:nvSpPr>
          <p:cNvPr id="172" name="Industries"/>
          <p:cNvSpPr txBox="1"/>
          <p:nvPr/>
        </p:nvSpPr>
        <p:spPr>
          <a:xfrm>
            <a:off x="43160" y="1698437"/>
            <a:ext cx="1012441" cy="237255"/>
          </a:xfrm>
          <a:prstGeom prst="rect">
            <a:avLst/>
          </a:prstGeom>
          <a:ln w="3175">
            <a:solidFill>
              <a:srgbClr val="FFFFFF"/>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b="1">
                <a:solidFill>
                  <a:srgbClr val="FFFFFF"/>
                </a:solidFill>
                <a:latin typeface="Helvetica Neue"/>
                <a:ea typeface="Helvetica Neue"/>
                <a:cs typeface="Helvetica Neue"/>
                <a:sym typeface="Helvetica Neue"/>
              </a:defRPr>
            </a:lvl1pPr>
          </a:lstStyle>
          <a:p>
            <a:r>
              <a:t>Industries</a:t>
            </a:r>
          </a:p>
        </p:txBody>
      </p:sp>
      <p:sp>
        <p:nvSpPr>
          <p:cNvPr id="173" name="….."/>
          <p:cNvSpPr txBox="1"/>
          <p:nvPr/>
        </p:nvSpPr>
        <p:spPr>
          <a:xfrm>
            <a:off x="40340" y="3384590"/>
            <a:ext cx="1018081" cy="237255"/>
          </a:xfrm>
          <a:prstGeom prst="rect">
            <a:avLst/>
          </a:prstGeom>
          <a:ln w="3175">
            <a:solidFill>
              <a:srgbClr val="FFFFFF"/>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b="1">
                <a:solidFill>
                  <a:srgbClr val="FFFFFF"/>
                </a:solidFill>
                <a:latin typeface="Helvetica Neue"/>
                <a:ea typeface="Helvetica Neue"/>
                <a:cs typeface="Helvetica Neue"/>
                <a:sym typeface="Helvetica Neue"/>
              </a:defRPr>
            </a:lvl1pPr>
          </a:lstStyle>
          <a:p>
            <a:r>
              <a:t>…..</a:t>
            </a:r>
          </a:p>
        </p:txBody>
      </p:sp>
      <p:sp>
        <p:nvSpPr>
          <p:cNvPr id="174" name="Power Plants"/>
          <p:cNvSpPr txBox="1"/>
          <p:nvPr/>
        </p:nvSpPr>
        <p:spPr>
          <a:xfrm>
            <a:off x="23250" y="5167395"/>
            <a:ext cx="1012441" cy="427755"/>
          </a:xfrm>
          <a:prstGeom prst="rect">
            <a:avLst/>
          </a:prstGeom>
          <a:ln/>
          <a:extLst>
            <a:ext uri="{C572A759-6A51-4108-AA02-DFA0A04FC94B}">
              <ma14:wrappingTextBoxFlag xmlns="" xmlns:ma14="http://schemas.microsoft.com/office/mac/drawingml/2011/main" val="1"/>
            </a:ext>
          </a:extLst>
        </p:spPr>
        <p:style>
          <a:lnRef idx="1">
            <a:schemeClr val="accent6"/>
          </a:lnRef>
          <a:fillRef idx="3">
            <a:schemeClr val="accent6"/>
          </a:fillRef>
          <a:effectRef idx="2">
            <a:schemeClr val="accent6"/>
          </a:effectRef>
          <a:fontRef idx="minor">
            <a:schemeClr val="lt1"/>
          </a:fontRef>
        </p:style>
        <p:txBody>
          <a:bodyPr lIns="24000" tIns="24000" rIns="24000" bIns="24000" anchor="ctr">
            <a:spAutoFit/>
          </a:bodyPr>
          <a:lstStyle>
            <a:lvl1pPr algn="ctr" defTabSz="410765">
              <a:defRPr b="1">
                <a:solidFill>
                  <a:srgbClr val="FFFFFF"/>
                </a:solidFill>
                <a:latin typeface="Helvetica Neue"/>
                <a:ea typeface="Helvetica Neue"/>
                <a:cs typeface="Helvetica Neue"/>
                <a:sym typeface="Helvetica Neue"/>
              </a:defRPr>
            </a:lvl1pPr>
          </a:lstStyle>
          <a:p>
            <a:r>
              <a:t>Power Plants</a:t>
            </a:r>
          </a:p>
        </p:txBody>
      </p:sp>
      <p:sp>
        <p:nvSpPr>
          <p:cNvPr id="175" name="Waste"/>
          <p:cNvSpPr txBox="1"/>
          <p:nvPr/>
        </p:nvSpPr>
        <p:spPr>
          <a:xfrm>
            <a:off x="35210" y="2433920"/>
            <a:ext cx="1006921" cy="237255"/>
          </a:xfrm>
          <a:prstGeom prst="rect">
            <a:avLst/>
          </a:prstGeom>
          <a:ln w="3175">
            <a:solidFill>
              <a:srgbClr val="FFFFFF"/>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b="1">
                <a:solidFill>
                  <a:srgbClr val="FFFFFF"/>
                </a:solidFill>
                <a:latin typeface="Helvetica Neue"/>
                <a:ea typeface="Helvetica Neue"/>
                <a:cs typeface="Helvetica Neue"/>
                <a:sym typeface="Helvetica Neue"/>
              </a:defRPr>
            </a:lvl1pPr>
          </a:lstStyle>
          <a:p>
            <a:r>
              <a:t>Waste</a:t>
            </a:r>
          </a:p>
        </p:txBody>
      </p:sp>
      <p:sp>
        <p:nvSpPr>
          <p:cNvPr id="176" name="Private Generators"/>
          <p:cNvSpPr txBox="1"/>
          <p:nvPr/>
        </p:nvSpPr>
        <p:spPr>
          <a:xfrm>
            <a:off x="45920" y="2775781"/>
            <a:ext cx="1006921" cy="427755"/>
          </a:xfrm>
          <a:prstGeom prst="rect">
            <a:avLst/>
          </a:prstGeom>
          <a:ln w="3175">
            <a:solidFill>
              <a:srgbClr val="FFFFFF"/>
            </a:solidFill>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b="1">
                <a:solidFill>
                  <a:srgbClr val="FFFFFF"/>
                </a:solidFill>
                <a:latin typeface="Helvetica Neue"/>
                <a:ea typeface="Helvetica Neue"/>
                <a:cs typeface="Helvetica Neue"/>
                <a:sym typeface="Helvetica Neue"/>
              </a:defRPr>
            </a:lvl1pPr>
          </a:lstStyle>
          <a:p>
            <a:r>
              <a:t>Private Generators</a:t>
            </a:r>
          </a:p>
        </p:txBody>
      </p:sp>
      <p:pic>
        <p:nvPicPr>
          <p:cNvPr id="177" name="Immagine" descr="Immagine"/>
          <p:cNvPicPr>
            <a:picLocks noChangeAspect="1"/>
          </p:cNvPicPr>
          <p:nvPr/>
        </p:nvPicPr>
        <p:blipFill>
          <a:blip r:embed="rId3">
            <a:extLst/>
          </a:blip>
          <a:stretch>
            <a:fillRect/>
          </a:stretch>
        </p:blipFill>
        <p:spPr>
          <a:xfrm>
            <a:off x="4782217" y="2609423"/>
            <a:ext cx="372001" cy="1284001"/>
          </a:xfrm>
          <a:prstGeom prst="rect">
            <a:avLst/>
          </a:prstGeom>
          <a:ln w="12700">
            <a:miter lim="400000"/>
          </a:ln>
        </p:spPr>
      </p:pic>
      <p:pic>
        <p:nvPicPr>
          <p:cNvPr id="178" name="Immagine" descr="Immagine"/>
          <p:cNvPicPr>
            <a:picLocks noChangeAspect="1"/>
          </p:cNvPicPr>
          <p:nvPr/>
        </p:nvPicPr>
        <p:blipFill>
          <a:blip r:embed="rId4">
            <a:extLst/>
          </a:blip>
          <a:stretch>
            <a:fillRect/>
          </a:stretch>
        </p:blipFill>
        <p:spPr>
          <a:xfrm>
            <a:off x="4784447" y="1273363"/>
            <a:ext cx="372001" cy="1284001"/>
          </a:xfrm>
          <a:prstGeom prst="rect">
            <a:avLst/>
          </a:prstGeom>
          <a:ln w="12700">
            <a:miter lim="400000"/>
          </a:ln>
        </p:spPr>
      </p:pic>
      <p:sp>
        <p:nvSpPr>
          <p:cNvPr id="179" name="Data Management"/>
          <p:cNvSpPr txBox="1"/>
          <p:nvPr/>
        </p:nvSpPr>
        <p:spPr>
          <a:xfrm>
            <a:off x="2884180" y="882395"/>
            <a:ext cx="1881541" cy="258744"/>
          </a:xfrm>
          <a:prstGeom prst="rect">
            <a:avLst/>
          </a:prstGeom>
          <a:solidFill>
            <a:srgbClr val="D75F00"/>
          </a:solidFill>
          <a:ln w="3175">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lvl1pPr algn="ctr" defTabSz="410765">
              <a:defRPr sz="1400">
                <a:solidFill>
                  <a:srgbClr val="FFFFFF"/>
                </a:solidFill>
                <a:latin typeface="Helvetica Neue Medium"/>
                <a:ea typeface="Helvetica Neue Medium"/>
                <a:cs typeface="Helvetica Neue Medium"/>
                <a:sym typeface="Helvetica Neue Medium"/>
              </a:defRPr>
            </a:lvl1pPr>
          </a:lstStyle>
          <a:p>
            <a:r>
              <a:t>Data Management</a:t>
            </a:r>
          </a:p>
        </p:txBody>
      </p:sp>
      <p:pic>
        <p:nvPicPr>
          <p:cNvPr id="180" name="Immagine" descr="Immagine"/>
          <p:cNvPicPr>
            <a:picLocks noChangeAspect="1"/>
          </p:cNvPicPr>
          <p:nvPr/>
        </p:nvPicPr>
        <p:blipFill>
          <a:blip r:embed="rId5">
            <a:extLst/>
          </a:blip>
          <a:stretch>
            <a:fillRect/>
          </a:stretch>
        </p:blipFill>
        <p:spPr>
          <a:xfrm>
            <a:off x="4634114" y="4673173"/>
            <a:ext cx="537446" cy="1855054"/>
          </a:xfrm>
          <a:prstGeom prst="rect">
            <a:avLst/>
          </a:prstGeom>
          <a:ln w="12700">
            <a:miter lim="400000"/>
          </a:ln>
        </p:spPr>
      </p:pic>
      <p:sp>
        <p:nvSpPr>
          <p:cNvPr id="181" name="Linea"/>
          <p:cNvSpPr/>
          <p:nvPr/>
        </p:nvSpPr>
        <p:spPr>
          <a:xfrm flipV="1">
            <a:off x="6851852" y="3712112"/>
            <a:ext cx="440492" cy="772927"/>
          </a:xfrm>
          <a:prstGeom prst="line">
            <a:avLst/>
          </a:prstGeom>
          <a:ln w="3175">
            <a:solidFill>
              <a:srgbClr val="FFFFFF"/>
            </a:solidFill>
            <a:miter lim="400000"/>
            <a:tailEnd type="triangle"/>
          </a:ln>
        </p:spPr>
        <p:txBody>
          <a:bodyPr lIns="24000" tIns="24000" rIns="24000" bIns="24000"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grpSp>
        <p:nvGrpSpPr>
          <p:cNvPr id="185" name="Gruppo"/>
          <p:cNvGrpSpPr/>
          <p:nvPr/>
        </p:nvGrpSpPr>
        <p:grpSpPr>
          <a:xfrm>
            <a:off x="0" y="-18933"/>
            <a:ext cx="9166070" cy="628792"/>
            <a:chOff x="0" y="0"/>
            <a:chExt cx="9166069" cy="628791"/>
          </a:xfrm>
        </p:grpSpPr>
        <p:sp>
          <p:nvSpPr>
            <p:cNvPr id="182"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THE PLOT</a:t>
              </a:r>
            </a:p>
          </p:txBody>
        </p:sp>
        <p:pic>
          <p:nvPicPr>
            <p:cNvPr id="183"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184"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
        <p:nvSpPr>
          <p:cNvPr id="186" name="OUTPUT"/>
          <p:cNvSpPr txBox="1"/>
          <p:nvPr/>
        </p:nvSpPr>
        <p:spPr>
          <a:xfrm rot="16200000">
            <a:off x="6033584" y="3800360"/>
            <a:ext cx="5462376" cy="264255"/>
          </a:xfrm>
          <a:prstGeom prst="rect">
            <a:avLst/>
          </a:prstGeom>
          <a:solidFill>
            <a:srgbClr val="03FFD8"/>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a:solidFill>
                  <a:schemeClr val="accent1">
                    <a:satOff val="-4409"/>
                    <a:lumOff val="-10509"/>
                  </a:schemeClr>
                </a:solidFill>
                <a:effectLst>
                  <a:outerShdw blurRad="63500" dist="12700" dir="18900000" rotWithShape="0">
                    <a:schemeClr val="accent2"/>
                  </a:outerShdw>
                </a:effectLst>
              </a:defRPr>
            </a:lvl1pPr>
          </a:lstStyle>
          <a:p>
            <a:r>
              <a:t>OUTPUT</a:t>
            </a:r>
          </a:p>
        </p:txBody>
      </p:sp>
      <p:sp>
        <p:nvSpPr>
          <p:cNvPr id="187" name="Different Data Owners"/>
          <p:cNvSpPr/>
          <p:nvPr/>
        </p:nvSpPr>
        <p:spPr>
          <a:xfrm rot="18000000">
            <a:off x="-73549" y="1440372"/>
            <a:ext cx="2662241" cy="1992823"/>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gradFill>
            <a:gsLst>
              <a:gs pos="0">
                <a:srgbClr val="E8E922"/>
              </a:gs>
              <a:gs pos="35000">
                <a:srgbClr val="E8EE07"/>
              </a:gs>
              <a:gs pos="69966">
                <a:srgbClr val="ECEC8A"/>
              </a:gs>
              <a:gs pos="100000">
                <a:schemeClr val="accent4">
                  <a:hueOff val="-242556"/>
                  <a:satOff val="32941"/>
                  <a:lumOff val="43328"/>
                </a:schemeClr>
              </a:gs>
            </a:gsLst>
            <a:lin ang="19320000"/>
          </a:gradFill>
          <a:ln>
            <a:solidFill>
              <a:srgbClr val="7D60A0"/>
            </a:solidFill>
          </a:ln>
          <a:effectLst>
            <a:outerShdw blurRad="38100" dist="20000" dir="5400000" rotWithShape="0">
              <a:srgbClr val="000000">
                <a:alpha val="32789"/>
              </a:srgbClr>
            </a:outerShdw>
          </a:effectLst>
          <a:extLst>
            <a:ext uri="{C572A759-6A51-4108-AA02-DFA0A04FC94B}">
              <ma14:wrappingTextBoxFlag xmlns="" xmlns:ma14="http://schemas.microsoft.com/office/mac/drawingml/2011/main" val="1"/>
            </a:ext>
          </a:extLst>
        </p:spPr>
        <p:txBody>
          <a:bodyPr lIns="45719" rIns="45719" anchor="ctr"/>
          <a:lstStyle>
            <a:lvl1pPr algn="ctr" defTabSz="914400">
              <a:defRPr sz="1800">
                <a:latin typeface="+mj-lt"/>
                <a:ea typeface="+mj-ea"/>
                <a:cs typeface="+mj-cs"/>
                <a:sym typeface="Calibri"/>
              </a:defRPr>
            </a:lvl1pPr>
          </a:lstStyle>
          <a:p>
            <a:r>
              <a:t>Different Data Owners</a:t>
            </a:r>
          </a:p>
        </p:txBody>
      </p:sp>
      <p:sp>
        <p:nvSpPr>
          <p:cNvPr id="188" name="Different Responsibilities for data management"/>
          <p:cNvSpPr/>
          <p:nvPr/>
        </p:nvSpPr>
        <p:spPr>
          <a:xfrm rot="18000000">
            <a:off x="2461311" y="2280093"/>
            <a:ext cx="2662241" cy="1992823"/>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gradFill>
            <a:gsLst>
              <a:gs pos="0">
                <a:srgbClr val="EA8459"/>
              </a:gs>
              <a:gs pos="32292">
                <a:srgbClr val="EA8459"/>
              </a:gs>
              <a:gs pos="80000">
                <a:srgbClr val="EA8459"/>
              </a:gs>
              <a:gs pos="100000">
                <a:srgbClr val="EA8459"/>
              </a:gs>
            </a:gsLst>
            <a:lin ang="16200000"/>
          </a:gradFill>
          <a:ln>
            <a:solidFill>
              <a:srgbClr val="4A7EBB"/>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nchor="ctr"/>
          <a:lstStyle>
            <a:lvl1pPr algn="ctr" defTabSz="914400">
              <a:defRPr sz="1800">
                <a:solidFill>
                  <a:srgbClr val="FFFFFF"/>
                </a:solidFill>
                <a:latin typeface="+mj-lt"/>
                <a:ea typeface="+mj-ea"/>
                <a:cs typeface="+mj-cs"/>
                <a:sym typeface="Calibri"/>
              </a:defRPr>
            </a:lvl1pPr>
          </a:lstStyle>
          <a:p>
            <a:r>
              <a:t>Different Responsibilities for data management</a:t>
            </a:r>
          </a:p>
        </p:txBody>
      </p:sp>
      <p:sp>
        <p:nvSpPr>
          <p:cNvPr id="189" name="Different Parameters and algorithms  based on fuel type and sectors for emissions calculation"/>
          <p:cNvSpPr/>
          <p:nvPr/>
        </p:nvSpPr>
        <p:spPr>
          <a:xfrm rot="18000000">
            <a:off x="5008232" y="1735435"/>
            <a:ext cx="3402949" cy="2547280"/>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gradFill>
            <a:gsLst>
              <a:gs pos="0">
                <a:srgbClr val="84A9E2"/>
              </a:gs>
              <a:gs pos="80000">
                <a:srgbClr val="84A9E2"/>
              </a:gs>
              <a:gs pos="100000">
                <a:srgbClr val="84A9E2"/>
              </a:gs>
            </a:gsLst>
            <a:lin ang="16200000"/>
          </a:gradFill>
          <a:ln>
            <a:solidFill>
              <a:srgbClr val="46AAC4"/>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nchor="ctr"/>
          <a:lstStyle>
            <a:lvl1pPr algn="ctr" defTabSz="914400">
              <a:defRPr sz="1800">
                <a:solidFill>
                  <a:srgbClr val="FFFFFF"/>
                </a:solidFill>
                <a:latin typeface="+mj-lt"/>
                <a:ea typeface="+mj-ea"/>
                <a:cs typeface="+mj-cs"/>
                <a:sym typeface="Calibri"/>
              </a:defRPr>
            </a:lvl1pPr>
          </a:lstStyle>
          <a:p>
            <a:r>
              <a:t>Different Parameters and algorithms  based on fuel type and sectors for emissions calculation</a:t>
            </a:r>
          </a:p>
        </p:txBody>
      </p:sp>
      <p:grpSp>
        <p:nvGrpSpPr>
          <p:cNvPr id="192" name="Gruppo"/>
          <p:cNvGrpSpPr/>
          <p:nvPr/>
        </p:nvGrpSpPr>
        <p:grpSpPr>
          <a:xfrm>
            <a:off x="2735558" y="698500"/>
            <a:ext cx="6294934" cy="6163328"/>
            <a:chOff x="0" y="0"/>
            <a:chExt cx="6294933" cy="6163327"/>
          </a:xfrm>
        </p:grpSpPr>
        <p:sp>
          <p:nvSpPr>
            <p:cNvPr id="190" name="Rettangolo"/>
            <p:cNvSpPr/>
            <p:nvPr/>
          </p:nvSpPr>
          <p:spPr>
            <a:xfrm>
              <a:off x="0" y="0"/>
              <a:ext cx="6294934" cy="6055954"/>
            </a:xfrm>
            <a:prstGeom prst="rect">
              <a:avLst/>
            </a:prstGeom>
            <a:solidFill>
              <a:srgbClr val="FFB2BD">
                <a:alpha val="44416"/>
              </a:srgbClr>
            </a:solidFill>
            <a:ln w="63500" cap="flat">
              <a:solidFill>
                <a:srgbClr val="FF0704"/>
              </a:solidFill>
              <a:prstDash val="sysDot"/>
              <a:miter lim="400000"/>
            </a:ln>
            <a:effectLst/>
          </p:spPr>
          <p:txBody>
            <a:bodyPr wrap="square" lIns="45719" tIns="45719" rIns="45719" bIns="45719" numCol="1" anchor="ctr">
              <a:noAutofit/>
            </a:bodyPr>
            <a:lstStyle/>
            <a:p>
              <a:pPr algn="l" defTabSz="914400">
                <a:defRPr sz="1800">
                  <a:latin typeface="+mj-lt"/>
                  <a:ea typeface="+mj-ea"/>
                  <a:cs typeface="+mj-cs"/>
                  <a:sym typeface="Calibri"/>
                </a:defRPr>
              </a:pPr>
              <a:endParaRPr/>
            </a:p>
          </p:txBody>
        </p:sp>
        <p:sp>
          <p:nvSpPr>
            <p:cNvPr id="191" name="MISCA SCOPE"/>
            <p:cNvSpPr txBox="1"/>
            <p:nvPr/>
          </p:nvSpPr>
          <p:spPr>
            <a:xfrm>
              <a:off x="1649967" y="5615282"/>
              <a:ext cx="2904491" cy="5480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3200">
                  <a:solidFill>
                    <a:srgbClr val="FFFFFF"/>
                  </a:solidFill>
                </a:defRPr>
              </a:lvl1pPr>
            </a:lstStyle>
            <a:p>
              <a:r>
                <a:t>MISCA SCOPE</a:t>
              </a:r>
            </a:p>
          </p:txBody>
        </p:sp>
      </p:grpSp>
      <p:sp>
        <p:nvSpPr>
          <p:cNvPr id="51" name="Energy…"/>
          <p:cNvSpPr txBox="1"/>
          <p:nvPr/>
        </p:nvSpPr>
        <p:spPr>
          <a:xfrm rot="16200000">
            <a:off x="691630" y="4537457"/>
            <a:ext cx="1377335" cy="474643"/>
          </a:xfrm>
          <a:prstGeom prst="rect">
            <a:avLst/>
          </a:prstGeom>
          <a:solidFill>
            <a:srgbClr val="1DB100"/>
          </a:solidFill>
          <a:ln w="3175">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p>
            <a:pPr algn="ctr" defTabSz="410765">
              <a:defRPr sz="1400">
                <a:solidFill>
                  <a:srgbClr val="FFFFFF"/>
                </a:solidFill>
                <a:latin typeface="Helvetica Neue Medium"/>
                <a:ea typeface="Helvetica Neue Medium"/>
                <a:cs typeface="Helvetica Neue Medium"/>
                <a:sym typeface="Helvetica Neue Medium"/>
              </a:defRPr>
            </a:pPr>
            <a:r>
              <a:t>Energy </a:t>
            </a:r>
          </a:p>
          <a:p>
            <a:pPr algn="ctr" defTabSz="410765">
              <a:defRPr sz="1400">
                <a:solidFill>
                  <a:srgbClr val="FFFFFF"/>
                </a:solidFill>
                <a:latin typeface="Helvetica Neue Medium"/>
                <a:ea typeface="Helvetica Neue Medium"/>
                <a:cs typeface="Helvetica Neue Medium"/>
                <a:sym typeface="Helvetica Neue Medium"/>
              </a:defRPr>
            </a:pPr>
            <a:r>
              <a:t>Consumption</a:t>
            </a:r>
          </a:p>
        </p:txBody>
      </p:sp>
      <p:sp>
        <p:nvSpPr>
          <p:cNvPr id="52" name="Mitigation…"/>
          <p:cNvSpPr txBox="1"/>
          <p:nvPr/>
        </p:nvSpPr>
        <p:spPr>
          <a:xfrm rot="16200000">
            <a:off x="856961" y="5786717"/>
            <a:ext cx="1046673" cy="474644"/>
          </a:xfrm>
          <a:prstGeom prst="rect">
            <a:avLst/>
          </a:prstGeom>
          <a:solidFill>
            <a:srgbClr val="CB297B"/>
          </a:solidFill>
          <a:ln w="3175">
            <a:miter lim="400000"/>
          </a:ln>
          <a:extLst>
            <a:ext uri="{C572A759-6A51-4108-AA02-DFA0A04FC94B}">
              <ma14:wrappingTextBoxFlag xmlns="" xmlns:ma14="http://schemas.microsoft.com/office/mac/drawingml/2011/main" val="1"/>
            </a:ext>
          </a:extLst>
        </p:spPr>
        <p:txBody>
          <a:bodyPr lIns="24000" tIns="24000" rIns="24000" bIns="24000" anchor="ctr">
            <a:spAutoFit/>
          </a:bodyPr>
          <a:lstStyle/>
          <a:p>
            <a:pPr algn="ctr" defTabSz="410765">
              <a:defRPr sz="1400">
                <a:solidFill>
                  <a:srgbClr val="FFFFFF"/>
                </a:solidFill>
                <a:latin typeface="Helvetica Neue Medium"/>
                <a:ea typeface="Helvetica Neue Medium"/>
                <a:cs typeface="Helvetica Neue Medium"/>
                <a:sym typeface="Helvetica Neue Medium"/>
              </a:defRPr>
            </a:pPr>
            <a:r>
              <a:t>Mitigation </a:t>
            </a:r>
          </a:p>
          <a:p>
            <a:pPr algn="ctr" defTabSz="410765">
              <a:defRPr sz="1400">
                <a:solidFill>
                  <a:srgbClr val="FFFFFF"/>
                </a:solidFill>
                <a:latin typeface="Helvetica Neue Medium"/>
                <a:ea typeface="Helvetica Neue Medium"/>
                <a:cs typeface="Helvetica Neue Medium"/>
                <a:sym typeface="Helvetica Neue Medium"/>
              </a:defRPr>
            </a:pPr>
            <a:r>
              <a:t>Measures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2"/>
                                        </p:tgtEl>
                                        <p:attrNameLst>
                                          <p:attrName>style.visibility</p:attrName>
                                        </p:attrNameLst>
                                      </p:cBhvr>
                                      <p:to>
                                        <p:strVal val="visible"/>
                                      </p:to>
                                    </p:set>
                                    <p:animEffect transition="in" filter="dissolve">
                                      <p:cBhvr>
                                        <p:cTn id="7" dur="10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fill="hold" grpId="2" nodeType="clickEffect">
                                  <p:stCondLst>
                                    <p:cond delay="0"/>
                                  </p:stCondLst>
                                  <p:iterate>
                                    <p:tmAbs val="0"/>
                                  </p:iterate>
                                  <p:childTnLst>
                                    <p:animEffect transition="out" filter="dissolve">
                                      <p:cBhvr>
                                        <p:cTn id="11" dur="1500" fill="hold"/>
                                        <p:tgtEl>
                                          <p:spTgt spid="192"/>
                                        </p:tgtEl>
                                      </p:cBhvr>
                                    </p:animEffect>
                                    <p:set>
                                      <p:cBhvr>
                                        <p:cTn id="12" fill="hold">
                                          <p:stCondLst>
                                            <p:cond delay="1499"/>
                                          </p:stCondLst>
                                        </p:cTn>
                                        <p:tgtEl>
                                          <p:spTgt spid="192"/>
                                        </p:tgtEl>
                                        <p:attrNameLst>
                                          <p:attrName>style.visibility</p:attrName>
                                        </p:attrNameLst>
                                      </p:cBhvr>
                                      <p:to>
                                        <p:strVal val="hidden"/>
                                      </p:to>
                                    </p:set>
                                  </p:childTnLst>
                                </p:cTn>
                              </p:par>
                              <p:par>
                                <p:cTn id="13" presetID="9" presetClass="entr" fill="hold" grpId="3" nodeType="withEffect">
                                  <p:stCondLst>
                                    <p:cond delay="0"/>
                                  </p:stCondLst>
                                  <p:iterate>
                                    <p:tmAbs val="0"/>
                                  </p:iterate>
                                  <p:childTnLst>
                                    <p:set>
                                      <p:cBhvr>
                                        <p:cTn id="14" fill="hold"/>
                                        <p:tgtEl>
                                          <p:spTgt spid="187"/>
                                        </p:tgtEl>
                                        <p:attrNameLst>
                                          <p:attrName>style.visibility</p:attrName>
                                        </p:attrNameLst>
                                      </p:cBhvr>
                                      <p:to>
                                        <p:strVal val="visible"/>
                                      </p:to>
                                    </p:set>
                                    <p:animEffect transition="in" filter="dissolve">
                                      <p:cBhvr>
                                        <p:cTn id="15" dur="1000"/>
                                        <p:tgtEl>
                                          <p:spTgt spid="18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4" nodeType="clickEffect">
                                  <p:stCondLst>
                                    <p:cond delay="0"/>
                                  </p:stCondLst>
                                  <p:iterate>
                                    <p:tmAbs val="0"/>
                                  </p:iterate>
                                  <p:childTnLst>
                                    <p:set>
                                      <p:cBhvr>
                                        <p:cTn id="19" fill="hold"/>
                                        <p:tgtEl>
                                          <p:spTgt spid="188"/>
                                        </p:tgtEl>
                                        <p:attrNameLst>
                                          <p:attrName>style.visibility</p:attrName>
                                        </p:attrNameLst>
                                      </p:cBhvr>
                                      <p:to>
                                        <p:strVal val="visible"/>
                                      </p:to>
                                    </p:set>
                                    <p:animEffect transition="in" filter="dissolve">
                                      <p:cBhvr>
                                        <p:cTn id="20" dur="1000"/>
                                        <p:tgtEl>
                                          <p:spTgt spid="18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189"/>
                                        </p:tgtEl>
                                        <p:attrNameLst>
                                          <p:attrName>style.visibility</p:attrName>
                                        </p:attrNameLst>
                                      </p:cBhvr>
                                      <p:to>
                                        <p:strVal val="visible"/>
                                      </p:to>
                                    </p:set>
                                    <p:animEffect transition="in" filter="dissolve">
                                      <p:cBhvr>
                                        <p:cTn id="25"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3" animBg="1" advAuto="0"/>
      <p:bldP spid="188" grpId="4" animBg="1" advAuto="0"/>
      <p:bldP spid="189" grpId="5" animBg="1" advAuto="0"/>
      <p:bldP spid="192" grpId="1" animBg="1" advAuto="0"/>
      <p:bldP spid="192"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Box 11"/>
          <p:cNvSpPr txBox="1"/>
          <p:nvPr/>
        </p:nvSpPr>
        <p:spPr>
          <a:xfrm>
            <a:off x="183030" y="2480897"/>
            <a:ext cx="8532374" cy="107721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buSzPct val="100000"/>
              <a:buChar char="▪"/>
              <a:defRPr sz="3200"/>
            </a:lvl1pPr>
          </a:lstStyle>
          <a:p>
            <a:r>
              <a:t> No previous </a:t>
            </a:r>
            <a:r>
              <a:rPr/>
              <a:t>well-established </a:t>
            </a:r>
            <a:r>
              <a:rPr smtClean="0"/>
              <a:t>experiences</a:t>
            </a:r>
            <a:r>
              <a:rPr lang="it-IT" dirty="0" smtClean="0"/>
              <a:t> in</a:t>
            </a:r>
            <a:br>
              <a:rPr lang="it-IT" dirty="0" smtClean="0"/>
            </a:br>
            <a:r>
              <a:rPr lang="it-IT" dirty="0" smtClean="0"/>
              <a:t>   the region</a:t>
            </a:r>
            <a:endParaRPr/>
          </a:p>
        </p:txBody>
      </p:sp>
      <p:sp>
        <p:nvSpPr>
          <p:cNvPr id="195" name="TextBox 12"/>
          <p:cNvSpPr txBox="1"/>
          <p:nvPr/>
        </p:nvSpPr>
        <p:spPr>
          <a:xfrm>
            <a:off x="71406" y="1133125"/>
            <a:ext cx="8993217" cy="33674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buChar char="▪"/>
              <a:defRPr sz="3200"/>
            </a:pPr>
            <a:r>
              <a:t> Complexity of a tool that should:</a:t>
            </a:r>
          </a:p>
          <a:p>
            <a:pPr marL="1082842" lvl="2" indent="-320842">
              <a:buSzPct val="100000"/>
              <a:buChar char="•"/>
              <a:defRPr sz="3200"/>
            </a:pPr>
            <a:r>
              <a:t>ensure ownership of the process</a:t>
            </a:r>
          </a:p>
          <a:p>
            <a:pPr marL="1082842" lvl="2" indent="-320842">
              <a:buSzPct val="100000"/>
              <a:buChar char="•"/>
              <a:defRPr sz="3200"/>
            </a:pPr>
            <a:r>
              <a:t>enforce quality of data</a:t>
            </a:r>
          </a:p>
          <a:p>
            <a:pPr marL="1082842" lvl="2" indent="-320842">
              <a:buSzPct val="100000"/>
              <a:buChar char="•"/>
              <a:defRPr sz="3200"/>
            </a:pPr>
            <a:r>
              <a:t>be flexible to adapt to evolving situation</a:t>
            </a:r>
          </a:p>
          <a:p>
            <a:pPr marL="1082842" lvl="2" indent="-320842">
              <a:buSzPct val="100000"/>
              <a:buChar char="•"/>
              <a:defRPr sz="3200"/>
            </a:pPr>
            <a:r>
              <a:t>be easy to use</a:t>
            </a:r>
          </a:p>
          <a:p>
            <a:pPr marL="1082842" lvl="2" indent="-320842">
              <a:buSzPct val="100000"/>
              <a:buChar char="•"/>
              <a:defRPr sz="3200"/>
            </a:pPr>
            <a:r>
              <a:t>be parameterized</a:t>
            </a:r>
          </a:p>
          <a:p>
            <a:pPr marL="1082842" lvl="2" indent="-320842">
              <a:buSzPct val="100000"/>
              <a:buChar char="•"/>
              <a:defRPr sz="3200"/>
            </a:pPr>
            <a:r>
              <a:t>be based on an open architecture</a:t>
            </a:r>
          </a:p>
        </p:txBody>
      </p:sp>
      <p:sp>
        <p:nvSpPr>
          <p:cNvPr id="196" name="TextBox 13"/>
          <p:cNvSpPr txBox="1"/>
          <p:nvPr/>
        </p:nvSpPr>
        <p:spPr>
          <a:xfrm>
            <a:off x="205205" y="1125305"/>
            <a:ext cx="8733590" cy="101794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buChar char="▪"/>
              <a:defRPr sz="3200"/>
            </a:pPr>
            <a:r>
              <a:t> Multi-sectoral dimension and the commitment </a:t>
            </a:r>
            <a:br/>
            <a:r>
              <a:t>   of each sector to get involved</a:t>
            </a:r>
          </a:p>
        </p:txBody>
      </p:sp>
      <p:grpSp>
        <p:nvGrpSpPr>
          <p:cNvPr id="202" name="Gruppo"/>
          <p:cNvGrpSpPr/>
          <p:nvPr/>
        </p:nvGrpSpPr>
        <p:grpSpPr>
          <a:xfrm>
            <a:off x="0" y="6056304"/>
            <a:ext cx="9144000" cy="801721"/>
            <a:chOff x="0" y="0"/>
            <a:chExt cx="9144000" cy="801719"/>
          </a:xfrm>
        </p:grpSpPr>
        <p:sp>
          <p:nvSpPr>
            <p:cNvPr id="197"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198"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199"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00"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201"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206" name="Gruppo"/>
          <p:cNvGrpSpPr/>
          <p:nvPr/>
        </p:nvGrpSpPr>
        <p:grpSpPr>
          <a:xfrm>
            <a:off x="0" y="-18933"/>
            <a:ext cx="9166070" cy="628792"/>
            <a:chOff x="0" y="0"/>
            <a:chExt cx="9166069" cy="628791"/>
          </a:xfrm>
        </p:grpSpPr>
        <p:sp>
          <p:nvSpPr>
            <p:cNvPr id="203"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CHALLENGES</a:t>
              </a:r>
            </a:p>
          </p:txBody>
        </p:sp>
        <p:pic>
          <p:nvPicPr>
            <p:cNvPr id="204"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205"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iterate>
                                    <p:tmAbs val="0"/>
                                  </p:iterate>
                                  <p:childTnLst>
                                    <p:set>
                                      <p:cBhvr>
                                        <p:cTn id="6" fill="hold"/>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3" nodeType="clickEffect">
                                  <p:stCondLst>
                                    <p:cond delay="0"/>
                                  </p:stCondLst>
                                  <p:iterate>
                                    <p:tmAbs val="0"/>
                                  </p:iterate>
                                  <p:childTnLst>
                                    <p:set>
                                      <p:cBhvr>
                                        <p:cTn id="14" fill="hold">
                                          <p:stCondLst>
                                            <p:cond delay="0"/>
                                          </p:stCondLst>
                                        </p:cTn>
                                        <p:tgtEl>
                                          <p:spTgt spid="196"/>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grpId="4" nodeType="afterEffect">
                                  <p:stCondLst>
                                    <p:cond delay="0"/>
                                  </p:stCondLst>
                                  <p:iterate>
                                    <p:tmAbs val="0"/>
                                  </p:iterate>
                                  <p:childTnLst>
                                    <p:set>
                                      <p:cBhvr>
                                        <p:cTn id="17" fill="hold">
                                          <p:stCondLst>
                                            <p:cond delay="0"/>
                                          </p:stCondLst>
                                        </p:cTn>
                                        <p:tgtEl>
                                          <p:spTgt spid="194"/>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5" nodeType="afterEffect">
                                  <p:stCondLst>
                                    <p:cond delay="500"/>
                                  </p:stCondLst>
                                  <p:iterate>
                                    <p:tmAbs val="0"/>
                                  </p:iterate>
                                  <p:childTnLst>
                                    <p:set>
                                      <p:cBhvr>
                                        <p:cTn id="20" fill="hold"/>
                                        <p:tgtEl>
                                          <p:spTgt spid="195">
                                            <p:bg/>
                                          </p:spTgt>
                                        </p:tgtEl>
                                        <p:attrNameLst>
                                          <p:attrName>style.visibility</p:attrName>
                                        </p:attrNameLst>
                                      </p:cBhvr>
                                      <p:to>
                                        <p:strVal val="visible"/>
                                      </p:to>
                                    </p:set>
                                  </p:childTnLst>
                                </p:cTn>
                              </p:par>
                              <p:par>
                                <p:cTn id="21" presetID="1" presetClass="entr" presetSubtype="0" fill="hold" grpId="5" nodeType="withEffect">
                                  <p:stCondLst>
                                    <p:cond delay="500"/>
                                  </p:stCondLst>
                                  <p:iterate>
                                    <p:tmAbs val="0"/>
                                  </p:iterate>
                                  <p:childTnLst>
                                    <p:set>
                                      <p:cBhvr>
                                        <p:cTn id="22" fill="hold"/>
                                        <p:tgtEl>
                                          <p:spTgt spid="195">
                                            <p:txEl>
                                              <p:pRg st="0" end="0"/>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5" nodeType="afterEffect">
                                  <p:stCondLst>
                                    <p:cond delay="500"/>
                                  </p:stCondLst>
                                  <p:iterate>
                                    <p:tmAbs val="0"/>
                                  </p:iterate>
                                  <p:childTnLst>
                                    <p:set>
                                      <p:cBhvr>
                                        <p:cTn id="25" fill="hold"/>
                                        <p:tgtEl>
                                          <p:spTgt spid="195">
                                            <p:txEl>
                                              <p:pRg st="1" end="1"/>
                                            </p:txEl>
                                          </p:spTgt>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5" nodeType="afterEffect">
                                  <p:stCondLst>
                                    <p:cond delay="500"/>
                                  </p:stCondLst>
                                  <p:iterate>
                                    <p:tmAbs val="0"/>
                                  </p:iterate>
                                  <p:childTnLst>
                                    <p:set>
                                      <p:cBhvr>
                                        <p:cTn id="28" fill="hold"/>
                                        <p:tgtEl>
                                          <p:spTgt spid="195">
                                            <p:txEl>
                                              <p:pRg st="2" end="2"/>
                                            </p:txEl>
                                          </p:spTgt>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5" nodeType="afterEffect">
                                  <p:stCondLst>
                                    <p:cond delay="500"/>
                                  </p:stCondLst>
                                  <p:iterate>
                                    <p:tmAbs val="0"/>
                                  </p:iterate>
                                  <p:childTnLst>
                                    <p:set>
                                      <p:cBhvr>
                                        <p:cTn id="31" fill="hold"/>
                                        <p:tgtEl>
                                          <p:spTgt spid="195">
                                            <p:txEl>
                                              <p:pRg st="3" end="3"/>
                                            </p:txEl>
                                          </p:spTgt>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5" nodeType="afterEffect">
                                  <p:stCondLst>
                                    <p:cond delay="500"/>
                                  </p:stCondLst>
                                  <p:iterate>
                                    <p:tmAbs val="0"/>
                                  </p:iterate>
                                  <p:childTnLst>
                                    <p:set>
                                      <p:cBhvr>
                                        <p:cTn id="34" fill="hold"/>
                                        <p:tgtEl>
                                          <p:spTgt spid="195">
                                            <p:txEl>
                                              <p:pRg st="4" end="4"/>
                                            </p:txEl>
                                          </p:spTgt>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grpId="5" nodeType="afterEffect">
                                  <p:stCondLst>
                                    <p:cond delay="500"/>
                                  </p:stCondLst>
                                  <p:iterate>
                                    <p:tmAbs val="0"/>
                                  </p:iterate>
                                  <p:childTnLst>
                                    <p:set>
                                      <p:cBhvr>
                                        <p:cTn id="37" fill="hold"/>
                                        <p:tgtEl>
                                          <p:spTgt spid="195">
                                            <p:txEl>
                                              <p:pRg st="5" end="5"/>
                                            </p:txEl>
                                          </p:spTgt>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grpId="5" nodeType="afterEffect">
                                  <p:stCondLst>
                                    <p:cond delay="500"/>
                                  </p:stCondLst>
                                  <p:iterate>
                                    <p:tmAbs val="0"/>
                                  </p:iterate>
                                  <p:childTnLst>
                                    <p:set>
                                      <p:cBhvr>
                                        <p:cTn id="40" fill="hold"/>
                                        <p:tgtEl>
                                          <p:spTgt spid="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2" animBg="1" advAuto="0"/>
      <p:bldP spid="194" grpId="4" animBg="1" advAuto="0"/>
      <p:bldP spid="195" grpId="5" build="p" bldLvl="5" animBg="1" advAuto="0"/>
      <p:bldP spid="196" grpId="1" animBg="1" advAuto="0"/>
      <p:bldP spid="196"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Gruppo"/>
          <p:cNvGrpSpPr/>
          <p:nvPr/>
        </p:nvGrpSpPr>
        <p:grpSpPr>
          <a:xfrm>
            <a:off x="0" y="6056304"/>
            <a:ext cx="9144000" cy="801721"/>
            <a:chOff x="0" y="0"/>
            <a:chExt cx="9144000" cy="801719"/>
          </a:xfrm>
        </p:grpSpPr>
        <p:sp>
          <p:nvSpPr>
            <p:cNvPr id="208"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209" name="Immagine 7" descr="Immagine 7"/>
            <p:cNvPicPr>
              <a:picLocks noChangeAspect="1"/>
            </p:cNvPicPr>
            <p:nvPr/>
          </p:nvPicPr>
          <p:blipFill>
            <a:blip r:embed="rId2">
              <a:extLst/>
            </a:blip>
            <a:stretch>
              <a:fillRect/>
            </a:stretch>
          </p:blipFill>
          <p:spPr>
            <a:xfrm>
              <a:off x="8420696" y="144289"/>
              <a:ext cx="651377" cy="386141"/>
            </a:xfrm>
            <a:prstGeom prst="rect">
              <a:avLst/>
            </a:prstGeom>
            <a:ln w="12700" cap="flat">
              <a:noFill/>
              <a:miter lim="400000"/>
            </a:ln>
            <a:effectLst/>
          </p:spPr>
        </p:pic>
        <p:sp>
          <p:nvSpPr>
            <p:cNvPr id="210"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11" name="Picture 3" descr="Picture 3"/>
            <p:cNvPicPr>
              <a:picLocks noChangeAspect="1"/>
            </p:cNvPicPr>
            <p:nvPr/>
          </p:nvPicPr>
          <p:blipFill>
            <a:blip r:embed="rId3">
              <a:extLst/>
            </a:blip>
            <a:stretch>
              <a:fillRect/>
            </a:stretch>
          </p:blipFill>
          <p:spPr>
            <a:xfrm>
              <a:off x="3705239" y="158891"/>
              <a:ext cx="2045785" cy="483937"/>
            </a:xfrm>
            <a:prstGeom prst="rect">
              <a:avLst/>
            </a:prstGeom>
            <a:ln w="12700" cap="flat">
              <a:noFill/>
              <a:miter lim="400000"/>
            </a:ln>
            <a:effectLst/>
          </p:spPr>
        </p:pic>
        <p:pic>
          <p:nvPicPr>
            <p:cNvPr id="212" name="Immagine" descr="Immagine"/>
            <p:cNvPicPr>
              <a:picLocks noChangeAspect="1"/>
            </p:cNvPicPr>
            <p:nvPr/>
          </p:nvPicPr>
          <p:blipFill>
            <a:blip r:embed="rId4">
              <a:extLst/>
            </a:blip>
            <a:stretch>
              <a:fillRect/>
            </a:stretch>
          </p:blipFill>
          <p:spPr>
            <a:xfrm>
              <a:off x="173084" y="50836"/>
              <a:ext cx="2696128" cy="700048"/>
            </a:xfrm>
            <a:prstGeom prst="rect">
              <a:avLst/>
            </a:prstGeom>
            <a:ln w="12700" cap="flat">
              <a:noFill/>
              <a:miter lim="400000"/>
            </a:ln>
            <a:effectLst/>
          </p:spPr>
        </p:pic>
      </p:grpSp>
      <p:grpSp>
        <p:nvGrpSpPr>
          <p:cNvPr id="217" name="Gruppo"/>
          <p:cNvGrpSpPr/>
          <p:nvPr/>
        </p:nvGrpSpPr>
        <p:grpSpPr>
          <a:xfrm>
            <a:off x="12401" y="-18933"/>
            <a:ext cx="9153669" cy="628792"/>
            <a:chOff x="12401" y="0"/>
            <a:chExt cx="9153667" cy="628791"/>
          </a:xfrm>
        </p:grpSpPr>
        <p:sp>
          <p:nvSpPr>
            <p:cNvPr id="214" name="TextBox 3"/>
            <p:cNvSpPr txBox="1"/>
            <p:nvPr/>
          </p:nvSpPr>
          <p:spPr>
            <a:xfrm>
              <a:off x="1270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MISCA - LEBANON</a:t>
              </a:r>
            </a:p>
          </p:txBody>
        </p:sp>
        <p:pic>
          <p:nvPicPr>
            <p:cNvPr id="215" name="Immagine" descr="Immagine"/>
            <p:cNvPicPr>
              <a:picLocks noChangeAspect="1"/>
            </p:cNvPicPr>
            <p:nvPr/>
          </p:nvPicPr>
          <p:blipFill>
            <a:blip r:embed="rId5">
              <a:extLst/>
            </a:blip>
            <a:stretch>
              <a:fillRect/>
            </a:stretch>
          </p:blipFill>
          <p:spPr>
            <a:xfrm>
              <a:off x="7718269" y="0"/>
              <a:ext cx="1447801" cy="622300"/>
            </a:xfrm>
            <a:prstGeom prst="rect">
              <a:avLst/>
            </a:prstGeom>
            <a:ln w="12700" cap="flat">
              <a:noFill/>
              <a:miter lim="400000"/>
            </a:ln>
            <a:effectLst/>
          </p:spPr>
        </p:pic>
        <p:pic>
          <p:nvPicPr>
            <p:cNvPr id="216" name="Immagine" descr="Immagine"/>
            <p:cNvPicPr>
              <a:picLocks noChangeAspect="1"/>
            </p:cNvPicPr>
            <p:nvPr/>
          </p:nvPicPr>
          <p:blipFill>
            <a:blip r:embed="rId6">
              <a:extLst/>
            </a:blip>
            <a:stretch>
              <a:fillRect/>
            </a:stretch>
          </p:blipFill>
          <p:spPr>
            <a:xfrm>
              <a:off x="12401" y="44450"/>
              <a:ext cx="1320801" cy="558800"/>
            </a:xfrm>
            <a:prstGeom prst="rect">
              <a:avLst/>
            </a:prstGeom>
            <a:ln w="12700" cap="flat">
              <a:noFill/>
              <a:miter lim="400000"/>
            </a:ln>
            <a:effectLst/>
          </p:spPr>
        </p:pic>
      </p:grpSp>
      <p:pic>
        <p:nvPicPr>
          <p:cNvPr id="218" name="Schermata 2017-11-06 alle 14.24.28.png" descr="Schermata 2017-11-06 alle 14.24.28.png"/>
          <p:cNvPicPr>
            <a:picLocks noChangeAspect="1"/>
          </p:cNvPicPr>
          <p:nvPr/>
        </p:nvPicPr>
        <p:blipFill>
          <a:blip r:embed="rId7">
            <a:extLst/>
          </a:blip>
          <a:stretch>
            <a:fillRect/>
          </a:stretch>
        </p:blipFill>
        <p:spPr>
          <a:xfrm>
            <a:off x="0" y="571500"/>
            <a:ext cx="9144000" cy="5715000"/>
          </a:xfrm>
          <a:prstGeom prst="rect">
            <a:avLst/>
          </a:prstGeom>
          <a:ln w="12700">
            <a:miter lim="400000"/>
          </a:ln>
        </p:spPr>
      </p:pic>
    </p:spTree>
  </p:cSld>
  <p:clrMapOvr>
    <a:masterClrMapping/>
  </p:clrMapOvr>
  <mc:AlternateContent xmlns:mc="http://schemas.openxmlformats.org/markup-compatibility/2006">
    <mc:Choice xmlns="" xmlns:p14="http://schemas.microsoft.com/office/powerpoint/2010/main" Requires="p14">
      <p:transition spd="slow" advClick="1" p14:dur="1200">
        <p:circ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he right persons…"/>
          <p:cNvSpPr txBox="1"/>
          <p:nvPr/>
        </p:nvSpPr>
        <p:spPr>
          <a:xfrm>
            <a:off x="1723951" y="1122680"/>
            <a:ext cx="5696098" cy="4612641"/>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spAutoFit/>
          </a:bodyPr>
          <a:lstStyle/>
          <a:p>
            <a:pPr algn="ctr" defTabSz="914400">
              <a:defRPr sz="4800">
                <a:latin typeface="+mj-lt"/>
                <a:ea typeface="+mj-ea"/>
                <a:cs typeface="+mj-cs"/>
                <a:sym typeface="Calibri"/>
              </a:defRPr>
            </a:pPr>
            <a:r>
              <a:t>The right persons </a:t>
            </a:r>
          </a:p>
          <a:p>
            <a:pPr algn="ctr" defTabSz="914400">
              <a:defRPr sz="4800">
                <a:latin typeface="+mj-lt"/>
                <a:ea typeface="+mj-ea"/>
                <a:cs typeface="+mj-cs"/>
                <a:sym typeface="Calibri"/>
              </a:defRPr>
            </a:pPr>
            <a:r>
              <a:t>in </a:t>
            </a:r>
          </a:p>
          <a:p>
            <a:pPr algn="ctr" defTabSz="914400">
              <a:defRPr sz="4800">
                <a:latin typeface="+mj-lt"/>
                <a:ea typeface="+mj-ea"/>
                <a:cs typeface="+mj-cs"/>
                <a:sym typeface="Calibri"/>
              </a:defRPr>
            </a:pPr>
            <a:r>
              <a:t>the right positions </a:t>
            </a:r>
          </a:p>
          <a:p>
            <a:pPr algn="ctr" defTabSz="914400">
              <a:defRPr sz="4800">
                <a:latin typeface="+mj-lt"/>
                <a:ea typeface="+mj-ea"/>
                <a:cs typeface="+mj-cs"/>
                <a:sym typeface="Calibri"/>
              </a:defRPr>
            </a:pPr>
            <a:r>
              <a:t>at </a:t>
            </a:r>
          </a:p>
          <a:p>
            <a:pPr algn="ctr" defTabSz="914400">
              <a:defRPr sz="4800">
                <a:latin typeface="+mj-lt"/>
                <a:ea typeface="+mj-ea"/>
                <a:cs typeface="+mj-cs"/>
                <a:sym typeface="Calibri"/>
              </a:defRPr>
            </a:pPr>
            <a:r>
              <a:t>the right moment!</a:t>
            </a:r>
          </a:p>
        </p:txBody>
      </p:sp>
      <p:grpSp>
        <p:nvGrpSpPr>
          <p:cNvPr id="226" name="Gruppo"/>
          <p:cNvGrpSpPr/>
          <p:nvPr/>
        </p:nvGrpSpPr>
        <p:grpSpPr>
          <a:xfrm>
            <a:off x="0" y="6056304"/>
            <a:ext cx="9144000" cy="801721"/>
            <a:chOff x="0" y="0"/>
            <a:chExt cx="9144000" cy="801719"/>
          </a:xfrm>
        </p:grpSpPr>
        <p:sp>
          <p:nvSpPr>
            <p:cNvPr id="221" name="Rectangle 13"/>
            <p:cNvSpPr/>
            <p:nvPr/>
          </p:nvSpPr>
          <p:spPr>
            <a:xfrm>
              <a:off x="0" y="0"/>
              <a:ext cx="9144000" cy="801720"/>
            </a:xfrm>
            <a:prstGeom prst="rect">
              <a:avLst/>
            </a:prstGeom>
            <a:solidFill>
              <a:srgbClr val="3F6AA8"/>
            </a:solidFill>
            <a:ln w="25400" cap="flat">
              <a:solidFill>
                <a:srgbClr val="3F6AA8"/>
              </a:solidFill>
              <a:prstDash val="solid"/>
              <a:round/>
            </a:ln>
            <a:effectLst/>
          </p:spPr>
          <p:txBody>
            <a:bodyPr wrap="square" lIns="45719" tIns="45719" rIns="45719" bIns="45719" numCol="1" anchor="ctr">
              <a:noAutofit/>
            </a:bodyPr>
            <a:lstStyle/>
            <a:p>
              <a:pPr algn="ctr" defTabSz="914400">
                <a:defRPr sz="1800">
                  <a:solidFill>
                    <a:srgbClr val="FFFFFF"/>
                  </a:solidFill>
                  <a:latin typeface="+mj-lt"/>
                  <a:ea typeface="+mj-ea"/>
                  <a:cs typeface="+mj-cs"/>
                  <a:sym typeface="Calibri"/>
                </a:defRPr>
              </a:pPr>
              <a:endParaRPr/>
            </a:p>
          </p:txBody>
        </p:sp>
        <p:pic>
          <p:nvPicPr>
            <p:cNvPr id="222" name="Immagine 7" descr="Immagine 7"/>
            <p:cNvPicPr>
              <a:picLocks noChangeAspect="1"/>
            </p:cNvPicPr>
            <p:nvPr/>
          </p:nvPicPr>
          <p:blipFill>
            <a:blip r:embed="rId3">
              <a:extLst/>
            </a:blip>
            <a:stretch>
              <a:fillRect/>
            </a:stretch>
          </p:blipFill>
          <p:spPr>
            <a:xfrm>
              <a:off x="8420696" y="144289"/>
              <a:ext cx="651377" cy="386141"/>
            </a:xfrm>
            <a:prstGeom prst="rect">
              <a:avLst/>
            </a:prstGeom>
            <a:ln w="12700" cap="flat">
              <a:noFill/>
              <a:miter lim="400000"/>
            </a:ln>
            <a:effectLst/>
          </p:spPr>
        </p:pic>
        <p:sp>
          <p:nvSpPr>
            <p:cNvPr id="223" name="Rettangolo 7"/>
            <p:cNvSpPr txBox="1"/>
            <p:nvPr/>
          </p:nvSpPr>
          <p:spPr>
            <a:xfrm>
              <a:off x="6977460" y="101150"/>
              <a:ext cx="1584177" cy="480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80000"/>
                </a:lnSpc>
                <a:spcBef>
                  <a:spcPts val="500"/>
                </a:spcBef>
                <a:defRPr sz="1400" i="1">
                  <a:solidFill>
                    <a:srgbClr val="FFFFFF"/>
                  </a:solidFill>
                  <a:latin typeface="+mj-lt"/>
                  <a:ea typeface="+mj-ea"/>
                  <a:cs typeface="+mj-cs"/>
                  <a:sym typeface="Calibri"/>
                </a:defRPr>
              </a:lvl1pPr>
            </a:lstStyle>
            <a:p>
              <a:r>
                <a:t>Funded by the European Union </a:t>
              </a:r>
            </a:p>
          </p:txBody>
        </p:sp>
        <p:pic>
          <p:nvPicPr>
            <p:cNvPr id="224" name="Picture 3" descr="Picture 3"/>
            <p:cNvPicPr>
              <a:picLocks noChangeAspect="1"/>
            </p:cNvPicPr>
            <p:nvPr/>
          </p:nvPicPr>
          <p:blipFill>
            <a:blip r:embed="rId4">
              <a:extLst/>
            </a:blip>
            <a:stretch>
              <a:fillRect/>
            </a:stretch>
          </p:blipFill>
          <p:spPr>
            <a:xfrm>
              <a:off x="3705239" y="158891"/>
              <a:ext cx="2045785" cy="483937"/>
            </a:xfrm>
            <a:prstGeom prst="rect">
              <a:avLst/>
            </a:prstGeom>
            <a:ln w="12700" cap="flat">
              <a:noFill/>
              <a:miter lim="400000"/>
            </a:ln>
            <a:effectLst/>
          </p:spPr>
        </p:pic>
        <p:pic>
          <p:nvPicPr>
            <p:cNvPr id="225" name="Immagine" descr="Immagine"/>
            <p:cNvPicPr>
              <a:picLocks noChangeAspect="1"/>
            </p:cNvPicPr>
            <p:nvPr/>
          </p:nvPicPr>
          <p:blipFill>
            <a:blip r:embed="rId5">
              <a:extLst/>
            </a:blip>
            <a:stretch>
              <a:fillRect/>
            </a:stretch>
          </p:blipFill>
          <p:spPr>
            <a:xfrm>
              <a:off x="173084" y="50836"/>
              <a:ext cx="2696128" cy="700048"/>
            </a:xfrm>
            <a:prstGeom prst="rect">
              <a:avLst/>
            </a:prstGeom>
            <a:ln w="12700" cap="flat">
              <a:noFill/>
              <a:miter lim="400000"/>
            </a:ln>
            <a:effectLst/>
          </p:spPr>
        </p:pic>
      </p:grpSp>
      <p:grpSp>
        <p:nvGrpSpPr>
          <p:cNvPr id="230" name="Gruppo"/>
          <p:cNvGrpSpPr/>
          <p:nvPr/>
        </p:nvGrpSpPr>
        <p:grpSpPr>
          <a:xfrm>
            <a:off x="0" y="-18933"/>
            <a:ext cx="9166070" cy="628792"/>
            <a:chOff x="0" y="0"/>
            <a:chExt cx="9166069" cy="628791"/>
          </a:xfrm>
        </p:grpSpPr>
        <p:sp>
          <p:nvSpPr>
            <p:cNvPr id="227" name="TextBox 3"/>
            <p:cNvSpPr txBox="1"/>
            <p:nvPr/>
          </p:nvSpPr>
          <p:spPr>
            <a:xfrm>
              <a:off x="0" y="18908"/>
              <a:ext cx="9144000" cy="609884"/>
            </a:xfrm>
            <a:prstGeom prst="rect">
              <a:avLst/>
            </a:prstGeom>
            <a:solidFill>
              <a:srgbClr val="3F6AA8"/>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600">
                  <a:ln w="18415">
                    <a:solidFill>
                      <a:srgbClr val="FFFFFF"/>
                    </a:solidFill>
                  </a:ln>
                  <a:solidFill>
                    <a:srgbClr val="FFDA3B"/>
                  </a:solidFill>
                  <a:effectLst>
                    <a:outerShdw blurRad="63500" dist="38100" dir="18900000" rotWithShape="0">
                      <a:srgbClr val="000000"/>
                    </a:outerShdw>
                  </a:effectLst>
                </a:defRPr>
              </a:lvl1pPr>
            </a:lstStyle>
            <a:p>
              <a:r>
                <a:t>WHY LEBANON?</a:t>
              </a:r>
            </a:p>
          </p:txBody>
        </p:sp>
        <p:pic>
          <p:nvPicPr>
            <p:cNvPr id="228" name="Immagine" descr="Immagine"/>
            <p:cNvPicPr>
              <a:picLocks noChangeAspect="1"/>
            </p:cNvPicPr>
            <p:nvPr/>
          </p:nvPicPr>
          <p:blipFill>
            <a:blip r:embed="rId6">
              <a:extLst/>
            </a:blip>
            <a:stretch>
              <a:fillRect/>
            </a:stretch>
          </p:blipFill>
          <p:spPr>
            <a:xfrm>
              <a:off x="7718269" y="0"/>
              <a:ext cx="1447801" cy="622300"/>
            </a:xfrm>
            <a:prstGeom prst="rect">
              <a:avLst/>
            </a:prstGeom>
            <a:ln w="12700" cap="flat">
              <a:noFill/>
              <a:miter lim="400000"/>
            </a:ln>
            <a:effectLst/>
          </p:spPr>
        </p:pic>
        <p:pic>
          <p:nvPicPr>
            <p:cNvPr id="229" name="Immagine" descr="Immagine"/>
            <p:cNvPicPr>
              <a:picLocks noChangeAspect="1"/>
            </p:cNvPicPr>
            <p:nvPr/>
          </p:nvPicPr>
          <p:blipFill>
            <a:blip r:embed="rId7">
              <a:extLst/>
            </a:blip>
            <a:stretch>
              <a:fillRect/>
            </a:stretch>
          </p:blipFill>
          <p:spPr>
            <a:xfrm>
              <a:off x="12401" y="44450"/>
              <a:ext cx="1320801" cy="558800"/>
            </a:xfrm>
            <a:prstGeom prst="rect">
              <a:avLst/>
            </a:prstGeom>
            <a:ln w="12700" cap="flat">
              <a:noFill/>
              <a:miter lim="400000"/>
            </a:ln>
            <a:effectLst/>
          </p:spPr>
        </p:pic>
      </p:grpSp>
    </p:spTree>
  </p:cSld>
  <p:clrMapOvr>
    <a:masterClrMapping/>
  </p:clrMapOvr>
  <mc:AlternateContent xmlns:mc="http://schemas.openxmlformats.org/markup-compatibility/2006">
    <mc:Choice xmlns="" xmlns:p14="http://schemas.microsoft.com/office/powerpoint/2010/main" Requires="p14">
      <p:transition spd="med" advClick="1" p14:dur="1000">
        <p:fade thruBlk="1"/>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1" animBg="1" advAuto="0"/>
    </p:bldLst>
  </p:timing>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just" defTabSz="1042987"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2058</TotalTime>
  <Words>1038</Words>
  <PresentationFormat>On-screen Show (4:3)</PresentationFormat>
  <Paragraphs>275</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Tema di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Dario Berardi</cp:lastModifiedBy>
  <cp:revision>46</cp:revision>
  <dcterms:modified xsi:type="dcterms:W3CDTF">2017-11-09T14:04:30Z</dcterms:modified>
</cp:coreProperties>
</file>