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69" r:id="rId4"/>
    <p:sldId id="270" r:id="rId5"/>
    <p:sldId id="27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sala" initials="B" lastIdx="1" clrIdx="0">
    <p:extLst>
      <p:ext uri="{19B8F6BF-5375-455C-9EA6-DF929625EA0E}">
        <p15:presenceInfo xmlns:p15="http://schemas.microsoft.com/office/powerpoint/2012/main" userId="Bsa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8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3-01T18:08:04.823" idx="1">
    <p:pos x="6435" y="1089"/>
    <p:text>ofihqhg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5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50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725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4174" y="516366"/>
            <a:ext cx="11083635" cy="5175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401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76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376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978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457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63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52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270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648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39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0" y="3025588"/>
            <a:ext cx="4928797" cy="1466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 marR="4483" indent="-1121" algn="ctr"/>
            <a:r>
              <a:rPr lang="en-US" sz="3177" spc="-13" dirty="0">
                <a:latin typeface="Calibri"/>
                <a:cs typeface="Calibri"/>
              </a:rPr>
              <a:t>6</a:t>
            </a:r>
            <a:r>
              <a:rPr lang="en-US" sz="3177" spc="-13" baseline="30000" dirty="0" smtClean="0">
                <a:latin typeface="Calibri"/>
                <a:cs typeface="Calibri"/>
              </a:rPr>
              <a:t>th</a:t>
            </a:r>
            <a:r>
              <a:rPr lang="en-US" sz="3177" spc="-13" dirty="0" smtClean="0">
                <a:latin typeface="Calibri"/>
                <a:cs typeface="Calibri"/>
              </a:rPr>
              <a:t> </a:t>
            </a:r>
            <a:r>
              <a:rPr lang="en-US" sz="3177" spc="-13" dirty="0">
                <a:latin typeface="Calibri"/>
                <a:cs typeface="Calibri"/>
              </a:rPr>
              <a:t>STEERING COMMITTEE</a:t>
            </a:r>
          </a:p>
          <a:p>
            <a:pPr marL="11206" marR="4483" indent="-1121" algn="ctr"/>
            <a:r>
              <a:rPr lang="en-US" sz="3177" spc="-13" dirty="0" smtClean="0">
                <a:latin typeface="Calibri"/>
                <a:cs typeface="Calibri"/>
              </a:rPr>
              <a:t>Amman 29 March 2017</a:t>
            </a:r>
            <a:endParaRPr lang="en-US" sz="3177" spc="-13" dirty="0">
              <a:latin typeface="Calibri"/>
              <a:cs typeface="Calibri"/>
            </a:endParaRPr>
          </a:p>
          <a:p>
            <a:pPr marL="11206" marR="4483" indent="-1121" algn="ctr"/>
            <a:r>
              <a:rPr lang="en-US" sz="3177" spc="-13" dirty="0">
                <a:latin typeface="Calibri"/>
                <a:cs typeface="Calibri"/>
              </a:rPr>
              <a:t>ADAPTATION</a:t>
            </a:r>
            <a:endParaRPr sz="3177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0231" y="5658521"/>
            <a:ext cx="2035884" cy="708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/>
          <p:nvPr/>
        </p:nvSpPr>
        <p:spPr>
          <a:xfrm>
            <a:off x="9791252" y="4660859"/>
            <a:ext cx="1222338" cy="8485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 txBox="1"/>
          <p:nvPr/>
        </p:nvSpPr>
        <p:spPr>
          <a:xfrm>
            <a:off x="9503149" y="5759060"/>
            <a:ext cx="1798544" cy="4887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93" marR="4483" indent="-45946"/>
            <a:r>
              <a:rPr sz="1588" spc="-9" dirty="0">
                <a:latin typeface="Calibri"/>
                <a:cs typeface="Calibri"/>
              </a:rPr>
              <a:t>Project </a:t>
            </a:r>
            <a:r>
              <a:rPr sz="1588" dirty="0">
                <a:latin typeface="Calibri"/>
                <a:cs typeface="Calibri"/>
              </a:rPr>
              <a:t>funded </a:t>
            </a:r>
            <a:r>
              <a:rPr sz="1588" spc="-9" dirty="0">
                <a:latin typeface="Calibri"/>
                <a:cs typeface="Calibri"/>
              </a:rPr>
              <a:t>by </a:t>
            </a:r>
            <a:r>
              <a:rPr sz="1588" spc="-4" dirty="0">
                <a:latin typeface="Calibri"/>
                <a:cs typeface="Calibri"/>
              </a:rPr>
              <a:t>the  European</a:t>
            </a:r>
            <a:r>
              <a:rPr sz="1588" spc="-71" dirty="0">
                <a:latin typeface="Calibri"/>
                <a:cs typeface="Calibri"/>
              </a:rPr>
              <a:t> </a:t>
            </a:r>
            <a:r>
              <a:rPr sz="1588" spc="-4" dirty="0">
                <a:latin typeface="Calibri"/>
                <a:cs typeface="Calibri"/>
              </a:rPr>
              <a:t>Union</a:t>
            </a:r>
            <a:endParaRPr sz="1588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6109" y="6084791"/>
            <a:ext cx="607359" cy="162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/>
            <a:r>
              <a:rPr sz="1059" dirty="0">
                <a:solidFill>
                  <a:srgbClr val="898989"/>
                </a:solidFill>
                <a:latin typeface="Calibri"/>
                <a:cs typeface="Calibri"/>
              </a:rPr>
              <a:t>4/05/2015</a:t>
            </a:r>
            <a:endParaRPr sz="1059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34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9" dirty="0" smtClean="0">
                <a:solidFill>
                  <a:srgbClr val="C00000"/>
                </a:solidFill>
              </a:rPr>
              <a:t>ADAPTATION OBJECTIVES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Strengthening institutional adaptation capacity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lvl="1" algn="ctr"/>
            <a:r>
              <a:rPr lang="en-US" sz="3600" dirty="0" smtClean="0"/>
              <a:t>Adaptation data management and analysis</a:t>
            </a:r>
          </a:p>
          <a:p>
            <a:pPr lvl="1" algn="ctr"/>
            <a:r>
              <a:rPr lang="en-US" sz="3600" dirty="0" smtClean="0"/>
              <a:t>Vulnerability assessment</a:t>
            </a:r>
          </a:p>
          <a:p>
            <a:pPr lvl="1" algn="ctr"/>
            <a:r>
              <a:rPr lang="en-US" sz="3600" dirty="0" smtClean="0"/>
              <a:t>Adaptation plan development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4528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4825" y="265372"/>
            <a:ext cx="10515600" cy="831663"/>
          </a:xfrm>
        </p:spPr>
        <p:txBody>
          <a:bodyPr>
            <a:normAutofit/>
          </a:bodyPr>
          <a:lstStyle/>
          <a:p>
            <a:pPr algn="ctr"/>
            <a:r>
              <a:rPr lang="en-US" spc="-9" smtClean="0">
                <a:solidFill>
                  <a:srgbClr val="C00000"/>
                </a:solidFill>
              </a:rPr>
              <a:t>From </a:t>
            </a:r>
            <a:r>
              <a:rPr lang="en-US" spc="-9" smtClean="0">
                <a:solidFill>
                  <a:srgbClr val="C00000"/>
                </a:solidFill>
              </a:rPr>
              <a:t>5</a:t>
            </a:r>
            <a:r>
              <a:rPr lang="en-US" spc="-9" baseline="30000" smtClean="0">
                <a:solidFill>
                  <a:srgbClr val="C00000"/>
                </a:solidFill>
              </a:rPr>
              <a:t>th</a:t>
            </a:r>
            <a:r>
              <a:rPr lang="en-US" spc="-9" smtClean="0">
                <a:solidFill>
                  <a:srgbClr val="C00000"/>
                </a:solidFill>
              </a:rPr>
              <a:t> </a:t>
            </a:r>
            <a:r>
              <a:rPr lang="en-US" spc="-9" smtClean="0">
                <a:solidFill>
                  <a:srgbClr val="C00000"/>
                </a:solidFill>
              </a:rPr>
              <a:t>to </a:t>
            </a:r>
            <a:r>
              <a:rPr lang="en-US" spc="-9" smtClean="0">
                <a:solidFill>
                  <a:srgbClr val="C00000"/>
                </a:solidFill>
              </a:rPr>
              <a:t>6</a:t>
            </a:r>
            <a:r>
              <a:rPr lang="en-US" spc="-9" baseline="30000" smtClean="0">
                <a:solidFill>
                  <a:srgbClr val="C00000"/>
                </a:solidFill>
              </a:rPr>
              <a:t>th</a:t>
            </a:r>
            <a:r>
              <a:rPr lang="en-US" spc="-9" smtClean="0">
                <a:solidFill>
                  <a:srgbClr val="C00000"/>
                </a:solidFill>
              </a:rPr>
              <a:t> </a:t>
            </a:r>
            <a:r>
              <a:rPr lang="en-US" spc="-9" dirty="0" smtClean="0">
                <a:solidFill>
                  <a:srgbClr val="C00000"/>
                </a:solidFill>
              </a:rPr>
              <a:t>SC / ADAPTATION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793780"/>
              </p:ext>
            </p:extLst>
          </p:nvPr>
        </p:nvGraphicFramePr>
        <p:xfrm>
          <a:off x="414618" y="1089212"/>
          <a:ext cx="11362764" cy="5646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5518"/>
                <a:gridCol w="3202640"/>
                <a:gridCol w="4354606"/>
              </a:tblGrid>
              <a:tr h="353771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fr-BE" dirty="0"/>
                    </a:p>
                  </a:txBody>
                  <a:tcPr/>
                </a:tc>
              </a:tr>
              <a:tr h="2484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Regional Activity on Climate downscaling/impacts</a:t>
                      </a:r>
                    </a:p>
                    <a:p>
                      <a:endParaRPr lang="fr-B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Jordan, Egypt and Libya are given the possibility of joining  the  activity,  first  by  benefiting  from  the  remote    support</a:t>
                      </a:r>
                    </a:p>
                    <a:p>
                      <a:r>
                        <a:rPr lang="en-US" sz="1700" dirty="0" smtClean="0"/>
                        <a:t>/mentoring provided by ClimaSouth, next by participating in  the 2nd workshop proposed for Nov 2015 (Consortium)</a:t>
                      </a:r>
                    </a:p>
                    <a:p>
                      <a:endParaRPr lang="fr-B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</a:t>
                      </a:r>
                      <a:r>
                        <a:rPr lang="en-US" sz="1700" baseline="30000" dirty="0" smtClean="0"/>
                        <a:t>nd</a:t>
                      </a:r>
                      <a:r>
                        <a:rPr lang="en-US" sz="1700" baseline="0" dirty="0" smtClean="0"/>
                        <a:t> downscaling impact seminar taken place in Lecce 02 – 06 November 2015. Handbooks prepared and circulated on the platform</a:t>
                      </a:r>
                      <a:endParaRPr lang="fr-BE" sz="1700" dirty="0"/>
                    </a:p>
                  </a:txBody>
                  <a:tcPr/>
                </a:tc>
              </a:tr>
              <a:tr h="1136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Regional Seminar on Vulnerability (assessment  methods and tools)</a:t>
                      </a:r>
                    </a:p>
                    <a:p>
                      <a:endParaRPr lang="fr-BE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Thematic topic for seminar (Nov 2015) may be defined,  possibly groundwater (Consortium)</a:t>
                      </a:r>
                    </a:p>
                    <a:p>
                      <a:endParaRPr lang="fr-B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Tools and methods for Vulnerability Assessment</a:t>
                      </a:r>
                      <a:r>
                        <a:rPr lang="en-US" sz="1700" baseline="0" dirty="0" smtClean="0"/>
                        <a:t> regional seminar held in Milan 02 – 05 February 2016. Follow up exercise ongoing</a:t>
                      </a:r>
                      <a:endParaRPr lang="fr-BE" sz="1700" dirty="0" smtClean="0"/>
                    </a:p>
                    <a:p>
                      <a:endParaRPr lang="fr-BE" sz="1700" dirty="0"/>
                    </a:p>
                  </a:txBody>
                  <a:tcPr/>
                </a:tc>
              </a:tr>
              <a:tr h="1660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spc="-5" dirty="0" smtClean="0">
                          <a:latin typeface="+mn-lt"/>
                          <a:cs typeface="Cambria"/>
                        </a:rPr>
                        <a:t>Regional  Seminar </a:t>
                      </a:r>
                      <a:r>
                        <a:rPr lang="en-US" sz="1700" spc="175" dirty="0" smtClean="0">
                          <a:latin typeface="+mn-lt"/>
                          <a:cs typeface="Cambria"/>
                        </a:rPr>
                        <a:t> </a:t>
                      </a:r>
                      <a:r>
                        <a:rPr lang="en-US" sz="1700" dirty="0" smtClean="0">
                          <a:latin typeface="+mn-lt"/>
                          <a:cs typeface="Cambria"/>
                        </a:rPr>
                        <a:t>on</a:t>
                      </a:r>
                      <a:r>
                        <a:rPr lang="en-US" sz="1700" baseline="0" dirty="0" smtClean="0">
                          <a:latin typeface="+mn-lt"/>
                          <a:cs typeface="Cambria"/>
                        </a:rPr>
                        <a:t> </a:t>
                      </a:r>
                      <a:r>
                        <a:rPr lang="en-US" sz="1700" spc="-5" dirty="0" smtClean="0">
                          <a:latin typeface="+mn-lt"/>
                          <a:cs typeface="Cambria"/>
                        </a:rPr>
                        <a:t>Adaptation, </a:t>
                      </a:r>
                      <a:r>
                        <a:rPr lang="en-US" sz="1700" dirty="0" smtClean="0">
                          <a:latin typeface="+mn-lt"/>
                          <a:cs typeface="Cambria"/>
                        </a:rPr>
                        <a:t>2016 </a:t>
                      </a:r>
                      <a:r>
                        <a:rPr lang="en-US" sz="1700" spc="-5" dirty="0" smtClean="0">
                          <a:latin typeface="+mn-lt"/>
                          <a:cs typeface="Cambria"/>
                        </a:rPr>
                        <a:t>(need for climate change impact assessment, strengthening resilience </a:t>
                      </a:r>
                      <a:r>
                        <a:rPr lang="en-US" sz="1700" dirty="0" smtClean="0">
                          <a:latin typeface="+mn-lt"/>
                          <a:cs typeface="Cambria"/>
                        </a:rPr>
                        <a:t>to </a:t>
                      </a:r>
                      <a:r>
                        <a:rPr lang="en-US" sz="1700" spc="-5" dirty="0" smtClean="0">
                          <a:latin typeface="+mn-lt"/>
                          <a:cs typeface="Cambria"/>
                        </a:rPr>
                        <a:t>climate  hazards, adaptation measures at the national</a:t>
                      </a:r>
                      <a:r>
                        <a:rPr lang="en-US" sz="1700" spc="-10" dirty="0" smtClean="0">
                          <a:latin typeface="+mn-lt"/>
                          <a:cs typeface="Cambria"/>
                        </a:rPr>
                        <a:t> </a:t>
                      </a:r>
                      <a:r>
                        <a:rPr lang="en-US" sz="1700" spc="-5" dirty="0" smtClean="0">
                          <a:latin typeface="+mn-lt"/>
                          <a:cs typeface="Cambria"/>
                        </a:rPr>
                        <a:t>level)</a:t>
                      </a:r>
                      <a:endParaRPr lang="en-US" sz="1700" dirty="0" smtClean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To be formatted.   To include exchange of experiences /  good</a:t>
                      </a:r>
                    </a:p>
                    <a:p>
                      <a:r>
                        <a:rPr lang="en-US" sz="1700" dirty="0" smtClean="0"/>
                        <a:t>practices on adaptation among local players working at the  local level (Consortium)</a:t>
                      </a:r>
                    </a:p>
                    <a:p>
                      <a:endParaRPr lang="fr-B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To be decided</a:t>
                      </a:r>
                      <a:endParaRPr lang="fr-BE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98" y="0"/>
            <a:ext cx="10515600" cy="1325563"/>
          </a:xfrm>
        </p:spPr>
        <p:txBody>
          <a:bodyPr/>
          <a:lstStyle/>
          <a:p>
            <a:pPr algn="ctr"/>
            <a:r>
              <a:rPr lang="en-US" spc="-9" dirty="0">
                <a:solidFill>
                  <a:srgbClr val="C00000"/>
                </a:solidFill>
              </a:rPr>
              <a:t>From 4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to 5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SC / ADAPTATION</a:t>
            </a:r>
            <a:endParaRPr lang="en-GB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566754"/>
              </p:ext>
            </p:extLst>
          </p:nvPr>
        </p:nvGraphicFramePr>
        <p:xfrm>
          <a:off x="397993" y="1055960"/>
          <a:ext cx="11362764" cy="5610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5518"/>
                <a:gridCol w="4394389"/>
                <a:gridCol w="3162857"/>
              </a:tblGrid>
              <a:tr h="388064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fr-BE" dirty="0"/>
                    </a:p>
                  </a:txBody>
                  <a:tcPr/>
                </a:tc>
              </a:tr>
              <a:tr h="263568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800" b="0" spc="-5" dirty="0">
                          <a:latin typeface="+mn-lt"/>
                          <a:cs typeface="Cambria"/>
                        </a:rPr>
                        <a:t>Tunisia / national</a:t>
                      </a:r>
                      <a:r>
                        <a:rPr sz="1800" b="0" spc="-25" dirty="0"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10" dirty="0">
                          <a:latin typeface="+mn-lt"/>
                          <a:cs typeface="Cambria"/>
                        </a:rPr>
                        <a:t>activity</a:t>
                      </a:r>
                      <a:endParaRPr sz="1800" b="0" dirty="0"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1594" algn="just">
                        <a:lnSpc>
                          <a:spcPct val="100000"/>
                        </a:lnSpc>
                      </a:pPr>
                      <a:r>
                        <a:rPr sz="1800" b="0" spc="-5" dirty="0">
                          <a:latin typeface="+mn-lt"/>
                          <a:cs typeface="Cambria"/>
                        </a:rPr>
                        <a:t>The 3 concepts identified following </a:t>
                      </a:r>
                      <a:r>
                        <a:rPr sz="1800" b="0" spc="-10" dirty="0">
                          <a:latin typeface="+mn-lt"/>
                          <a:cs typeface="Cambria"/>
                        </a:rPr>
                        <a:t>the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national workshop  to </a:t>
                      </a:r>
                      <a:r>
                        <a:rPr sz="1800" b="0" dirty="0">
                          <a:latin typeface="+mn-lt"/>
                          <a:cs typeface="Cambria"/>
                        </a:rPr>
                        <a:t>be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ranked </a:t>
                      </a:r>
                      <a:r>
                        <a:rPr sz="1800" b="0" spc="-10" dirty="0">
                          <a:latin typeface="+mn-lt"/>
                          <a:cs typeface="Cambria"/>
                        </a:rPr>
                        <a:t>by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order of priority</a:t>
                      </a:r>
                      <a:r>
                        <a:rPr sz="1800" b="0" spc="15" dirty="0"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(Tunisia).</a:t>
                      </a:r>
                      <a:endParaRPr sz="1800" b="0" dirty="0">
                        <a:latin typeface="+mn-lt"/>
                        <a:cs typeface="Cambria"/>
                      </a:endParaRPr>
                    </a:p>
                    <a:p>
                      <a:pPr marL="65405" algn="just">
                        <a:lnSpc>
                          <a:spcPct val="100000"/>
                        </a:lnSpc>
                      </a:pPr>
                      <a:r>
                        <a:rPr sz="1800" b="0" spc="-5" dirty="0">
                          <a:latin typeface="+mn-lt"/>
                          <a:cs typeface="Cambria"/>
                        </a:rPr>
                        <a:t>Then, taking the ranking  </a:t>
                      </a:r>
                      <a:r>
                        <a:rPr sz="1800" b="0" dirty="0">
                          <a:latin typeface="+mn-lt"/>
                          <a:cs typeface="Cambria"/>
                        </a:rPr>
                        <a:t>into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account,  and through  </a:t>
                      </a:r>
                      <a:r>
                        <a:rPr sz="1800" b="0" spc="130" dirty="0"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further</a:t>
                      </a:r>
                      <a:endParaRPr sz="1800" b="0" dirty="0">
                        <a:latin typeface="+mn-lt"/>
                        <a:cs typeface="Cambria"/>
                      </a:endParaRPr>
                    </a:p>
                    <a:p>
                      <a:pPr marL="65405" marR="59055" algn="just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800" b="0" spc="-5" dirty="0">
                          <a:latin typeface="+mn-lt"/>
                          <a:cs typeface="Cambria"/>
                        </a:rPr>
                        <a:t>communication with </a:t>
                      </a:r>
                      <a:r>
                        <a:rPr sz="1800" b="0" dirty="0">
                          <a:latin typeface="+mn-lt"/>
                          <a:cs typeface="Cambria"/>
                        </a:rPr>
                        <a:t>Tunisia,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it is anticipated that one  concept will be developed into the Tunisian National  Activity</a:t>
                      </a:r>
                      <a:r>
                        <a:rPr sz="1800" b="0" spc="-90" dirty="0"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>
                          <a:latin typeface="+mn-lt"/>
                          <a:cs typeface="Cambria"/>
                        </a:rPr>
                        <a:t>(Consortium)</a:t>
                      </a:r>
                      <a:endParaRPr sz="1800" b="0" dirty="0"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Pending. Could also</a:t>
                      </a:r>
                      <a:r>
                        <a:rPr lang="en-US" sz="1800" baseline="0" dirty="0" smtClean="0">
                          <a:latin typeface="+mn-lt"/>
                        </a:rPr>
                        <a:t> be considered to steer it towards coastal vulnerability assessment and adaptation planning? Link to vulnerability tools regional seminar</a:t>
                      </a:r>
                      <a:endParaRPr lang="fr-BE" sz="1800" dirty="0">
                        <a:latin typeface="+mn-lt"/>
                      </a:endParaRPr>
                    </a:p>
                  </a:txBody>
                  <a:tcPr/>
                </a:tc>
              </a:tr>
              <a:tr h="258709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Egypt / national</a:t>
                      </a:r>
                      <a:r>
                        <a:rPr sz="1800" b="0" spc="-4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activity</a:t>
                      </a:r>
                      <a:endParaRPr sz="1800" b="0" dirty="0">
                        <a:solidFill>
                          <a:schemeClr val="tx1"/>
                        </a:solidFill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1594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797560" algn="l"/>
                          <a:tab pos="2144395" algn="l"/>
                        </a:tabLst>
                      </a:pP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Focus for ClimaSouth </a:t>
                      </a:r>
                      <a:r>
                        <a:rPr sz="1800" b="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on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the design of the CC centre of 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excellence;</a:t>
                      </a:r>
                      <a:r>
                        <a:rPr lang="en-GB"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the </a:t>
                      </a:r>
                      <a:r>
                        <a:rPr sz="1800" b="0" spc="12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SLR</a:t>
                      </a:r>
                      <a:r>
                        <a:rPr lang="en-GB" sz="1800" b="0" spc="-5" baseline="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component</a:t>
                      </a:r>
                      <a:r>
                        <a:rPr lang="en-GB" sz="1800" b="0" spc="-5" baseline="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now 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primarily  to  </a:t>
                      </a:r>
                      <a:r>
                        <a:rPr sz="1800" b="0" spc="9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1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be</a:t>
                      </a:r>
                      <a:r>
                        <a:rPr lang="en-GB" sz="1800" b="0" spc="0" baseline="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implemented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through </a:t>
                      </a:r>
                      <a:r>
                        <a:rPr sz="1800" b="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UNDP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(some collaboration 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with 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ClimaSouth   still   anticipated,   given   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the  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SLR   </a:t>
                      </a:r>
                      <a:r>
                        <a:rPr sz="1800" b="0" spc="10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component</a:t>
                      </a:r>
                      <a:endParaRPr sz="1800" b="0" dirty="0">
                        <a:solidFill>
                          <a:schemeClr val="tx1"/>
                        </a:solidFill>
                        <a:latin typeface="+mn-lt"/>
                        <a:cs typeface="Cambria"/>
                      </a:endParaRPr>
                    </a:p>
                    <a:p>
                      <a:pPr marL="65405" marR="332740">
                        <a:lnSpc>
                          <a:spcPct val="100000"/>
                        </a:lnSpc>
                      </a:pP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expected </a:t>
                      </a:r>
                      <a:r>
                        <a:rPr sz="1800" b="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to 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be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part of 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the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CC centre of excellence).  ToRs to </a:t>
                      </a:r>
                      <a:r>
                        <a:rPr sz="1800" b="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be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finalized </a:t>
                      </a:r>
                      <a:r>
                        <a:rPr sz="1800" b="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and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 smtClean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activity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launched</a:t>
                      </a:r>
                      <a:r>
                        <a:rPr sz="1800" b="0" spc="-10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 </a:t>
                      </a:r>
                      <a:r>
                        <a:rPr sz="1800" b="0" spc="-5" dirty="0">
                          <a:solidFill>
                            <a:schemeClr val="tx1"/>
                          </a:solidFill>
                          <a:latin typeface="+mn-lt"/>
                          <a:cs typeface="Cambria"/>
                        </a:rPr>
                        <a:t>(Consortium)</a:t>
                      </a:r>
                      <a:endParaRPr sz="1800" b="0" dirty="0">
                        <a:solidFill>
                          <a:schemeClr val="tx1"/>
                        </a:solidFill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Ongoing: Selection of Experts. Activities expected to end in autumn 2016</a:t>
                      </a:r>
                      <a:endParaRPr lang="fr-BE" sz="1800" dirty="0" smtClean="0">
                        <a:latin typeface="+mn-lt"/>
                      </a:endParaRPr>
                    </a:p>
                    <a:p>
                      <a:endParaRPr lang="fr-BE" sz="1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9" dirty="0">
                <a:solidFill>
                  <a:srgbClr val="C00000"/>
                </a:solidFill>
              </a:rPr>
              <a:t>From 4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to 5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SC / ADAPTATION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026508"/>
              </p:ext>
            </p:extLst>
          </p:nvPr>
        </p:nvGraphicFramePr>
        <p:xfrm>
          <a:off x="838200" y="1825625"/>
          <a:ext cx="10515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fr-BE" dirty="0"/>
                    </a:p>
                  </a:txBody>
                  <a:tcPr/>
                </a:tc>
              </a:tr>
              <a:tr h="15246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Algeria / National Activity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63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Agreement on proposed activity (downscaling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of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CC  scenarios 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for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forestry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sector,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especially fire</a:t>
                      </a:r>
                      <a:r>
                        <a:rPr lang="en-US" sz="1800" b="0" spc="-45" dirty="0" smtClean="0">
                          <a:latin typeface="+mn-lt"/>
                          <a:cs typeface="Cambria"/>
                        </a:rPr>
                        <a:t>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risk)</a:t>
                      </a: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lang="en-US" sz="1800" b="0" spc="-5" dirty="0" err="1" smtClean="0">
                          <a:latin typeface="+mn-lt"/>
                          <a:cs typeface="Cambria"/>
                        </a:rPr>
                        <a:t>ToRs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 to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be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finalized </a:t>
                      </a:r>
                      <a:r>
                        <a:rPr lang="en-US" sz="1800" b="0" dirty="0" smtClean="0">
                          <a:latin typeface="+mn-lt"/>
                          <a:cs typeface="Cambria"/>
                        </a:rPr>
                        <a:t>and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activity launched</a:t>
                      </a:r>
                      <a:r>
                        <a:rPr lang="en-US" sz="1800" b="0" spc="-10" dirty="0" smtClean="0">
                          <a:latin typeface="+mn-lt"/>
                          <a:cs typeface="Cambria"/>
                        </a:rPr>
                        <a:t> </a:t>
                      </a:r>
                      <a:r>
                        <a:rPr lang="en-US" sz="1800" b="0" spc="-5" dirty="0" smtClean="0">
                          <a:latin typeface="+mn-lt"/>
                          <a:cs typeface="Cambria"/>
                        </a:rPr>
                        <a:t>(Consortium)</a:t>
                      </a:r>
                      <a:endParaRPr lang="en-US" sz="1800" b="0" dirty="0" smtClean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Activity</a:t>
                      </a:r>
                      <a:r>
                        <a:rPr lang="en-US" sz="1800" baseline="0" dirty="0" smtClean="0">
                          <a:latin typeface="+mn-lt"/>
                        </a:rPr>
                        <a:t> launched and in full swing. Expected to end late autumn 2016. Good example of activity that could have a regional/sub-regional dimension. Adaptation/mitigation (and livelihood) co-benefits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Lebanon</a:t>
                      </a:r>
                      <a:r>
                        <a:rPr lang="en-US" sz="1800" baseline="0" dirty="0" smtClean="0"/>
                        <a:t> / National Activity (not included)</a:t>
                      </a:r>
                      <a:endParaRPr lang="fr-BE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Strengthen the institutional capacity of LARI through enhancement of 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Concept note implemented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and National</a:t>
                      </a:r>
                      <a:r>
                        <a:rPr lang="en-US" sz="1800" baseline="0" dirty="0" smtClean="0"/>
                        <a:t> Activity redrafted. Implementation expected until summer 2016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Palestine / National Activity (not included)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Vulnerability assessment coastal</a:t>
                      </a:r>
                      <a:r>
                        <a:rPr lang="en-US" sz="1800" baseline="0" dirty="0" smtClean="0"/>
                        <a:t> zone and/or economic impacts of climate change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Deliver a base of further adaptation planning. To start right after the Steering</a:t>
                      </a:r>
                      <a:r>
                        <a:rPr lang="en-US" sz="1800" baseline="0" dirty="0" smtClean="0"/>
                        <a:t> Committee!</a:t>
                      </a:r>
                      <a:endParaRPr lang="fr-BE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508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Thème Office</vt:lpstr>
      <vt:lpstr>PowerPoint Presentation</vt:lpstr>
      <vt:lpstr>ADAPTATION OBJECTIVES</vt:lpstr>
      <vt:lpstr>From 5th to 6th SC / ADAPTATION</vt:lpstr>
      <vt:lpstr>From 4th to 5th SC / ADAPTATION</vt:lpstr>
      <vt:lpstr>From 4th to 5th SC / ADAPTATION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Bsala</dc:creator>
  <cp:lastModifiedBy>Bsala</cp:lastModifiedBy>
  <cp:revision>19</cp:revision>
  <dcterms:created xsi:type="dcterms:W3CDTF">2016-02-28T22:15:35Z</dcterms:created>
  <dcterms:modified xsi:type="dcterms:W3CDTF">2017-03-26T20:28:04Z</dcterms:modified>
</cp:coreProperties>
</file>