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283" r:id="rId5"/>
    <p:sldId id="307" r:id="rId6"/>
    <p:sldId id="296" r:id="rId7"/>
    <p:sldId id="297" r:id="rId8"/>
    <p:sldId id="298" r:id="rId9"/>
    <p:sldId id="299" r:id="rId10"/>
    <p:sldId id="301" r:id="rId11"/>
    <p:sldId id="302" r:id="rId12"/>
    <p:sldId id="304" r:id="rId13"/>
    <p:sldId id="300" r:id="rId14"/>
    <p:sldId id="305" r:id="rId15"/>
    <p:sldId id="306" r:id="rId16"/>
    <p:sldId id="291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2" autoAdjust="0"/>
    <p:restoredTop sz="94660"/>
  </p:normalViewPr>
  <p:slideViewPr>
    <p:cSldViewPr>
      <p:cViewPr>
        <p:scale>
          <a:sx n="100" d="100"/>
          <a:sy n="100" d="100"/>
        </p:scale>
        <p:origin x="-6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1338-00D6-4DF2-92F7-9ADEDC321327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D8982-3186-4910-90CF-C59E46FC96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8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399" y="154782"/>
            <a:ext cx="2057401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1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1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1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7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C2D4-EA62-49E2-B57B-18931C1AC482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997C-3C5B-4EC4-864D-656A381496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1851670"/>
            <a:ext cx="7772400" cy="1102519"/>
          </a:xfrm>
        </p:spPr>
        <p:txBody>
          <a:bodyPr>
            <a:normAutofit/>
          </a:bodyPr>
          <a:lstStyle/>
          <a:p>
            <a:r>
              <a:rPr lang="en-GB" sz="5400" b="1" i="1" dirty="0" smtClean="0">
                <a:solidFill>
                  <a:srgbClr val="C00000"/>
                </a:solidFill>
              </a:rPr>
              <a:t>ClimaSouth project</a:t>
            </a:r>
            <a:endParaRPr lang="en-GB" sz="5400" b="1" i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7624" y="2787774"/>
            <a:ext cx="6400800" cy="576064"/>
          </a:xfrm>
        </p:spPr>
        <p:txBody>
          <a:bodyPr>
            <a:normAutofit/>
          </a:bodyPr>
          <a:lstStyle/>
          <a:p>
            <a:r>
              <a:rPr lang="en-GB" sz="1800" b="1" i="1" dirty="0" smtClean="0">
                <a:solidFill>
                  <a:srgbClr val="C00000"/>
                </a:solidFill>
              </a:rPr>
              <a:t>Low Carbon Development for climate resilient societies </a:t>
            </a:r>
          </a:p>
        </p:txBody>
      </p:sp>
    </p:spTree>
    <p:extLst>
      <p:ext uri="{BB962C8B-B14F-4D97-AF65-F5344CB8AC3E}">
        <p14:creationId xmlns:p14="http://schemas.microsoft.com/office/powerpoint/2010/main" val="6233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20926" r="16979" b="25000"/>
          <a:stretch/>
        </p:blipFill>
        <p:spPr bwMode="auto">
          <a:xfrm>
            <a:off x="1187624" y="0"/>
            <a:ext cx="658790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99592" y="1347614"/>
            <a:ext cx="7560840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How does the handbook help ?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47481" y="1995686"/>
            <a:ext cx="1308295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1259632" y="525722"/>
            <a:ext cx="1308295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1238530" y="3391974"/>
            <a:ext cx="1308295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1229828" y="4004876"/>
            <a:ext cx="1308295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1231496" y="4565204"/>
            <a:ext cx="1308295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1208726" y="51470"/>
            <a:ext cx="1440160" cy="252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2699792" y="51470"/>
            <a:ext cx="4320480" cy="252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7092280" y="57670"/>
            <a:ext cx="648072" cy="252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843558"/>
            <a:ext cx="5616624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Concept note template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39752" y="1635646"/>
            <a:ext cx="7056784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GB" sz="1800" b="1" dirty="0" smtClean="0"/>
              <a:t>General </a:t>
            </a:r>
            <a:r>
              <a:rPr lang="en-GB" sz="1800" b="1" dirty="0"/>
              <a:t>information about </a:t>
            </a:r>
            <a:r>
              <a:rPr lang="en-GB" sz="1800" b="1" dirty="0" smtClean="0"/>
              <a:t>the programme/project</a:t>
            </a:r>
            <a:endParaRPr lang="en-GB" sz="1800" b="1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Basic information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Profile </a:t>
            </a:r>
            <a:r>
              <a:rPr lang="en-GB" sz="1800" dirty="0"/>
              <a:t>of the </a:t>
            </a:r>
            <a:r>
              <a:rPr lang="en-GB" sz="1800" dirty="0" smtClean="0"/>
              <a:t>programme/project</a:t>
            </a:r>
            <a:endParaRPr lang="en-GB" sz="1800" dirty="0"/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GB" sz="1800" b="1" dirty="0" smtClean="0"/>
              <a:t>Programme/project details</a:t>
            </a:r>
            <a:endParaRPr lang="en-GB" sz="1800" b="1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Description </a:t>
            </a:r>
            <a:r>
              <a:rPr lang="en-GB" sz="1800" dirty="0"/>
              <a:t>of the </a:t>
            </a:r>
            <a:r>
              <a:rPr lang="en-GB" sz="1800" dirty="0" smtClean="0"/>
              <a:t>programme/project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Financing/cost information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Expected </a:t>
            </a:r>
            <a:r>
              <a:rPr lang="en-GB" sz="1800" dirty="0"/>
              <a:t>results and </a:t>
            </a:r>
            <a:r>
              <a:rPr lang="en-GB" sz="1800" dirty="0" smtClean="0"/>
              <a:t>benefits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Implementation </a:t>
            </a:r>
            <a:r>
              <a:rPr lang="en-GB" sz="1800" dirty="0"/>
              <a:t>and management </a:t>
            </a:r>
            <a:r>
              <a:rPr lang="en-GB" sz="1800" dirty="0" smtClean="0"/>
              <a:t>plan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Risk analysis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Evaluation </a:t>
            </a:r>
            <a:r>
              <a:rPr lang="en-GB" sz="1800" dirty="0"/>
              <a:t>and impact </a:t>
            </a:r>
            <a:r>
              <a:rPr lang="en-GB" sz="1800" dirty="0" smtClean="0"/>
              <a:t>metrics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602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0741" r="16771" b="16667"/>
          <a:stretch/>
        </p:blipFill>
        <p:spPr bwMode="auto">
          <a:xfrm>
            <a:off x="-30213" y="0"/>
            <a:ext cx="918367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99592" y="1347614"/>
            <a:ext cx="7560840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Concept note checklist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15110"/>
            <a:ext cx="1043608" cy="5090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51227" r="17187" b="12408"/>
          <a:stretch/>
        </p:blipFill>
        <p:spPr bwMode="auto">
          <a:xfrm>
            <a:off x="-1" y="13371"/>
            <a:ext cx="9989695" cy="51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13370"/>
            <a:ext cx="27363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3347864" y="4604866"/>
            <a:ext cx="288032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771550"/>
            <a:ext cx="5616624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Full proposal template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39752" y="1517030"/>
            <a:ext cx="7056784" cy="3430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GB" sz="1800" b="1" dirty="0" smtClean="0"/>
              <a:t>General </a:t>
            </a:r>
            <a:r>
              <a:rPr lang="en-GB" sz="1800" b="1" dirty="0"/>
              <a:t>information about </a:t>
            </a:r>
            <a:r>
              <a:rPr lang="en-GB" sz="1800" b="1" dirty="0" smtClean="0"/>
              <a:t>the programme/project</a:t>
            </a:r>
            <a:endParaRPr lang="en-GB" sz="1800" b="1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Basic information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Profile </a:t>
            </a:r>
            <a:r>
              <a:rPr lang="en-GB" sz="1800" dirty="0"/>
              <a:t>of the </a:t>
            </a:r>
            <a:r>
              <a:rPr lang="en-GB" sz="1800" dirty="0" smtClean="0"/>
              <a:t>programme/project</a:t>
            </a:r>
            <a:endParaRPr lang="en-GB" sz="1800" dirty="0"/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GB" sz="1800" b="1" dirty="0" smtClean="0"/>
              <a:t>Programme/project details</a:t>
            </a:r>
            <a:endParaRPr lang="en-GB" sz="1800" b="1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Description </a:t>
            </a:r>
            <a:r>
              <a:rPr lang="en-GB" sz="1800" dirty="0"/>
              <a:t>of the </a:t>
            </a:r>
            <a:r>
              <a:rPr lang="en-GB" sz="1800" dirty="0" smtClean="0"/>
              <a:t>programme/project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Financing/cost information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Project results framework / logical framework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Impact potential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Market and regulatory conditions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Implementation and management plan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Risk analysis</a:t>
            </a:r>
          </a:p>
        </p:txBody>
      </p:sp>
      <p:sp>
        <p:nvSpPr>
          <p:cNvPr id="5" name="Rettangolo 4"/>
          <p:cNvSpPr/>
          <p:nvPr/>
        </p:nvSpPr>
        <p:spPr>
          <a:xfrm flipH="1">
            <a:off x="2267744" y="3363838"/>
            <a:ext cx="4968552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1111" r="16979" b="13148"/>
          <a:stretch/>
        </p:blipFill>
        <p:spPr bwMode="auto">
          <a:xfrm>
            <a:off x="-1" y="2410"/>
            <a:ext cx="9235255" cy="51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99592" y="1347614"/>
            <a:ext cx="7560840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Full proposal checklist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15110"/>
            <a:ext cx="1331640" cy="5090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28184" y="4371950"/>
            <a:ext cx="3024336" cy="550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C00000"/>
                </a:solidFill>
              </a:rPr>
              <a:t>Continues…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874668"/>
            <a:ext cx="5040560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Annexes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79712" y="1707654"/>
            <a:ext cx="7056784" cy="2736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Selected multilateral funds/programs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Selected bilateral funds/</a:t>
            </a:r>
            <a:r>
              <a:rPr lang="en-US" sz="1800" dirty="0" err="1">
                <a:solidFill>
                  <a:schemeClr val="bg1"/>
                </a:solidFill>
              </a:rPr>
              <a:t>programmes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Bilateral &amp; multilateral climate development finance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National development finance opportunities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Private sector finance opportunities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Philanthropic, non-governmental and social investments</a:t>
            </a:r>
          </a:p>
        </p:txBody>
      </p:sp>
    </p:spTree>
    <p:extLst>
      <p:ext uri="{BB962C8B-B14F-4D97-AF65-F5344CB8AC3E}">
        <p14:creationId xmlns:p14="http://schemas.microsoft.com/office/powerpoint/2010/main" val="34886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43608" y="185167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i="1" dirty="0" smtClean="0">
                <a:solidFill>
                  <a:srgbClr val="C00000"/>
                </a:solidFill>
              </a:rPr>
              <a:t>Thank you</a:t>
            </a:r>
            <a:endParaRPr lang="en-GB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875484"/>
            <a:ext cx="5040560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Why ClimaSouth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79712" y="1707654"/>
            <a:ext cx="7056784" cy="2736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Mediterranean region a hotspot for Climate Change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Need to promote low carbon development and climate resilience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Need to overcome political, institutional and technical constraints (MRV, INDC, LEDS, UNFCCC, negotiations, mainstreaming,…)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Launch </a:t>
            </a:r>
            <a:r>
              <a:rPr lang="en-US" sz="1800" dirty="0" smtClean="0">
                <a:solidFill>
                  <a:schemeClr val="bg1"/>
                </a:solidFill>
              </a:rPr>
              <a:t>of ClimaSouth in 2013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875484"/>
            <a:ext cx="5760640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C00000"/>
                </a:solidFill>
              </a:rPr>
              <a:t>ClimaSouth work areas</a:t>
            </a:r>
          </a:p>
        </p:txBody>
      </p:sp>
      <p:pic>
        <p:nvPicPr>
          <p:cNvPr id="4098" name="Picture 2" descr="C:\Users\comec_000\Documents\0 ClimaSouth\0 COP 22\PowerPoint\CS structure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49" y="2430393"/>
            <a:ext cx="2160587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mec_000\Documents\0 ClimaSouth\0 COP 22\PowerPoint\CS structure\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80" y="2551763"/>
            <a:ext cx="169386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mec_000\Documents\0 ClimaSouth\0 COP 22\PowerPoint\CS structure\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2" y="1851670"/>
            <a:ext cx="13462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omec_000\Documents\0 ClimaSouth\0 COP 22\PowerPoint\CS structure\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76" y="3219822"/>
            <a:ext cx="13462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comec_000\Documents\0 ClimaSouth\0 COP 22\PowerPoint\CS structure\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0629"/>
            <a:ext cx="1481137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comec_000\Documents\0 ClimaSouth\0 COP 22\PowerPoint\CS structure\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09" y="2227192"/>
            <a:ext cx="852487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comec_000\Documents\0 ClimaSouth\0 COP 22\PowerPoint\CS structure\freccia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605">
            <a:off x="3676504" y="2135800"/>
            <a:ext cx="1557337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comec_000\Documents\0 ClimaSouth\0 COP 22\PowerPoint\CS structure\frecci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366">
            <a:off x="3674479" y="3140098"/>
            <a:ext cx="1557337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comec_000\Documents\0 ClimaSouth\0 COP 22\PowerPoint\CS structure\freccia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798">
            <a:off x="6669031" y="2082650"/>
            <a:ext cx="1557337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comec_000\Documents\0 ClimaSouth\0 COP 22\PowerPoint\CS structure\frecci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601">
            <a:off x="6698283" y="3129557"/>
            <a:ext cx="1557337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7908" y="771550"/>
            <a:ext cx="6624736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C00000"/>
                </a:solidFill>
              </a:rPr>
              <a:t>Climate finance in action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7704" y="1675401"/>
            <a:ext cx="7056784" cy="30565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1800" b="1" i="1" dirty="0" smtClean="0">
                <a:solidFill>
                  <a:srgbClr val="FF0000"/>
                </a:solidFill>
              </a:rPr>
              <a:t>Assessment </a:t>
            </a:r>
            <a:r>
              <a:rPr lang="en-GB" sz="1800" b="1" i="1" dirty="0">
                <a:solidFill>
                  <a:srgbClr val="FF0000"/>
                </a:solidFill>
              </a:rPr>
              <a:t>of </a:t>
            </a:r>
            <a:r>
              <a:rPr lang="en-GB" sz="1800" b="1" i="1" dirty="0" smtClean="0">
                <a:solidFill>
                  <a:srgbClr val="FF0000"/>
                </a:solidFill>
              </a:rPr>
              <a:t>needs.</a:t>
            </a:r>
            <a:r>
              <a:rPr lang="en-GB" sz="1800" dirty="0" smtClean="0">
                <a:solidFill>
                  <a:schemeClr val="bg1"/>
                </a:solidFill>
              </a:rPr>
              <a:t>  Regional </a:t>
            </a:r>
            <a:r>
              <a:rPr lang="en-GB" sz="1800" dirty="0">
                <a:solidFill>
                  <a:schemeClr val="bg1"/>
                </a:solidFill>
              </a:rPr>
              <a:t>climate finance </a:t>
            </a:r>
            <a:r>
              <a:rPr lang="en-GB" sz="1800" dirty="0" smtClean="0">
                <a:solidFill>
                  <a:schemeClr val="bg1"/>
                </a:solidFill>
              </a:rPr>
              <a:t>seminar.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1800" b="1" i="1" dirty="0" smtClean="0">
                <a:solidFill>
                  <a:srgbClr val="FF0000"/>
                </a:solidFill>
              </a:rPr>
              <a:t>Key finding</a:t>
            </a:r>
            <a:r>
              <a:rPr lang="en-GB" sz="1800" b="1" dirty="0">
                <a:solidFill>
                  <a:srgbClr val="FF0000"/>
                </a:solidFill>
              </a:rPr>
              <a:t>.</a:t>
            </a:r>
            <a:r>
              <a:rPr lang="en-GB" sz="1800" b="1" dirty="0" smtClean="0">
                <a:solidFill>
                  <a:srgbClr val="FF0000"/>
                </a:solidFill>
              </a:rPr>
              <a:t>  </a:t>
            </a:r>
            <a:r>
              <a:rPr lang="en-GB" sz="1800" dirty="0" smtClean="0">
                <a:solidFill>
                  <a:schemeClr val="bg1"/>
                </a:solidFill>
              </a:rPr>
              <a:t>Low </a:t>
            </a:r>
            <a:r>
              <a:rPr lang="en-GB" sz="1800" dirty="0">
                <a:solidFill>
                  <a:schemeClr val="bg1"/>
                </a:solidFill>
              </a:rPr>
              <a:t>capacity among key stakeholders in partner </a:t>
            </a:r>
            <a:r>
              <a:rPr lang="en-GB" sz="1800" dirty="0" smtClean="0">
                <a:solidFill>
                  <a:schemeClr val="bg1"/>
                </a:solidFill>
              </a:rPr>
              <a:t>countries to </a:t>
            </a:r>
            <a:r>
              <a:rPr lang="en-GB" sz="1800" dirty="0">
                <a:solidFill>
                  <a:schemeClr val="bg1"/>
                </a:solidFill>
              </a:rPr>
              <a:t>develop bankable proposals </a:t>
            </a:r>
            <a:r>
              <a:rPr lang="en-GB" sz="1800" dirty="0" smtClean="0">
                <a:solidFill>
                  <a:schemeClr val="bg1"/>
                </a:solidFill>
              </a:rPr>
              <a:t>for </a:t>
            </a:r>
            <a:r>
              <a:rPr lang="en-GB" sz="1800" dirty="0">
                <a:solidFill>
                  <a:schemeClr val="bg1"/>
                </a:solidFill>
              </a:rPr>
              <a:t>climate </a:t>
            </a:r>
            <a:r>
              <a:rPr lang="en-GB" sz="1800" dirty="0" smtClean="0">
                <a:solidFill>
                  <a:schemeClr val="bg1"/>
                </a:solidFill>
              </a:rPr>
              <a:t>funding.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b="1" i="1" dirty="0" smtClean="0">
                <a:solidFill>
                  <a:srgbClr val="FF0000"/>
                </a:solidFill>
              </a:rPr>
              <a:t>Responses: 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 smtClean="0">
                <a:solidFill>
                  <a:schemeClr val="bg1"/>
                </a:solidFill>
              </a:rPr>
              <a:t>Support the preparation of climate finance applications.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 smtClean="0">
                <a:solidFill>
                  <a:schemeClr val="bg1"/>
                </a:solidFill>
              </a:rPr>
              <a:t>Advisory services on the use of international climate finance.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 smtClean="0">
                <a:solidFill>
                  <a:schemeClr val="bg1"/>
                </a:solidFill>
              </a:rPr>
              <a:t>Facilitate the mobilisation of domestic funds for </a:t>
            </a:r>
            <a:r>
              <a:rPr lang="en-GB" sz="1400" i="1" dirty="0" err="1" smtClean="0">
                <a:solidFill>
                  <a:schemeClr val="bg1"/>
                </a:solidFill>
              </a:rPr>
              <a:t>cleantech</a:t>
            </a:r>
            <a:r>
              <a:rPr lang="en-GB" sz="1400" i="1" dirty="0" smtClean="0">
                <a:solidFill>
                  <a:schemeClr val="bg1"/>
                </a:solidFill>
              </a:rPr>
              <a:t> innovation.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 smtClean="0">
                <a:solidFill>
                  <a:schemeClr val="bg1"/>
                </a:solidFill>
              </a:rPr>
              <a:t>Elaboration of climate finance handbook.</a:t>
            </a:r>
          </a:p>
          <a:p>
            <a:pPr marL="0" indent="0" defTabSz="554400">
              <a:spcBef>
                <a:spcPts val="0"/>
              </a:spcBef>
              <a:spcAft>
                <a:spcPts val="600"/>
              </a:spcAft>
              <a:buNone/>
            </a:pP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7908" y="1013197"/>
            <a:ext cx="6624736" cy="9104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C00000"/>
                </a:solidFill>
              </a:rPr>
              <a:t>Climate finance </a:t>
            </a:r>
            <a:r>
              <a:rPr lang="en-US" b="1" i="1" dirty="0" smtClean="0">
                <a:solidFill>
                  <a:srgbClr val="C00000"/>
                </a:solidFill>
              </a:rPr>
              <a:t>handbook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5736" y="1851670"/>
            <a:ext cx="7056784" cy="24085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800" u="sng" dirty="0" smtClean="0">
                <a:solidFill>
                  <a:schemeClr val="bg1"/>
                </a:solidFill>
              </a:rPr>
              <a:t>Practical toolbox</a:t>
            </a:r>
            <a:r>
              <a:rPr lang="en-GB" sz="1800" dirty="0" smtClean="0">
                <a:solidFill>
                  <a:schemeClr val="bg1"/>
                </a:solidFill>
              </a:rPr>
              <a:t> with following main  functions 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i="1" dirty="0" smtClean="0">
                <a:solidFill>
                  <a:schemeClr val="bg1"/>
                </a:solidFill>
              </a:rPr>
              <a:t>preparing </a:t>
            </a:r>
            <a:r>
              <a:rPr lang="en-GB" sz="1800" i="1" dirty="0">
                <a:solidFill>
                  <a:schemeClr val="bg1"/>
                </a:solidFill>
              </a:rPr>
              <a:t>and </a:t>
            </a:r>
            <a:r>
              <a:rPr lang="en-GB" sz="1800" i="1" dirty="0" smtClean="0">
                <a:solidFill>
                  <a:schemeClr val="bg1"/>
                </a:solidFill>
              </a:rPr>
              <a:t>assessing project applications for climate finance;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i="1" dirty="0" smtClean="0">
                <a:solidFill>
                  <a:schemeClr val="bg1"/>
                </a:solidFill>
              </a:rPr>
              <a:t>capacity </a:t>
            </a:r>
            <a:r>
              <a:rPr lang="en-GB" sz="1800" i="1" dirty="0">
                <a:solidFill>
                  <a:schemeClr val="bg1"/>
                </a:solidFill>
              </a:rPr>
              <a:t>building/training in workshop type </a:t>
            </a:r>
            <a:r>
              <a:rPr lang="en-GB" sz="1800" i="1" dirty="0" smtClean="0">
                <a:solidFill>
                  <a:schemeClr val="bg1"/>
                </a:solidFill>
              </a:rPr>
              <a:t>settings;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i="1" dirty="0" smtClean="0">
                <a:solidFill>
                  <a:schemeClr val="bg1"/>
                </a:solidFill>
              </a:rPr>
              <a:t>reference </a:t>
            </a:r>
            <a:r>
              <a:rPr lang="en-GB" sz="1800" i="1" dirty="0">
                <a:solidFill>
                  <a:schemeClr val="bg1"/>
                </a:solidFill>
              </a:rPr>
              <a:t>material </a:t>
            </a:r>
            <a:r>
              <a:rPr lang="en-GB" sz="1800" i="1" dirty="0" smtClean="0">
                <a:solidFill>
                  <a:schemeClr val="bg1"/>
                </a:solidFill>
              </a:rPr>
              <a:t>for </a:t>
            </a:r>
            <a:r>
              <a:rPr lang="en-GB" sz="1800" i="1" dirty="0">
                <a:solidFill>
                  <a:schemeClr val="bg1"/>
                </a:solidFill>
              </a:rPr>
              <a:t>climate finance </a:t>
            </a:r>
            <a:r>
              <a:rPr lang="en-GB" sz="1800" i="1" dirty="0" smtClean="0">
                <a:solidFill>
                  <a:schemeClr val="bg1"/>
                </a:solidFill>
              </a:rPr>
              <a:t>applications.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3704" r="4169"/>
          <a:stretch/>
        </p:blipFill>
        <p:spPr bwMode="auto">
          <a:xfrm>
            <a:off x="-15304" y="0"/>
            <a:ext cx="915930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7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2499" r="3750" b="1"/>
          <a:stretch/>
        </p:blipFill>
        <p:spPr bwMode="auto">
          <a:xfrm>
            <a:off x="-67587" y="-38100"/>
            <a:ext cx="92226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99714" y="1291508"/>
            <a:ext cx="266429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1091314" y="1707654"/>
            <a:ext cx="266429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1099714" y="2211710"/>
            <a:ext cx="266429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1083812" y="3123961"/>
            <a:ext cx="266429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13557" r="5601" b="182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31324" y="923018"/>
            <a:ext cx="266429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1016032" y="2760615"/>
            <a:ext cx="3510645" cy="1251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22223" r="42680" b="43703"/>
          <a:stretch/>
        </p:blipFill>
        <p:spPr bwMode="auto">
          <a:xfrm>
            <a:off x="-612576" y="-1"/>
            <a:ext cx="9845476" cy="51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347863" y="555526"/>
            <a:ext cx="2520281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/>
          <p:cNvSpPr/>
          <p:nvPr/>
        </p:nvSpPr>
        <p:spPr>
          <a:xfrm>
            <a:off x="5724128" y="4371950"/>
            <a:ext cx="27363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7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15034</TotalTime>
  <Words>277</Words>
  <Application>Microsoft Office PowerPoint</Application>
  <PresentationFormat>Presentazione su schermo (16:9)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ClimaSouth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comecaweb@live.com</dc:creator>
  <cp:lastModifiedBy>comecaweb@live.com</cp:lastModifiedBy>
  <cp:revision>91</cp:revision>
  <dcterms:created xsi:type="dcterms:W3CDTF">2016-10-20T17:19:09Z</dcterms:created>
  <dcterms:modified xsi:type="dcterms:W3CDTF">2016-11-14T16:04:39Z</dcterms:modified>
</cp:coreProperties>
</file>