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"/>
  </p:notesMasterIdLst>
  <p:sldIdLst>
    <p:sldId id="280" r:id="rId2"/>
    <p:sldId id="366" r:id="rId3"/>
    <p:sldId id="367" r:id="rId4"/>
    <p:sldId id="368" r:id="rId5"/>
    <p:sldId id="361" r:id="rId6"/>
    <p:sldId id="362" r:id="rId7"/>
    <p:sldId id="3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235F96"/>
    <a:srgbClr val="2179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96" autoAdjust="0"/>
    <p:restoredTop sz="91667"/>
  </p:normalViewPr>
  <p:slideViewPr>
    <p:cSldViewPr snapToGrid="0">
      <p:cViewPr>
        <p:scale>
          <a:sx n="101" d="100"/>
          <a:sy n="101" d="100"/>
        </p:scale>
        <p:origin x="112" y="-72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7F4BA-1FAD-9749-8902-7CC1451F8007}" type="datetimeFigureOut">
              <a:rPr lang="en-US" smtClean="0"/>
              <a:t>11/11/16</a:t>
            </a:fld>
            <a:endParaRPr lang="fr-F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22A284-14FF-4B48-AC24-BF948680D1D6}" type="slidenum">
              <a:rPr lang="en-US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106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22A284-14FF-4B48-AC24-BF948680D1D6}" type="slidenum">
              <a:rPr lang="en-US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2392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0F50-29F1-44A1-AFD6-70414DE307B7}" type="datetimeFigureOut">
              <a:rPr lang="en-US" smtClean="0"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7C68-6C9F-4FE9-BD62-5855599B6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1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0F50-29F1-44A1-AFD6-70414DE307B7}" type="datetimeFigureOut">
              <a:rPr lang="en-US" smtClean="0"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7C68-6C9F-4FE9-BD62-5855599B6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3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0F50-29F1-44A1-AFD6-70414DE307B7}" type="datetimeFigureOut">
              <a:rPr lang="en-US" smtClean="0"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7C68-6C9F-4FE9-BD62-5855599B6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42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0F50-29F1-44A1-AFD6-70414DE307B7}" type="datetimeFigureOut">
              <a:rPr lang="en-US" smtClean="0"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7C68-6C9F-4FE9-BD62-5855599B6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66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0F50-29F1-44A1-AFD6-70414DE307B7}" type="datetimeFigureOut">
              <a:rPr lang="en-US" smtClean="0"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7C68-6C9F-4FE9-BD62-5855599B6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8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0F50-29F1-44A1-AFD6-70414DE307B7}" type="datetimeFigureOut">
              <a:rPr lang="en-US" smtClean="0"/>
              <a:t>11/11/16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7C68-6C9F-4FE9-BD62-5855599B6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6910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0F50-29F1-44A1-AFD6-70414DE307B7}" type="datetimeFigureOut">
              <a:rPr lang="en-US" smtClean="0"/>
              <a:t>11/11/16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7C68-6C9F-4FE9-BD62-5855599B6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11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0F50-29F1-44A1-AFD6-70414DE307B7}" type="datetimeFigureOut">
              <a:rPr lang="en-US" smtClean="0"/>
              <a:t>11/11/16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7C68-6C9F-4FE9-BD62-5855599B6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6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0F50-29F1-44A1-AFD6-70414DE307B7}" type="datetimeFigureOut">
              <a:rPr lang="en-US" smtClean="0"/>
              <a:t>11/11/16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7C68-6C9F-4FE9-BD62-5855599B6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013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0F50-29F1-44A1-AFD6-70414DE307B7}" type="datetimeFigureOut">
              <a:rPr lang="en-US" smtClean="0"/>
              <a:t>11/11/16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7C68-6C9F-4FE9-BD62-5855599B6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562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C0F50-29F1-44A1-AFD6-70414DE307B7}" type="datetimeFigureOut">
              <a:rPr lang="en-US" smtClean="0"/>
              <a:t>11/11/16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A7C68-6C9F-4FE9-BD62-5855599B6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024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C0F50-29F1-44A1-AFD6-70414DE307B7}" type="datetimeFigureOut">
              <a:rPr lang="en-US" smtClean="0"/>
              <a:t>11/11/16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A7C68-6C9F-4FE9-BD62-5855599B6B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52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emf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2.png"/><Relationship Id="rId5" Type="http://schemas.openxmlformats.org/officeDocument/2006/relationships/image" Target="../media/image5.jpeg"/><Relationship Id="rId6" Type="http://schemas.openxmlformats.org/officeDocument/2006/relationships/image" Target="../media/image6.jpeg"/><Relationship Id="rId7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ces-med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6876" y="97754"/>
            <a:ext cx="12214609" cy="6666077"/>
            <a:chOff x="-4176" y="97754"/>
            <a:chExt cx="12214609" cy="6666077"/>
          </a:xfrm>
        </p:grpSpPr>
        <p:pic>
          <p:nvPicPr>
            <p:cNvPr id="3" name="Image 1" descr="logo_ce.jpg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5126" y="4244864"/>
              <a:ext cx="2587148" cy="756000"/>
            </a:xfrm>
            <a:prstGeom prst="rect">
              <a:avLst/>
            </a:prstGeom>
          </p:spPr>
        </p:pic>
        <p:grpSp>
          <p:nvGrpSpPr>
            <p:cNvPr id="29" name="Group 28"/>
            <p:cNvGrpSpPr/>
            <p:nvPr/>
          </p:nvGrpSpPr>
          <p:grpSpPr>
            <a:xfrm>
              <a:off x="-4176" y="916231"/>
              <a:ext cx="12204000" cy="0"/>
              <a:chOff x="0" y="6182600"/>
              <a:chExt cx="12177844" cy="33311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 flipV="1">
                <a:off x="0" y="6182600"/>
                <a:ext cx="4157663" cy="14289"/>
              </a:xfrm>
              <a:prstGeom prst="line">
                <a:avLst/>
              </a:prstGeom>
              <a:ln w="228600" cap="flat">
                <a:gradFill flip="none" rotWithShape="1">
                  <a:gsLst>
                    <a:gs pos="0">
                      <a:srgbClr val="2179B6"/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99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10800000" scaled="1"/>
                  <a:tileRect/>
                </a:gradFill>
              </a:ln>
              <a:effectLst>
                <a:reflection blurRad="101600" stA="96000" endPos="35000" dist="25400" dir="5400000" sy="-100000" algn="bl" rotWithShape="0"/>
                <a:softEdge rad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4047561" y="6182600"/>
                <a:ext cx="4071600" cy="6095"/>
              </a:xfrm>
              <a:prstGeom prst="line">
                <a:avLst/>
              </a:prstGeom>
              <a:ln w="228600">
                <a:solidFill>
                  <a:schemeClr val="accent6">
                    <a:lumMod val="75000"/>
                  </a:schemeClr>
                </a:solidFill>
              </a:ln>
              <a:effectLst>
                <a:reflection blurRad="101600" stA="96000" endPos="35000" dist="25400" dir="5400000" sy="-100000" algn="bl" rotWithShape="0"/>
                <a:softEdge rad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8106244" y="6198877"/>
                <a:ext cx="4071600" cy="17034"/>
              </a:xfrm>
              <a:prstGeom prst="line">
                <a:avLst/>
              </a:prstGeom>
              <a:ln w="228600">
                <a:gradFill flip="none" rotWithShape="1">
                  <a:gsLst>
                    <a:gs pos="0">
                      <a:srgbClr val="FFC000"/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0" scaled="1"/>
                  <a:tileRect/>
                </a:gradFill>
              </a:ln>
              <a:effectLst>
                <a:reflection blurRad="101600" stA="96000" endPos="35000" dist="25400" dir="5400000" sy="-100000" algn="bl" rotWithShape="0"/>
                <a:softEdge rad="0"/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2"/>
            <p:cNvSpPr/>
            <p:nvPr/>
          </p:nvSpPr>
          <p:spPr>
            <a:xfrm>
              <a:off x="31633" y="6097575"/>
              <a:ext cx="12178800" cy="108000"/>
            </a:xfrm>
            <a:prstGeom prst="rect">
              <a:avLst/>
            </a:prstGeom>
            <a:solidFill>
              <a:srgbClr val="2D2D8A">
                <a:lumMod val="75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endParaRPr>
            </a:p>
          </p:txBody>
        </p:sp>
        <p:pic>
          <p:nvPicPr>
            <p:cNvPr id="34" name="Picture 33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8290" y="97754"/>
              <a:ext cx="856361" cy="591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4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790" y="6197411"/>
              <a:ext cx="746760" cy="5664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>
              <a:alphaModFix amt="69000"/>
            </a:blip>
            <a:stretch>
              <a:fillRect/>
            </a:stretch>
          </p:blipFill>
          <p:spPr>
            <a:xfrm>
              <a:off x="12700" y="5048317"/>
              <a:ext cx="12172283" cy="1049258"/>
            </a:xfrm>
            <a:prstGeom prst="rect">
              <a:avLst/>
            </a:prstGeom>
            <a:effectLst>
              <a:reflection stA="53000" endPos="65000" dist="88900" dir="5400000" sy="-100000" algn="bl" rotWithShape="0"/>
            </a:effectLst>
          </p:spPr>
        </p:pic>
        <p:sp>
          <p:nvSpPr>
            <p:cNvPr id="39" name="TextBox 38"/>
            <p:cNvSpPr txBox="1"/>
            <p:nvPr/>
          </p:nvSpPr>
          <p:spPr>
            <a:xfrm>
              <a:off x="944578" y="6318604"/>
              <a:ext cx="17430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dirty="0" smtClean="0">
                  <a:solidFill>
                    <a:srgbClr val="235F96"/>
                  </a:solidFill>
                </a:rPr>
                <a:t>Un projet mis en œuvre par le consortium Human Dynamics</a:t>
              </a:r>
              <a:endParaRPr lang="fr-FR" sz="900" b="1" dirty="0">
                <a:solidFill>
                  <a:srgbClr val="235F96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616685" y="193292"/>
              <a:ext cx="15103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00" b="1" dirty="0" smtClean="0">
                  <a:solidFill>
                    <a:schemeClr val="bg1"/>
                  </a:solidFill>
                </a:rPr>
                <a:t>Ce projet est financé par </a:t>
              </a:r>
            </a:p>
            <a:p>
              <a:r>
                <a:rPr lang="fr-FR" sz="1000" b="1" dirty="0" smtClean="0">
                  <a:solidFill>
                    <a:schemeClr val="bg1"/>
                  </a:solidFill>
                </a:rPr>
                <a:t>par l'Union européenne</a:t>
              </a:r>
              <a:endParaRPr lang="fr-FR" sz="10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92602" y="1258304"/>
              <a:ext cx="9723600" cy="3216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 algn="ctr"/>
              <a:endParaRPr lang="fr-FR" sz="40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fr-FR" sz="4000" b="1" dirty="0" smtClean="0">
                  <a:solidFill>
                    <a:schemeClr val="bg1"/>
                  </a:solidFill>
                  <a:latin typeface="Calibri" pitchFamily="34" charset="0"/>
                </a:rPr>
                <a:t>Promouvoir le développement des énergies durables dans les villes méditerranéennes</a:t>
              </a:r>
              <a:endParaRPr lang="fr-FR" sz="3600" b="1" dirty="0" smtClean="0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>
                <a:spcBef>
                  <a:spcPts val="1800"/>
                </a:spcBef>
              </a:pPr>
              <a:r>
                <a:rPr lang="fr-FR" sz="2800" b="1" dirty="0" smtClean="0">
                  <a:solidFill>
                    <a:schemeClr val="bg1"/>
                  </a:solidFill>
                  <a:latin typeface="Calibri" pitchFamily="34" charset="0"/>
                </a:rPr>
                <a:t>COP 22</a:t>
              </a:r>
            </a:p>
            <a:p>
              <a:pPr lvl="1"/>
              <a:endParaRPr lang="fr-FR" sz="4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7954" y="277829"/>
            <a:ext cx="1416092" cy="12768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9647685" y="147303"/>
            <a:ext cx="18487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GB" b="1" dirty="0">
                <a:solidFill>
                  <a:schemeClr val="bg1"/>
                </a:solidFill>
                <a:latin typeface="Calibri" pitchFamily="34" charset="0"/>
              </a:rPr>
              <a:t>www.ces-med.eu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30549" y="6194848"/>
            <a:ext cx="6330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235F96"/>
                </a:solidFill>
              </a:rPr>
              <a:t>Promouvoir le développement des énergies durables </a:t>
            </a:r>
            <a:endParaRPr lang="fr-FR" sz="2000" b="1" dirty="0" smtClean="0">
              <a:solidFill>
                <a:srgbClr val="235F96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235F96"/>
                </a:solidFill>
              </a:rPr>
              <a:t>dans </a:t>
            </a:r>
            <a:r>
              <a:rPr lang="fr-FR" sz="2000" b="1" dirty="0">
                <a:solidFill>
                  <a:srgbClr val="235F96"/>
                </a:solidFill>
              </a:rPr>
              <a:t>les villes méditerranéennes</a:t>
            </a:r>
            <a:endParaRPr lang="en-US" sz="2000" dirty="0">
              <a:solidFill>
                <a:srgbClr val="235F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8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-123508"/>
            <a:ext cx="12198439" cy="1107996"/>
          </a:xfrm>
          <a:prstGeom prst="rect">
            <a:avLst/>
          </a:prstGeom>
          <a:solidFill>
            <a:srgbClr val="235F96"/>
          </a:solidFill>
        </p:spPr>
        <p:txBody>
          <a:bodyPr wrap="square" anchor="ctr">
            <a:spAutoFit/>
          </a:bodyPr>
          <a:lstStyle/>
          <a:p>
            <a:pPr algn="ctr" fontAlgn="ctr"/>
            <a:endParaRPr lang="fr-FR" sz="2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ctr" fontAlgn="base">
              <a:buFont typeface="+mj-lt"/>
              <a:buAutoNum type="arabicPeriod"/>
            </a:pPr>
            <a:r>
              <a:rPr lang="fr-FR" sz="2400" b="1" dirty="0" smtClean="0">
                <a:solidFill>
                  <a:schemeClr val="bg1"/>
                </a:solidFill>
              </a:rPr>
              <a:t>OBJECTIFS ET APPROCHE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algn="ctr"/>
            <a:r>
              <a:rPr dirty="0" smtClean="0"/>
              <a:t>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-3386" y="911539"/>
            <a:ext cx="12203460" cy="0"/>
            <a:chOff x="539" y="911539"/>
            <a:chExt cx="12177305" cy="5304372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539" y="911539"/>
              <a:ext cx="4157663" cy="0"/>
            </a:xfrm>
            <a:prstGeom prst="line">
              <a:avLst/>
            </a:prstGeom>
            <a:ln w="228600" cap="flat">
              <a:gradFill flip="none" rotWithShape="1">
                <a:gsLst>
                  <a:gs pos="0">
                    <a:srgbClr val="2179B6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  <a:effectLst>
              <a:reflection blurRad="101600" stA="96000" endPos="35000" dist="254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047561" y="6182600"/>
              <a:ext cx="4071600" cy="6095"/>
            </a:xfrm>
            <a:prstGeom prst="line">
              <a:avLst/>
            </a:prstGeom>
            <a:ln w="228600">
              <a:solidFill>
                <a:schemeClr val="accent6">
                  <a:lumMod val="75000"/>
                </a:schemeClr>
              </a:solidFill>
            </a:ln>
            <a:effectLst>
              <a:reflection blurRad="101600" stA="96000" endPos="35000" dist="254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106244" y="6198877"/>
              <a:ext cx="4071600" cy="17034"/>
            </a:xfrm>
            <a:prstGeom prst="line">
              <a:avLst/>
            </a:prstGeom>
            <a:ln w="228600">
              <a:gradFill flip="none" rotWithShape="1">
                <a:gsLst>
                  <a:gs pos="0">
                    <a:srgbClr val="FFC00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ln>
            <a:effectLst>
              <a:reflection blurRad="101600" stA="96000" endPos="35000" dist="254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oneTexte 26"/>
          <p:cNvSpPr txBox="1"/>
          <p:nvPr/>
        </p:nvSpPr>
        <p:spPr>
          <a:xfrm>
            <a:off x="1091318" y="1275596"/>
            <a:ext cx="10009365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spcAft>
                <a:spcPts val="1200"/>
              </a:spcAft>
              <a:buFont typeface="Arial" charset="0"/>
              <a:buChar char="•"/>
            </a:pPr>
            <a:r>
              <a:rPr lang="fr-FR" sz="2000" b="1" i="1" dirty="0">
                <a:solidFill>
                  <a:srgbClr val="C00000"/>
                </a:solidFill>
              </a:rPr>
              <a:t>Développer les capacités des autorités locales </a:t>
            </a:r>
            <a:r>
              <a:rPr lang="fr-FR" sz="2000" i="1" dirty="0"/>
              <a:t>dans la région sud de l’IEVP </a:t>
            </a:r>
          </a:p>
          <a:p>
            <a:pPr marL="1200150" lvl="2" indent="-285750" fontAlgn="base">
              <a:spcAft>
                <a:spcPts val="1200"/>
              </a:spcAft>
              <a:buFont typeface=".AppleSystemUIFont" charset="-120"/>
              <a:buChar char="-"/>
            </a:pPr>
            <a:r>
              <a:rPr lang="fr-FR" sz="2000" i="1" dirty="0" smtClean="0"/>
              <a:t>à </a:t>
            </a:r>
            <a:r>
              <a:rPr lang="fr-FR" sz="2000" i="1" dirty="0"/>
              <a:t>formuler et mettre en place des </a:t>
            </a:r>
            <a:r>
              <a:rPr lang="fr-FR" sz="2000" i="1" dirty="0" smtClean="0"/>
              <a:t>politiques </a:t>
            </a:r>
            <a:r>
              <a:rPr lang="fr-FR" sz="2000" i="1" dirty="0"/>
              <a:t>locales plus </a:t>
            </a:r>
            <a:r>
              <a:rPr lang="fr-FR" sz="2000" i="1" dirty="0" smtClean="0"/>
              <a:t>durables</a:t>
            </a:r>
          </a:p>
          <a:p>
            <a:pPr marL="1200150" lvl="2" indent="-285750" fontAlgn="base">
              <a:spcAft>
                <a:spcPts val="1200"/>
              </a:spcAft>
              <a:buFont typeface=".AppleSystemUIFont" charset="-120"/>
              <a:buChar char="-"/>
            </a:pPr>
            <a:r>
              <a:rPr lang="fr-FR" sz="2000" i="1" dirty="0" smtClean="0"/>
              <a:t>telles que celles découlant de l’adhésion à la « Convention des maires »  (CdM) </a:t>
            </a:r>
          </a:p>
          <a:p>
            <a:pPr marL="1200150" lvl="2" indent="-285750" fontAlgn="base">
              <a:spcAft>
                <a:spcPts val="1200"/>
              </a:spcAft>
              <a:buFont typeface=".AppleSystemUIFont" charset="-120"/>
              <a:buChar char="-"/>
            </a:pPr>
            <a:r>
              <a:rPr lang="fr-FR" sz="2000" i="1" dirty="0" smtClean="0"/>
              <a:t>et la préparation de </a:t>
            </a:r>
            <a:r>
              <a:rPr lang="fr-FR" sz="2000" i="1" dirty="0"/>
              <a:t>Plans d’action en faveur de l’énergie durable </a:t>
            </a:r>
            <a:r>
              <a:rPr lang="fr-FR" sz="2000" i="1" dirty="0" smtClean="0"/>
              <a:t>(</a:t>
            </a:r>
            <a:r>
              <a:rPr lang="fr-FR" sz="2000" i="1" dirty="0"/>
              <a:t>PAED</a:t>
            </a:r>
            <a:r>
              <a:rPr lang="fr-FR" sz="2000" i="1" dirty="0" smtClean="0"/>
              <a:t>)</a:t>
            </a:r>
          </a:p>
          <a:p>
            <a:pPr marL="285750" indent="-285750" fontAlgn="base">
              <a:spcAft>
                <a:spcPts val="1200"/>
              </a:spcAft>
              <a:buFont typeface="Arial" charset="0"/>
              <a:buChar char="•"/>
            </a:pPr>
            <a:r>
              <a:rPr lang="fr-FR" sz="2000" b="1" i="1" dirty="0"/>
              <a:t>S</a:t>
            </a:r>
            <a:r>
              <a:rPr lang="fr-FR" sz="2000" b="1" i="1" dirty="0" smtClean="0"/>
              <a:t>uivant </a:t>
            </a:r>
            <a:r>
              <a:rPr lang="fr-FR" sz="2000" b="1" i="1" dirty="0"/>
              <a:t>une </a:t>
            </a:r>
            <a:r>
              <a:rPr lang="fr-FR" sz="2000" b="1" i="1" dirty="0">
                <a:solidFill>
                  <a:srgbClr val="C00000"/>
                </a:solidFill>
              </a:rPr>
              <a:t>approche participative</a:t>
            </a:r>
            <a:r>
              <a:rPr lang="fr-FR" sz="2000" i="1" dirty="0"/>
              <a:t>, dans une logique </a:t>
            </a:r>
            <a:r>
              <a:rPr lang="fr-FR" sz="2000" i="1" dirty="0" smtClean="0"/>
              <a:t>de </a:t>
            </a:r>
            <a:r>
              <a:rPr lang="fr-FR" sz="2000" b="1" i="1" dirty="0" smtClean="0">
                <a:solidFill>
                  <a:srgbClr val="C00000"/>
                </a:solidFill>
              </a:rPr>
              <a:t>formation continue</a:t>
            </a:r>
            <a:r>
              <a:rPr lang="fr-FR" sz="2000" i="1" dirty="0" smtClean="0">
                <a:solidFill>
                  <a:srgbClr val="C00000"/>
                </a:solidFill>
              </a:rPr>
              <a:t>. </a:t>
            </a:r>
          </a:p>
          <a:p>
            <a:pPr marL="342900" indent="-284163" fontAlgn="base">
              <a:spcAft>
                <a:spcPts val="1200"/>
              </a:spcAft>
              <a:buFont typeface="Arial" charset="0"/>
              <a:buChar char="•"/>
            </a:pPr>
            <a:r>
              <a:rPr lang="fr-FR" sz="2000" b="1" i="1" dirty="0" smtClean="0">
                <a:solidFill>
                  <a:srgbClr val="C00000"/>
                </a:solidFill>
              </a:rPr>
              <a:t>Livrables utilisables </a:t>
            </a:r>
            <a:r>
              <a:rPr lang="fr-FR" sz="2000" i="1" dirty="0" smtClean="0"/>
              <a:t>conçus et diffusés </a:t>
            </a:r>
            <a:r>
              <a:rPr lang="fr-FR" sz="2000" i="1" dirty="0"/>
              <a:t>de manière </a:t>
            </a:r>
            <a:r>
              <a:rPr lang="fr-FR" sz="2000" i="1" dirty="0" smtClean="0"/>
              <a:t>à: </a:t>
            </a:r>
            <a:endParaRPr lang="fr-FR" sz="2000" i="1" dirty="0"/>
          </a:p>
          <a:p>
            <a:pPr marL="1085850" lvl="1" indent="-285750" fontAlgn="base">
              <a:spcAft>
                <a:spcPts val="1200"/>
              </a:spcAft>
              <a:buFont typeface=".AppleSystemUIFont" charset="-120"/>
              <a:buChar char="-"/>
            </a:pPr>
            <a:r>
              <a:rPr lang="fr-FR" sz="2000" i="1" dirty="0" smtClean="0"/>
              <a:t>Fournir des</a:t>
            </a:r>
            <a:r>
              <a:rPr lang="fr-FR" sz="2000" i="1" dirty="0" smtClean="0">
                <a:solidFill>
                  <a:srgbClr val="C00000"/>
                </a:solidFill>
              </a:rPr>
              <a:t> </a:t>
            </a:r>
            <a:r>
              <a:rPr lang="fr-FR" sz="2000" b="1" i="1" dirty="0">
                <a:solidFill>
                  <a:srgbClr val="C00000"/>
                </a:solidFill>
              </a:rPr>
              <a:t>outils pratiques</a:t>
            </a:r>
            <a:r>
              <a:rPr lang="fr-FR" sz="2000" i="1" dirty="0"/>
              <a:t>, efficaces et </a:t>
            </a:r>
            <a:r>
              <a:rPr lang="fr-FR" sz="2000" i="1" dirty="0" smtClean="0"/>
              <a:t>pérennes;</a:t>
            </a:r>
          </a:p>
          <a:p>
            <a:pPr marL="1085850" lvl="1" indent="-285750" fontAlgn="base">
              <a:spcAft>
                <a:spcPts val="1200"/>
              </a:spcAft>
              <a:buFont typeface=".AppleSystemUIFont" charset="-120"/>
              <a:buChar char="-"/>
            </a:pPr>
            <a:r>
              <a:rPr lang="fr-FR" sz="2000" i="1" dirty="0"/>
              <a:t>I</a:t>
            </a:r>
            <a:r>
              <a:rPr lang="fr-FR" sz="2000" i="1" dirty="0" smtClean="0"/>
              <a:t>nstituer des </a:t>
            </a:r>
            <a:r>
              <a:rPr lang="fr-FR" sz="2000" b="1" i="1" dirty="0" smtClean="0">
                <a:solidFill>
                  <a:srgbClr val="C00000"/>
                </a:solidFill>
              </a:rPr>
              <a:t>structures publiques d’appui </a:t>
            </a:r>
            <a:r>
              <a:rPr lang="fr-FR" sz="2000" i="1" dirty="0" smtClean="0"/>
              <a:t>à la préparation </a:t>
            </a:r>
            <a:r>
              <a:rPr lang="fr-FR" sz="2000" i="1" dirty="0"/>
              <a:t>et au financement des PAEDs</a:t>
            </a:r>
            <a:r>
              <a:rPr lang="fr-FR" sz="2000" i="1" dirty="0" smtClean="0"/>
              <a:t>.</a:t>
            </a:r>
            <a:endParaRPr lang="en-US" sz="2000" i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5284206"/>
            <a:ext cx="12172283" cy="88003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lumMod val="40000"/>
                <a:lumOff val="60000"/>
              </a:schemeClr>
            </a:glow>
            <a:reflection stA="52000" endPos="65000" dir="5400000" sy="-100000" algn="bl" rotWithShape="0"/>
            <a:softEdge rad="0"/>
          </a:effectLst>
        </p:spPr>
      </p:pic>
      <p:sp>
        <p:nvSpPr>
          <p:cNvPr id="23" name="Shape 103"/>
          <p:cNvSpPr txBox="1"/>
          <p:nvPr/>
        </p:nvSpPr>
        <p:spPr>
          <a:xfrm>
            <a:off x="2865189" y="6317860"/>
            <a:ext cx="9207541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600" b="1" dirty="0">
                <a:solidFill>
                  <a:srgbClr val="235F96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1600" b="1" dirty="0" smtClean="0">
                <a:solidFill>
                  <a:srgbClr val="235F96"/>
                </a:solidFill>
              </a:rPr>
              <a:t>Promouvoir </a:t>
            </a:r>
            <a:r>
              <a:rPr lang="fr-FR" sz="1600" b="1" dirty="0">
                <a:solidFill>
                  <a:srgbClr val="235F96"/>
                </a:solidFill>
              </a:rPr>
              <a:t>le développement des énergies durables </a:t>
            </a:r>
            <a:r>
              <a:rPr lang="fr-FR" sz="1600" b="1" dirty="0" smtClean="0">
                <a:solidFill>
                  <a:srgbClr val="235F96"/>
                </a:solidFill>
              </a:rPr>
              <a:t>dans </a:t>
            </a:r>
            <a:r>
              <a:rPr lang="fr-FR" sz="1600" b="1" dirty="0">
                <a:solidFill>
                  <a:srgbClr val="235F96"/>
                </a:solidFill>
              </a:rPr>
              <a:t>les villes </a:t>
            </a:r>
            <a:r>
              <a:rPr lang="fr-FR" sz="1600" b="1" dirty="0" smtClean="0">
                <a:solidFill>
                  <a:srgbClr val="235F96"/>
                </a:solidFill>
              </a:rPr>
              <a:t>méditerranéennes    </a:t>
            </a:r>
            <a:r>
              <a:rPr lang="en-US" sz="1600" b="1" dirty="0" smtClean="0">
                <a:solidFill>
                  <a:srgbClr val="235F96"/>
                </a:solidFill>
                <a:latin typeface="Calibri"/>
                <a:ea typeface="Calibri"/>
                <a:cs typeface="Calibri"/>
                <a:sym typeface="Calibri"/>
              </a:rPr>
              <a:t>www.ces-med.eu</a:t>
            </a:r>
            <a:endParaRPr lang="en-US" sz="1600" b="1" dirty="0">
              <a:solidFill>
                <a:srgbClr val="235F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Shape 104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4899" y="6307137"/>
            <a:ext cx="490289" cy="34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27" y="5918063"/>
            <a:ext cx="1024982" cy="924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026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-169675"/>
            <a:ext cx="12198439" cy="1200329"/>
          </a:xfrm>
          <a:prstGeom prst="rect">
            <a:avLst/>
          </a:prstGeom>
          <a:solidFill>
            <a:srgbClr val="235F96"/>
          </a:solidFill>
        </p:spPr>
        <p:txBody>
          <a:bodyPr wrap="square" anchor="ctr">
            <a:spAutoFit/>
          </a:bodyPr>
          <a:lstStyle/>
          <a:p>
            <a:pPr algn="ctr" fontAlgn="ctr"/>
            <a:endParaRPr lang="fr-FR" sz="2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fr-FR" sz="2400" b="1" dirty="0" smtClean="0">
                <a:solidFill>
                  <a:schemeClr val="bg1"/>
                </a:solidFill>
              </a:rPr>
              <a:t>RÉSULTATS ET LIVRABLES PAR PAYS (1)</a:t>
            </a:r>
          </a:p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endParaRPr lang="fr-FR" sz="2400" b="1" dirty="0">
              <a:solidFill>
                <a:schemeClr val="bg1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5561" y="1066522"/>
            <a:ext cx="12204000" cy="0"/>
            <a:chOff x="0" y="6182600"/>
            <a:chExt cx="12177844" cy="33311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0" y="6182600"/>
              <a:ext cx="4157663" cy="14289"/>
            </a:xfrm>
            <a:prstGeom prst="line">
              <a:avLst/>
            </a:prstGeom>
            <a:ln w="228600" cap="flat">
              <a:gradFill flip="none" rotWithShape="1">
                <a:gsLst>
                  <a:gs pos="0">
                    <a:srgbClr val="2179B6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  <a:effectLst>
              <a:reflection blurRad="101600" stA="96000" endPos="35000" dist="254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047561" y="6182600"/>
              <a:ext cx="4071600" cy="6095"/>
            </a:xfrm>
            <a:prstGeom prst="line">
              <a:avLst/>
            </a:prstGeom>
            <a:ln w="228600">
              <a:solidFill>
                <a:schemeClr val="accent6">
                  <a:lumMod val="75000"/>
                </a:schemeClr>
              </a:solidFill>
            </a:ln>
            <a:effectLst>
              <a:reflection blurRad="101600" stA="96000" endPos="35000" dist="254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106244" y="6198877"/>
              <a:ext cx="4071600" cy="17034"/>
            </a:xfrm>
            <a:prstGeom prst="line">
              <a:avLst/>
            </a:prstGeom>
            <a:ln w="228600">
              <a:gradFill flip="none" rotWithShape="1">
                <a:gsLst>
                  <a:gs pos="0">
                    <a:srgbClr val="FFC00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ln>
            <a:effectLst>
              <a:reflection blurRad="101600" stA="96000" endPos="35000" dist="254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ZoneTexte 26"/>
          <p:cNvSpPr txBox="1"/>
          <p:nvPr/>
        </p:nvSpPr>
        <p:spPr>
          <a:xfrm>
            <a:off x="520701" y="1371600"/>
            <a:ext cx="11226800" cy="413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spcAft>
                <a:spcPts val="1200"/>
              </a:spcAft>
              <a:buFont typeface="Arial" charset="0"/>
              <a:buChar char="•"/>
            </a:pPr>
            <a:r>
              <a:rPr lang="fr-FR" sz="2000" b="1" i="1" dirty="0" smtClean="0">
                <a:solidFill>
                  <a:srgbClr val="C00000"/>
                </a:solidFill>
              </a:rPr>
              <a:t>Assurer le partenariat </a:t>
            </a:r>
            <a:r>
              <a:rPr lang="fr-FR" sz="2000" b="1" i="1" dirty="0">
                <a:solidFill>
                  <a:srgbClr val="C00000"/>
                </a:solidFill>
              </a:rPr>
              <a:t>des autorités nationales et </a:t>
            </a:r>
            <a:r>
              <a:rPr lang="fr-FR" sz="2000" b="1" i="1" dirty="0" smtClean="0">
                <a:solidFill>
                  <a:srgbClr val="C00000"/>
                </a:solidFill>
              </a:rPr>
              <a:t>locales</a:t>
            </a:r>
            <a:r>
              <a:rPr lang="fr-FR" sz="2000" i="1" dirty="0" smtClean="0"/>
              <a:t>: </a:t>
            </a:r>
            <a:r>
              <a:rPr lang="fr-FR" sz="2400" b="1" i="1" dirty="0" smtClean="0"/>
              <a:t>1 </a:t>
            </a:r>
            <a:r>
              <a:rPr lang="fr-FR" sz="2000" i="1" dirty="0" smtClean="0"/>
              <a:t>Comité national </a:t>
            </a:r>
            <a:r>
              <a:rPr lang="fr-FR" sz="2000" i="1" dirty="0"/>
              <a:t>de </a:t>
            </a:r>
            <a:r>
              <a:rPr lang="fr-FR" sz="2000" i="1" dirty="0" smtClean="0"/>
              <a:t>coordination par pays</a:t>
            </a:r>
            <a:endParaRPr lang="en-US" sz="2000" i="1" dirty="0"/>
          </a:p>
          <a:p>
            <a:pPr marL="285750" lvl="0" indent="-285750" fontAlgn="base">
              <a:spcAft>
                <a:spcPts val="1200"/>
              </a:spcAft>
              <a:buFont typeface="Arial" charset="0"/>
              <a:buChar char="•"/>
            </a:pPr>
            <a:r>
              <a:rPr lang="fr-FR" sz="2000" b="1" i="1" dirty="0">
                <a:solidFill>
                  <a:srgbClr val="C00000"/>
                </a:solidFill>
              </a:rPr>
              <a:t>Définir des </a:t>
            </a:r>
            <a:r>
              <a:rPr lang="fr-FR" sz="2000" b="1" i="1" dirty="0" smtClean="0">
                <a:solidFill>
                  <a:srgbClr val="C00000"/>
                </a:solidFill>
              </a:rPr>
              <a:t>actions nationales en faveur des autorités locales</a:t>
            </a:r>
            <a:r>
              <a:rPr lang="fr-FR" sz="2000" i="1" dirty="0"/>
              <a:t>:</a:t>
            </a:r>
            <a:r>
              <a:rPr lang="fr-FR" sz="2000" i="1" dirty="0" smtClean="0"/>
              <a:t> </a:t>
            </a:r>
            <a:r>
              <a:rPr lang="fr-FR" sz="2400" b="1" i="1" dirty="0" smtClean="0"/>
              <a:t>2 </a:t>
            </a:r>
            <a:r>
              <a:rPr lang="fr-FR" sz="2000" i="1" dirty="0" smtClean="0"/>
              <a:t>Rapports par pays</a:t>
            </a:r>
            <a:endParaRPr lang="fr-FR" sz="2000" i="1" dirty="0"/>
          </a:p>
          <a:p>
            <a:pPr lvl="1" fontAlgn="base">
              <a:spcAft>
                <a:spcPts val="1200"/>
              </a:spcAft>
            </a:pPr>
            <a:r>
              <a:rPr lang="fr-FR" sz="2000" i="1" dirty="0" smtClean="0"/>
              <a:t>« Recommandations </a:t>
            </a:r>
            <a:r>
              <a:rPr lang="fr-FR" sz="2000" i="1" dirty="0"/>
              <a:t>nationales pour l’efficacité énergétique et les actions urbaines </a:t>
            </a:r>
            <a:r>
              <a:rPr lang="fr-FR" sz="2000" i="1" dirty="0" smtClean="0"/>
              <a:t>durables »</a:t>
            </a:r>
            <a:r>
              <a:rPr lang="fr-FR" sz="2000" i="1" dirty="0"/>
              <a:t/>
            </a:r>
            <a:br>
              <a:rPr lang="fr-FR" sz="2000" i="1" dirty="0"/>
            </a:br>
            <a:r>
              <a:rPr lang="fr-FR" sz="2000" i="1" dirty="0" smtClean="0"/>
              <a:t>« Analyse </a:t>
            </a:r>
            <a:r>
              <a:rPr lang="fr-FR" sz="2000" i="1" dirty="0"/>
              <a:t>des sources </a:t>
            </a:r>
            <a:r>
              <a:rPr lang="fr-FR" sz="2000" i="1" dirty="0" smtClean="0"/>
              <a:t>de financement </a:t>
            </a:r>
            <a:r>
              <a:rPr lang="fr-FR" sz="2000" i="1" dirty="0"/>
              <a:t>de l’efficacité énergétique et </a:t>
            </a:r>
            <a:r>
              <a:rPr lang="fr-FR" sz="2000" i="1" dirty="0" smtClean="0"/>
              <a:t>énergies renouvelables »</a:t>
            </a:r>
          </a:p>
          <a:p>
            <a:pPr marL="285750" lvl="0" indent="-285750" fontAlgn="base">
              <a:spcAft>
                <a:spcPts val="1200"/>
              </a:spcAft>
              <a:buFont typeface="Arial" charset="0"/>
              <a:buChar char="•"/>
            </a:pPr>
            <a:r>
              <a:rPr lang="fr-FR" sz="2000" b="1" i="1" dirty="0" smtClean="0">
                <a:solidFill>
                  <a:srgbClr val="C00000"/>
                </a:solidFill>
              </a:rPr>
              <a:t>Fournir des Manuels de préparation de PAEDs adaptés: </a:t>
            </a:r>
            <a:r>
              <a:rPr lang="fr-FR" sz="2400" b="1" i="1" dirty="0" smtClean="0"/>
              <a:t>5</a:t>
            </a:r>
            <a:r>
              <a:rPr lang="fr-FR" sz="2000" i="1" dirty="0" smtClean="0"/>
              <a:t> </a:t>
            </a:r>
            <a:r>
              <a:rPr lang="fr-FR" sz="2000" i="1" dirty="0"/>
              <a:t>m</a:t>
            </a:r>
            <a:r>
              <a:rPr lang="fr-FR" sz="2000" i="1" dirty="0" smtClean="0"/>
              <a:t>anuels en Arabe, Anglais et Français </a:t>
            </a:r>
            <a:endParaRPr lang="en-US" sz="2000" i="1" dirty="0" smtClean="0"/>
          </a:p>
          <a:p>
            <a:pPr marL="285750" lvl="0" indent="-285750" fontAlgn="base">
              <a:spcAft>
                <a:spcPts val="1200"/>
              </a:spcAft>
              <a:buFont typeface="Arial" charset="0"/>
              <a:buChar char="•"/>
            </a:pPr>
            <a:r>
              <a:rPr lang="fr-FR" sz="2000" b="1" i="1" dirty="0" smtClean="0">
                <a:solidFill>
                  <a:srgbClr val="C00000"/>
                </a:solidFill>
              </a:rPr>
              <a:t>Formations participatives </a:t>
            </a:r>
            <a:r>
              <a:rPr lang="fr-FR" sz="2000" b="1" i="1" dirty="0">
                <a:solidFill>
                  <a:srgbClr val="C00000"/>
                </a:solidFill>
              </a:rPr>
              <a:t>i</a:t>
            </a:r>
            <a:r>
              <a:rPr lang="fr-FR" sz="2000" b="1" i="1" dirty="0" smtClean="0">
                <a:solidFill>
                  <a:srgbClr val="C00000"/>
                </a:solidFill>
              </a:rPr>
              <a:t>ntensives: </a:t>
            </a:r>
            <a:r>
              <a:rPr lang="fr-FR" sz="2000" i="1" dirty="0" smtClean="0"/>
              <a:t>approche  «</a:t>
            </a:r>
            <a:r>
              <a:rPr lang="fr-FR" sz="2000" i="1" dirty="0" smtClean="0">
                <a:solidFill>
                  <a:srgbClr val="C00000"/>
                </a:solidFill>
              </a:rPr>
              <a:t> </a:t>
            </a:r>
            <a:r>
              <a:rPr lang="fr-FR" sz="2000" i="1" dirty="0" smtClean="0"/>
              <a:t>Apprendre-en-préparant »</a:t>
            </a:r>
          </a:p>
          <a:p>
            <a:pPr lvl="1" fontAlgn="base">
              <a:spcAft>
                <a:spcPts val="1200"/>
              </a:spcAft>
            </a:pPr>
            <a:r>
              <a:rPr lang="fr-FR" sz="2400" b="1" i="1" dirty="0" smtClean="0"/>
              <a:t>5</a:t>
            </a:r>
            <a:r>
              <a:rPr lang="fr-FR" sz="2000" i="1" dirty="0" smtClean="0"/>
              <a:t> ateliers de formation PAED par ville (30 villes); </a:t>
            </a:r>
            <a:r>
              <a:rPr lang="fr-FR" sz="2400" b="1" i="1" dirty="0" smtClean="0"/>
              <a:t>1</a:t>
            </a:r>
            <a:r>
              <a:rPr lang="fr-FR" sz="2000" i="1" dirty="0" smtClean="0"/>
              <a:t> Formation  de Formateurs ; </a:t>
            </a:r>
            <a:r>
              <a:rPr lang="fr-FR" sz="2400" b="1" i="1" dirty="0" smtClean="0"/>
              <a:t>1-2</a:t>
            </a:r>
            <a:r>
              <a:rPr lang="fr-FR" sz="2000" i="1" dirty="0" smtClean="0"/>
              <a:t> Conférences nationales ; </a:t>
            </a:r>
            <a:r>
              <a:rPr lang="fr-FR" sz="2400" i="1" dirty="0" smtClean="0"/>
              <a:t>1</a:t>
            </a:r>
            <a:r>
              <a:rPr lang="fr-FR" sz="2000" i="1" dirty="0" smtClean="0"/>
              <a:t> Formation aux chefs de communes</a:t>
            </a:r>
            <a:endParaRPr lang="en-US" sz="2000" i="1" dirty="0" smtClean="0"/>
          </a:p>
          <a:p>
            <a:pPr marL="285750" lvl="0" indent="-285750" fontAlgn="base">
              <a:spcAft>
                <a:spcPts val="1200"/>
              </a:spcAft>
              <a:buFont typeface="Arial" charset="0"/>
              <a:buChar char="•"/>
            </a:pPr>
            <a:r>
              <a:rPr lang="fr-FR" sz="2000" b="1" i="1" dirty="0" smtClean="0">
                <a:solidFill>
                  <a:srgbClr val="C00000"/>
                </a:solidFill>
              </a:rPr>
              <a:t>Préparer </a:t>
            </a:r>
            <a:r>
              <a:rPr lang="fr-FR" sz="2400" b="1" i="1" dirty="0" smtClean="0">
                <a:solidFill>
                  <a:srgbClr val="C00000"/>
                </a:solidFill>
              </a:rPr>
              <a:t>25 </a:t>
            </a:r>
            <a:r>
              <a:rPr lang="fr-FR" sz="2400" b="1" i="1" dirty="0">
                <a:solidFill>
                  <a:srgbClr val="C00000"/>
                </a:solidFill>
              </a:rPr>
              <a:t>PAEDs </a:t>
            </a:r>
            <a:r>
              <a:rPr lang="fr-FR" sz="2000" i="1" dirty="0" smtClean="0"/>
              <a:t>(et PACEDs) détaillés, avec des équipes municipales désignées</a:t>
            </a:r>
            <a:endParaRPr lang="en-US" sz="2000" i="1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5284206"/>
            <a:ext cx="12172283" cy="88003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lumMod val="40000"/>
                <a:lumOff val="60000"/>
              </a:schemeClr>
            </a:glow>
            <a:reflection stA="52000" endPos="65000" dir="5400000" sy="-100000" algn="bl" rotWithShape="0"/>
            <a:softEdge rad="0"/>
          </a:effectLst>
        </p:spPr>
      </p:pic>
      <p:sp>
        <p:nvSpPr>
          <p:cNvPr id="23" name="Shape 103"/>
          <p:cNvSpPr txBox="1"/>
          <p:nvPr/>
        </p:nvSpPr>
        <p:spPr>
          <a:xfrm>
            <a:off x="2865189" y="6317860"/>
            <a:ext cx="9207541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600" b="1" dirty="0">
                <a:solidFill>
                  <a:srgbClr val="235F96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1600" b="1" dirty="0" smtClean="0">
                <a:solidFill>
                  <a:srgbClr val="235F96"/>
                </a:solidFill>
              </a:rPr>
              <a:t>Promouvoir </a:t>
            </a:r>
            <a:r>
              <a:rPr lang="fr-FR" sz="1600" b="1" dirty="0">
                <a:solidFill>
                  <a:srgbClr val="235F96"/>
                </a:solidFill>
              </a:rPr>
              <a:t>le développement des énergies durables </a:t>
            </a:r>
            <a:r>
              <a:rPr lang="fr-FR" sz="1600" b="1" dirty="0" smtClean="0">
                <a:solidFill>
                  <a:srgbClr val="235F96"/>
                </a:solidFill>
              </a:rPr>
              <a:t>dans </a:t>
            </a:r>
            <a:r>
              <a:rPr lang="fr-FR" sz="1600" b="1" dirty="0">
                <a:solidFill>
                  <a:srgbClr val="235F96"/>
                </a:solidFill>
              </a:rPr>
              <a:t>les villes </a:t>
            </a:r>
            <a:r>
              <a:rPr lang="fr-FR" sz="1600" b="1" dirty="0" smtClean="0">
                <a:solidFill>
                  <a:srgbClr val="235F96"/>
                </a:solidFill>
              </a:rPr>
              <a:t>méditerranéennes    </a:t>
            </a:r>
            <a:r>
              <a:rPr lang="en-US" sz="1600" b="1" dirty="0" smtClean="0">
                <a:solidFill>
                  <a:srgbClr val="235F96"/>
                </a:solidFill>
                <a:latin typeface="Calibri"/>
                <a:ea typeface="Calibri"/>
                <a:cs typeface="Calibri"/>
                <a:sym typeface="Calibri"/>
              </a:rPr>
              <a:t>www.ces-med.eu</a:t>
            </a:r>
            <a:endParaRPr lang="en-US" sz="1600" b="1" dirty="0">
              <a:solidFill>
                <a:srgbClr val="235F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Shape 104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4899" y="6307137"/>
            <a:ext cx="490289" cy="34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27" y="5918063"/>
            <a:ext cx="1024982" cy="924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28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-123509"/>
            <a:ext cx="12198439" cy="1107996"/>
          </a:xfrm>
          <a:prstGeom prst="rect">
            <a:avLst/>
          </a:prstGeom>
          <a:solidFill>
            <a:srgbClr val="235F96"/>
          </a:solidFill>
        </p:spPr>
        <p:txBody>
          <a:bodyPr wrap="square" anchor="ctr">
            <a:spAutoFit/>
          </a:bodyPr>
          <a:lstStyle/>
          <a:p>
            <a:pPr algn="ctr" fontAlgn="ctr"/>
            <a:endParaRPr lang="fr-FR" sz="2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/>
            <a:r>
              <a:rPr lang="fr-FR" sz="2400" b="1" dirty="0">
                <a:solidFill>
                  <a:schemeClr val="bg1"/>
                </a:solidFill>
              </a:rPr>
              <a:t>RÉSULTATS ET </a:t>
            </a:r>
            <a:r>
              <a:rPr lang="fr-FR" sz="2400" b="1" dirty="0" smtClean="0">
                <a:solidFill>
                  <a:schemeClr val="bg1"/>
                </a:solidFill>
              </a:rPr>
              <a:t>LIVRABLES</a:t>
            </a:r>
            <a:r>
              <a:rPr lang="fr-FR" sz="2400" b="1" dirty="0">
                <a:solidFill>
                  <a:schemeClr val="bg1"/>
                </a:solidFill>
              </a:rPr>
              <a:t> PAR PAYS</a:t>
            </a:r>
            <a:r>
              <a:rPr lang="fr-FR" sz="2400" b="1" dirty="0" smtClean="0">
                <a:solidFill>
                  <a:schemeClr val="bg1"/>
                </a:solidFill>
              </a:rPr>
              <a:t> (2)</a:t>
            </a:r>
            <a:endParaRPr lang="fr-FR" sz="2400" b="1" dirty="0">
              <a:solidFill>
                <a:schemeClr val="bg1"/>
              </a:solidFill>
            </a:endParaRPr>
          </a:p>
          <a:p>
            <a:pPr algn="ctr"/>
            <a:r>
              <a:rPr smtClean="0"/>
              <a:t>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7976" y="1030654"/>
            <a:ext cx="12204000" cy="0"/>
            <a:chOff x="0" y="6182600"/>
            <a:chExt cx="12177844" cy="33311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0" y="6182600"/>
              <a:ext cx="4157663" cy="14289"/>
            </a:xfrm>
            <a:prstGeom prst="line">
              <a:avLst/>
            </a:prstGeom>
            <a:ln w="228600" cap="flat">
              <a:gradFill flip="none" rotWithShape="1">
                <a:gsLst>
                  <a:gs pos="0">
                    <a:srgbClr val="2179B6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  <a:effectLst>
              <a:reflection blurRad="101600" stA="96000" endPos="35000" dist="254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047561" y="6182600"/>
              <a:ext cx="4071600" cy="6095"/>
            </a:xfrm>
            <a:prstGeom prst="line">
              <a:avLst/>
            </a:prstGeom>
            <a:ln w="228600">
              <a:solidFill>
                <a:schemeClr val="accent6">
                  <a:lumMod val="75000"/>
                </a:schemeClr>
              </a:solidFill>
            </a:ln>
            <a:effectLst>
              <a:reflection blurRad="101600" stA="96000" endPos="35000" dist="254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106244" y="6198877"/>
              <a:ext cx="4071600" cy="17034"/>
            </a:xfrm>
            <a:prstGeom prst="line">
              <a:avLst/>
            </a:prstGeom>
            <a:ln w="228600">
              <a:gradFill flip="none" rotWithShape="1">
                <a:gsLst>
                  <a:gs pos="0">
                    <a:srgbClr val="FFC00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ln>
            <a:effectLst>
              <a:reflection blurRad="101600" stA="96000" endPos="35000" dist="254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ZoneTexte 26"/>
          <p:cNvSpPr txBox="1"/>
          <p:nvPr/>
        </p:nvSpPr>
        <p:spPr>
          <a:xfrm>
            <a:off x="1213658" y="1363288"/>
            <a:ext cx="972854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base">
              <a:spcAft>
                <a:spcPts val="1200"/>
              </a:spcAft>
              <a:buFont typeface="Arial" charset="0"/>
              <a:buChar char="•"/>
            </a:pPr>
            <a:r>
              <a:rPr lang="fr-FR" sz="2000" b="1" i="1" dirty="0" smtClean="0">
                <a:solidFill>
                  <a:srgbClr val="C00000"/>
                </a:solidFill>
              </a:rPr>
              <a:t>Appui continu aux villes: </a:t>
            </a:r>
            <a:r>
              <a:rPr lang="fr-FR" sz="2000" i="1" dirty="0" smtClean="0"/>
              <a:t>deux </a:t>
            </a:r>
            <a:r>
              <a:rPr lang="fr-FR" sz="2000" i="1" dirty="0"/>
              <a:t>centres d’assistance à </a:t>
            </a:r>
            <a:r>
              <a:rPr lang="fr-FR" sz="2000" i="1" dirty="0" smtClean="0"/>
              <a:t>distance. </a:t>
            </a:r>
            <a:endParaRPr lang="en-US" sz="2000" i="1" dirty="0"/>
          </a:p>
          <a:p>
            <a:pPr marL="285750" lvl="0" indent="-285750" fontAlgn="base">
              <a:spcAft>
                <a:spcPts val="1200"/>
              </a:spcAft>
              <a:buFont typeface="Arial" charset="0"/>
              <a:buChar char="•"/>
            </a:pPr>
            <a:r>
              <a:rPr lang="fr-FR" sz="2000" b="1" i="1" dirty="0" smtClean="0">
                <a:solidFill>
                  <a:srgbClr val="C00000"/>
                </a:solidFill>
              </a:rPr>
              <a:t>Collaboration avec </a:t>
            </a:r>
            <a:r>
              <a:rPr lang="fr-FR" sz="2000" b="1" i="1" dirty="0">
                <a:solidFill>
                  <a:srgbClr val="C00000"/>
                </a:solidFill>
              </a:rPr>
              <a:t>le « C</a:t>
            </a:r>
            <a:r>
              <a:rPr lang="fr-FR" sz="2000" b="1" i="1" dirty="0" smtClean="0">
                <a:solidFill>
                  <a:srgbClr val="C00000"/>
                </a:solidFill>
              </a:rPr>
              <a:t>entre européen commun </a:t>
            </a:r>
            <a:r>
              <a:rPr lang="fr-FR" sz="2000" b="1" i="1" dirty="0">
                <a:solidFill>
                  <a:srgbClr val="C00000"/>
                </a:solidFill>
              </a:rPr>
              <a:t>de r</a:t>
            </a:r>
            <a:r>
              <a:rPr lang="fr-FR" sz="2000" b="1" i="1" dirty="0" smtClean="0">
                <a:solidFill>
                  <a:srgbClr val="C00000"/>
                </a:solidFill>
              </a:rPr>
              <a:t>echerche</a:t>
            </a:r>
            <a:r>
              <a:rPr lang="fr-FR" sz="2000" b="1" i="1" dirty="0"/>
              <a:t> </a:t>
            </a:r>
            <a:r>
              <a:rPr lang="fr-FR" sz="2000" b="1" i="1" dirty="0">
                <a:solidFill>
                  <a:srgbClr val="C00000"/>
                </a:solidFill>
              </a:rPr>
              <a:t>»</a:t>
            </a:r>
            <a:r>
              <a:rPr lang="fr-FR" sz="2000" i="1" dirty="0"/>
              <a:t> (CCR</a:t>
            </a:r>
            <a:r>
              <a:rPr lang="fr-FR" sz="2000" i="1" dirty="0" smtClean="0"/>
              <a:t>) : formation, adaptation des manuels, révision des PAEDs</a:t>
            </a:r>
            <a:endParaRPr lang="en-US" sz="2000" i="1" dirty="0"/>
          </a:p>
          <a:p>
            <a:pPr marL="285750" lvl="0" indent="-285750" fontAlgn="base">
              <a:spcAft>
                <a:spcPts val="1200"/>
              </a:spcAft>
              <a:buFont typeface="Arial" charset="0"/>
              <a:buChar char="•"/>
            </a:pPr>
            <a:r>
              <a:rPr lang="fr-FR" sz="2000" b="1" i="1" dirty="0" smtClean="0">
                <a:solidFill>
                  <a:srgbClr val="C00000"/>
                </a:solidFill>
              </a:rPr>
              <a:t>Concrétiser la viabilité </a:t>
            </a:r>
            <a:r>
              <a:rPr lang="fr-FR" sz="2000" b="1" i="1" dirty="0">
                <a:solidFill>
                  <a:srgbClr val="C00000"/>
                </a:solidFill>
              </a:rPr>
              <a:t>à long-terme </a:t>
            </a:r>
            <a:r>
              <a:rPr lang="fr-FR" sz="2000" i="1" dirty="0"/>
              <a:t>: </a:t>
            </a:r>
            <a:r>
              <a:rPr lang="fr-FR" sz="2000" i="1" dirty="0" smtClean="0"/>
              <a:t>établir les Mécanismes </a:t>
            </a:r>
            <a:r>
              <a:rPr lang="fr-FR" sz="2000" i="1" dirty="0"/>
              <a:t>de soutien des PAEDs </a:t>
            </a:r>
            <a:endParaRPr lang="en-US" sz="2000" i="1" dirty="0"/>
          </a:p>
          <a:p>
            <a:pPr marL="285750" lvl="0" indent="-285750" fontAlgn="base">
              <a:spcAft>
                <a:spcPts val="1200"/>
              </a:spcAft>
              <a:buFont typeface="Arial" charset="0"/>
              <a:buChar char="•"/>
            </a:pPr>
            <a:r>
              <a:rPr lang="fr-FR" sz="2000" b="1" i="1" dirty="0" smtClean="0">
                <a:solidFill>
                  <a:srgbClr val="C00000"/>
                </a:solidFill>
              </a:rPr>
              <a:t>Actions concrètes vers le financement </a:t>
            </a:r>
            <a:r>
              <a:rPr lang="fr-FR" sz="2000" i="1" dirty="0" smtClean="0"/>
              <a:t>des </a:t>
            </a:r>
            <a:r>
              <a:rPr lang="fr-FR" sz="2000" i="1" dirty="0"/>
              <a:t>projets prioritaires </a:t>
            </a:r>
            <a:r>
              <a:rPr lang="fr-FR" sz="2000" i="1" dirty="0" smtClean="0"/>
              <a:t>des </a:t>
            </a:r>
            <a:r>
              <a:rPr lang="fr-FR" sz="2000" i="1" dirty="0"/>
              <a:t>PAEDs. </a:t>
            </a:r>
            <a:endParaRPr lang="en-US" sz="2000" i="1" dirty="0"/>
          </a:p>
          <a:p>
            <a:pPr marL="285750" lvl="0" indent="-285750" fontAlgn="base">
              <a:spcAft>
                <a:spcPts val="1200"/>
              </a:spcAft>
              <a:buFont typeface="Arial" charset="0"/>
              <a:buChar char="•"/>
            </a:pPr>
            <a:r>
              <a:rPr lang="fr-FR" sz="2000" b="1" i="1" dirty="0" smtClean="0">
                <a:solidFill>
                  <a:srgbClr val="C00000"/>
                </a:solidFill>
              </a:rPr>
              <a:t>Adhésion à Convention </a:t>
            </a:r>
            <a:r>
              <a:rPr lang="fr-FR" sz="2000" b="1" i="1" dirty="0">
                <a:solidFill>
                  <a:srgbClr val="C00000"/>
                </a:solidFill>
              </a:rPr>
              <a:t>des </a:t>
            </a:r>
            <a:r>
              <a:rPr lang="fr-FR" sz="2000" b="1" i="1" dirty="0" smtClean="0">
                <a:solidFill>
                  <a:srgbClr val="C00000"/>
                </a:solidFill>
              </a:rPr>
              <a:t>Maires: </a:t>
            </a:r>
            <a:r>
              <a:rPr lang="fr-FR" sz="2000" i="1" dirty="0" smtClean="0"/>
              <a:t>suivi et promotion</a:t>
            </a:r>
            <a:endParaRPr lang="en-US" sz="2000" i="1" dirty="0">
              <a:solidFill>
                <a:srgbClr val="C00000"/>
              </a:solidFill>
            </a:endParaRPr>
          </a:p>
          <a:p>
            <a:pPr lvl="1" fontAlgn="base">
              <a:spcAft>
                <a:spcPts val="1200"/>
              </a:spcAft>
            </a:pPr>
            <a:r>
              <a:rPr lang="fr-FR" sz="2000" i="1" dirty="0"/>
              <a:t>-  35 villes ont </a:t>
            </a:r>
            <a:r>
              <a:rPr lang="fr-FR" sz="2000" i="1" dirty="0" smtClean="0"/>
              <a:t>postulé</a:t>
            </a:r>
            <a:r>
              <a:rPr lang="en-US" sz="2000" i="1" dirty="0"/>
              <a:t/>
            </a:r>
            <a:br>
              <a:rPr lang="en-US" sz="2000" i="1" dirty="0"/>
            </a:br>
            <a:r>
              <a:rPr lang="en-US" sz="2000" i="1" dirty="0" smtClean="0"/>
              <a:t>-  </a:t>
            </a:r>
            <a:r>
              <a:rPr lang="fr-FR" sz="2000" i="1" dirty="0" smtClean="0"/>
              <a:t>100 villes sur la liste</a:t>
            </a:r>
            <a:r>
              <a:rPr lang="en-US" sz="2000" i="1" dirty="0"/>
              <a:t/>
            </a:r>
            <a:br>
              <a:rPr lang="en-US" sz="2000" i="1" dirty="0"/>
            </a:br>
            <a:r>
              <a:rPr lang="en-US" sz="2000" i="1" dirty="0" smtClean="0"/>
              <a:t>- </a:t>
            </a:r>
            <a:r>
              <a:rPr lang="fr-FR" sz="2000" i="1" dirty="0" smtClean="0"/>
              <a:t> </a:t>
            </a:r>
            <a:r>
              <a:rPr lang="fr-FR" sz="2000" i="1" dirty="0"/>
              <a:t>21 PAEDs et 5 PACEDs préparés</a:t>
            </a:r>
            <a:endParaRPr lang="en-US" sz="2000" i="1" dirty="0"/>
          </a:p>
          <a:p>
            <a:pPr lvl="1" fontAlgn="base">
              <a:spcAft>
                <a:spcPts val="1200"/>
              </a:spcAft>
            </a:pPr>
            <a:r>
              <a:rPr lang="fr-FR" sz="2000" b="1" i="1" dirty="0">
                <a:solidFill>
                  <a:srgbClr val="C00000"/>
                </a:solidFill>
              </a:rPr>
              <a:t>Pour une réduction de 20% ou plus de </a:t>
            </a:r>
            <a:r>
              <a:rPr lang="fr-FR" sz="2000" b="1" i="1" dirty="0" smtClean="0">
                <a:solidFill>
                  <a:srgbClr val="C00000"/>
                </a:solidFill>
              </a:rPr>
              <a:t>CO2 en 2020 (ou 40% en 2030)</a:t>
            </a:r>
            <a:endParaRPr lang="en-US" sz="2000" b="1" i="1" dirty="0">
              <a:solidFill>
                <a:srgbClr val="C0000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5284206"/>
            <a:ext cx="12172283" cy="88003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lumMod val="40000"/>
                <a:lumOff val="60000"/>
              </a:schemeClr>
            </a:glow>
            <a:reflection stA="52000" endPos="65000" dir="5400000" sy="-100000" algn="bl" rotWithShape="0"/>
            <a:softEdge rad="0"/>
          </a:effectLst>
        </p:spPr>
      </p:pic>
      <p:sp>
        <p:nvSpPr>
          <p:cNvPr id="22" name="Shape 103"/>
          <p:cNvSpPr txBox="1"/>
          <p:nvPr/>
        </p:nvSpPr>
        <p:spPr>
          <a:xfrm>
            <a:off x="2865189" y="6317860"/>
            <a:ext cx="9207541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600" b="1" dirty="0">
                <a:solidFill>
                  <a:srgbClr val="235F96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1600" b="1" dirty="0" smtClean="0">
                <a:solidFill>
                  <a:srgbClr val="235F96"/>
                </a:solidFill>
              </a:rPr>
              <a:t>Promouvoir </a:t>
            </a:r>
            <a:r>
              <a:rPr lang="fr-FR" sz="1600" b="1" dirty="0">
                <a:solidFill>
                  <a:srgbClr val="235F96"/>
                </a:solidFill>
              </a:rPr>
              <a:t>le développement des énergies durables </a:t>
            </a:r>
            <a:r>
              <a:rPr lang="fr-FR" sz="1600" b="1" dirty="0" smtClean="0">
                <a:solidFill>
                  <a:srgbClr val="235F96"/>
                </a:solidFill>
              </a:rPr>
              <a:t>dans </a:t>
            </a:r>
            <a:r>
              <a:rPr lang="fr-FR" sz="1600" b="1" dirty="0">
                <a:solidFill>
                  <a:srgbClr val="235F96"/>
                </a:solidFill>
              </a:rPr>
              <a:t>les villes </a:t>
            </a:r>
            <a:r>
              <a:rPr lang="fr-FR" sz="1600" b="1" dirty="0" smtClean="0">
                <a:solidFill>
                  <a:srgbClr val="235F96"/>
                </a:solidFill>
              </a:rPr>
              <a:t>méditerranéennes    </a:t>
            </a:r>
            <a:r>
              <a:rPr lang="en-US" sz="1600" b="1" dirty="0" smtClean="0">
                <a:solidFill>
                  <a:srgbClr val="235F96"/>
                </a:solidFill>
                <a:latin typeface="Calibri"/>
                <a:ea typeface="Calibri"/>
                <a:cs typeface="Calibri"/>
                <a:sym typeface="Calibri"/>
              </a:rPr>
              <a:t>www.ces-med.eu</a:t>
            </a:r>
            <a:endParaRPr lang="en-US" sz="1600" b="1" dirty="0">
              <a:solidFill>
                <a:srgbClr val="235F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Shape 104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4899" y="6307137"/>
            <a:ext cx="490289" cy="34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27" y="5918063"/>
            <a:ext cx="1024982" cy="924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46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-169675"/>
            <a:ext cx="12198439" cy="1200329"/>
          </a:xfrm>
          <a:prstGeom prst="rect">
            <a:avLst/>
          </a:prstGeom>
          <a:solidFill>
            <a:srgbClr val="235F96"/>
          </a:solidFill>
        </p:spPr>
        <p:txBody>
          <a:bodyPr wrap="square" anchor="ctr">
            <a:spAutoFit/>
          </a:bodyPr>
          <a:lstStyle/>
          <a:p>
            <a:pPr algn="ctr" fontAlgn="ctr"/>
            <a:endParaRPr lang="fr-FR" sz="2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CONTENU DU PAED</a:t>
            </a:r>
            <a:endParaRPr lang="fr-FR" sz="2400" b="1" dirty="0">
              <a:solidFill>
                <a:schemeClr val="bg1"/>
              </a:solidFill>
            </a:endParaRPr>
          </a:p>
          <a:p>
            <a:pPr algn="ctr"/>
            <a:endParaRPr lang="fr-FR" sz="2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-3926" y="911539"/>
            <a:ext cx="12204000" cy="0"/>
            <a:chOff x="0" y="6182600"/>
            <a:chExt cx="12177844" cy="33311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0" y="6182600"/>
              <a:ext cx="4157663" cy="14289"/>
            </a:xfrm>
            <a:prstGeom prst="line">
              <a:avLst/>
            </a:prstGeom>
            <a:ln w="228600" cap="flat">
              <a:gradFill flip="none" rotWithShape="1">
                <a:gsLst>
                  <a:gs pos="0">
                    <a:srgbClr val="2179B6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  <a:effectLst>
              <a:reflection blurRad="101600" stA="96000" endPos="35000" dist="254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047561" y="6182600"/>
              <a:ext cx="4071600" cy="6095"/>
            </a:xfrm>
            <a:prstGeom prst="line">
              <a:avLst/>
            </a:prstGeom>
            <a:ln w="228600">
              <a:solidFill>
                <a:schemeClr val="accent6">
                  <a:lumMod val="75000"/>
                </a:schemeClr>
              </a:solidFill>
            </a:ln>
            <a:effectLst>
              <a:reflection blurRad="101600" stA="96000" endPos="35000" dist="254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106244" y="6198877"/>
              <a:ext cx="4071600" cy="17034"/>
            </a:xfrm>
            <a:prstGeom prst="line">
              <a:avLst/>
            </a:prstGeom>
            <a:ln w="228600">
              <a:gradFill flip="none" rotWithShape="1">
                <a:gsLst>
                  <a:gs pos="0">
                    <a:srgbClr val="FFC00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ln>
            <a:effectLst>
              <a:reflection blurRad="101600" stA="96000" endPos="35000" dist="254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ZoneTexte 26"/>
          <p:cNvSpPr txBox="1"/>
          <p:nvPr/>
        </p:nvSpPr>
        <p:spPr>
          <a:xfrm>
            <a:off x="861501" y="1095370"/>
            <a:ext cx="1046899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8650" indent="-447675">
              <a:spcAft>
                <a:spcPts val="1200"/>
              </a:spcAft>
              <a:buFont typeface="Arial" charset="0"/>
              <a:buChar char="•"/>
            </a:pPr>
            <a:r>
              <a:rPr lang="fr-FR" sz="2000" b="1" i="1" dirty="0" smtClean="0">
                <a:solidFill>
                  <a:srgbClr val="C00000"/>
                </a:solidFill>
              </a:rPr>
              <a:t>Vision</a:t>
            </a:r>
            <a:r>
              <a:rPr lang="fr-FR" sz="2000" i="1" dirty="0" smtClean="0"/>
              <a:t> de la Ville</a:t>
            </a:r>
          </a:p>
          <a:p>
            <a:pPr marL="628650" indent="-447675">
              <a:spcAft>
                <a:spcPts val="1200"/>
              </a:spcAft>
              <a:buFont typeface="Arial" charset="0"/>
              <a:buChar char="•"/>
            </a:pPr>
            <a:r>
              <a:rPr lang="fr-FR" sz="2000" b="1" i="1" dirty="0" smtClean="0">
                <a:solidFill>
                  <a:srgbClr val="C00000"/>
                </a:solidFill>
              </a:rPr>
              <a:t>Stratégie</a:t>
            </a:r>
            <a:r>
              <a:rPr lang="fr-FR" sz="2000" i="1" dirty="0" smtClean="0"/>
              <a:t> pour la conservation de l’énergie et la promotion des énergies alternatives</a:t>
            </a:r>
          </a:p>
          <a:p>
            <a:pPr marL="628650" indent="-447675">
              <a:spcAft>
                <a:spcPts val="1200"/>
              </a:spcAft>
              <a:buFont typeface="Arial" charset="0"/>
              <a:buChar char="•"/>
            </a:pPr>
            <a:r>
              <a:rPr lang="fr-FR" sz="2000" b="1" i="1" dirty="0" smtClean="0">
                <a:solidFill>
                  <a:srgbClr val="C00000"/>
                </a:solidFill>
              </a:rPr>
              <a:t>Organisation</a:t>
            </a:r>
            <a:r>
              <a:rPr lang="fr-FR" sz="2000" i="1" dirty="0" smtClean="0">
                <a:solidFill>
                  <a:srgbClr val="C00000"/>
                </a:solidFill>
              </a:rPr>
              <a:t>: </a:t>
            </a:r>
            <a:r>
              <a:rPr lang="fr-FR" sz="2000" i="1" dirty="0" smtClean="0"/>
              <a:t>Montage institutionnel: légal, administratif et organisationnel </a:t>
            </a:r>
          </a:p>
          <a:p>
            <a:pPr marL="628650" indent="-447675">
              <a:spcAft>
                <a:spcPts val="1200"/>
              </a:spcAft>
              <a:buFont typeface="Arial" charset="0"/>
              <a:buChar char="•"/>
            </a:pPr>
            <a:r>
              <a:rPr lang="fr-FR" sz="2000" b="1" i="1" dirty="0" smtClean="0">
                <a:solidFill>
                  <a:srgbClr val="C00000"/>
                </a:solidFill>
              </a:rPr>
              <a:t>IRE</a:t>
            </a:r>
            <a:r>
              <a:rPr lang="fr-FR" sz="2000" i="1" dirty="0" smtClean="0"/>
              <a:t>: Inventaire de référence des émissions</a:t>
            </a:r>
          </a:p>
          <a:p>
            <a:pPr marL="628650" indent="-447675">
              <a:spcAft>
                <a:spcPts val="1200"/>
              </a:spcAft>
              <a:buFont typeface="Arial" charset="0"/>
              <a:buChar char="•"/>
            </a:pPr>
            <a:r>
              <a:rPr lang="fr-FR" sz="2000" b="1" i="1" dirty="0" smtClean="0">
                <a:solidFill>
                  <a:srgbClr val="C00000"/>
                </a:solidFill>
              </a:rPr>
              <a:t>Plans d’action </a:t>
            </a:r>
            <a:r>
              <a:rPr lang="fr-FR" sz="2000" i="1" dirty="0" smtClean="0"/>
              <a:t>2020 (ou 2030)</a:t>
            </a:r>
          </a:p>
          <a:p>
            <a:pPr marL="628650" indent="-447675">
              <a:spcAft>
                <a:spcPts val="1200"/>
              </a:spcAft>
              <a:buFont typeface="Arial" charset="0"/>
              <a:buChar char="•"/>
            </a:pPr>
            <a:r>
              <a:rPr lang="fr-FR" sz="2000" b="1" i="1" dirty="0" smtClean="0">
                <a:solidFill>
                  <a:srgbClr val="C00000"/>
                </a:solidFill>
              </a:rPr>
              <a:t>Fiches de Projets </a:t>
            </a:r>
            <a:r>
              <a:rPr lang="fr-FR" sz="2000" i="1" dirty="0" smtClean="0"/>
              <a:t>prioritaires détaillées avec sources de financement</a:t>
            </a:r>
          </a:p>
          <a:p>
            <a:pPr marL="628650" indent="-447675">
              <a:spcAft>
                <a:spcPts val="1200"/>
              </a:spcAft>
              <a:buFont typeface="Arial" charset="0"/>
              <a:buChar char="•"/>
            </a:pPr>
            <a:r>
              <a:rPr lang="fr-FR" sz="2000" b="1" i="1" dirty="0" smtClean="0">
                <a:solidFill>
                  <a:srgbClr val="C00000"/>
                </a:solidFill>
              </a:rPr>
              <a:t>Mesures </a:t>
            </a:r>
            <a:r>
              <a:rPr lang="fr-FR" sz="2000" b="1" i="1" dirty="0">
                <a:solidFill>
                  <a:srgbClr val="C00000"/>
                </a:solidFill>
              </a:rPr>
              <a:t>de sensibilisation </a:t>
            </a:r>
            <a:r>
              <a:rPr lang="fr-FR" sz="2000" i="1" dirty="0" smtClean="0"/>
              <a:t>et de communication pour l’engagement de la société civile dans la démarche du PAED et a réduction de la consommation d’énergie  </a:t>
            </a:r>
          </a:p>
          <a:p>
            <a:pPr marL="1095375" lvl="2">
              <a:spcAft>
                <a:spcPts val="1200"/>
              </a:spcAft>
            </a:pPr>
            <a:r>
              <a:rPr lang="fr-FR" sz="2000" i="1" dirty="0" smtClean="0"/>
              <a:t>- Accord du Conseil municipal</a:t>
            </a:r>
            <a:br>
              <a:rPr lang="fr-FR" sz="2000" i="1" dirty="0" smtClean="0"/>
            </a:br>
            <a:r>
              <a:rPr lang="fr-FR" sz="2000" i="1" dirty="0" smtClean="0"/>
              <a:t>- Approbation du CCR</a:t>
            </a:r>
            <a:br>
              <a:rPr lang="fr-FR" sz="2000" i="1" dirty="0" smtClean="0"/>
            </a:br>
            <a:r>
              <a:rPr lang="fr-FR" sz="2000" i="1" dirty="0" smtClean="0"/>
              <a:t>- Adhésion à la Convention des Maires (option)</a:t>
            </a:r>
            <a:r>
              <a:rPr lang="en-US" sz="2000" i="1" dirty="0"/>
              <a:t/>
            </a:r>
            <a:br>
              <a:rPr lang="en-US" sz="2000" i="1" dirty="0"/>
            </a:br>
            <a:r>
              <a:rPr lang="en-US" sz="2000" i="1" dirty="0" smtClean="0"/>
              <a:t/>
            </a:r>
            <a:br>
              <a:rPr lang="en-US" sz="2000" i="1" dirty="0" smtClean="0"/>
            </a:br>
            <a:endParaRPr lang="en-US" sz="2000" i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5284206"/>
            <a:ext cx="12172283" cy="88003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lumMod val="40000"/>
                <a:lumOff val="60000"/>
              </a:schemeClr>
            </a:glow>
            <a:reflection stA="52000" endPos="65000" dir="5400000" sy="-100000" algn="bl" rotWithShape="0"/>
            <a:softEdge rad="0"/>
          </a:effectLst>
        </p:spPr>
      </p:pic>
      <p:sp>
        <p:nvSpPr>
          <p:cNvPr id="22" name="Shape 103"/>
          <p:cNvSpPr txBox="1"/>
          <p:nvPr/>
        </p:nvSpPr>
        <p:spPr>
          <a:xfrm>
            <a:off x="2865189" y="6317860"/>
            <a:ext cx="9207541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600" b="1" dirty="0">
                <a:solidFill>
                  <a:srgbClr val="235F96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1600" b="1" dirty="0" smtClean="0">
                <a:solidFill>
                  <a:srgbClr val="235F96"/>
                </a:solidFill>
              </a:rPr>
              <a:t>Promouvoir </a:t>
            </a:r>
            <a:r>
              <a:rPr lang="fr-FR" sz="1600" b="1" dirty="0">
                <a:solidFill>
                  <a:srgbClr val="235F96"/>
                </a:solidFill>
              </a:rPr>
              <a:t>le développement des énergies durables </a:t>
            </a:r>
            <a:r>
              <a:rPr lang="fr-FR" sz="1600" b="1" dirty="0" smtClean="0">
                <a:solidFill>
                  <a:srgbClr val="235F96"/>
                </a:solidFill>
              </a:rPr>
              <a:t>dans </a:t>
            </a:r>
            <a:r>
              <a:rPr lang="fr-FR" sz="1600" b="1" dirty="0">
                <a:solidFill>
                  <a:srgbClr val="235F96"/>
                </a:solidFill>
              </a:rPr>
              <a:t>les villes </a:t>
            </a:r>
            <a:r>
              <a:rPr lang="fr-FR" sz="1600" b="1" dirty="0" smtClean="0">
                <a:solidFill>
                  <a:srgbClr val="235F96"/>
                </a:solidFill>
              </a:rPr>
              <a:t>méditerranéennes    </a:t>
            </a:r>
            <a:r>
              <a:rPr lang="en-US" sz="1600" b="1" dirty="0" smtClean="0">
                <a:solidFill>
                  <a:srgbClr val="235F96"/>
                </a:solidFill>
                <a:latin typeface="Calibri"/>
                <a:ea typeface="Calibri"/>
                <a:cs typeface="Calibri"/>
                <a:sym typeface="Calibri"/>
              </a:rPr>
              <a:t>www.ces-med.eu</a:t>
            </a:r>
            <a:endParaRPr lang="en-US" sz="1600" b="1" dirty="0">
              <a:solidFill>
                <a:srgbClr val="235F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" name="Shape 104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4899" y="6307137"/>
            <a:ext cx="490289" cy="34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27" y="5918063"/>
            <a:ext cx="1024982" cy="924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4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6625" y="-123509"/>
            <a:ext cx="12198439" cy="1107996"/>
          </a:xfrm>
          <a:prstGeom prst="rect">
            <a:avLst/>
          </a:prstGeom>
          <a:solidFill>
            <a:srgbClr val="235F96"/>
          </a:solidFill>
        </p:spPr>
        <p:txBody>
          <a:bodyPr wrap="square" anchor="ctr">
            <a:spAutoFit/>
          </a:bodyPr>
          <a:lstStyle/>
          <a:p>
            <a:pPr algn="ctr" fontAlgn="ctr"/>
            <a:endParaRPr lang="fr-FR" sz="2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EXEMPLES DE MESURES et Projets DU PAED</a:t>
            </a:r>
          </a:p>
          <a:p>
            <a:pPr algn="ctr"/>
            <a:r>
              <a:rPr smtClean="0"/>
              <a:t>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-3926" y="911539"/>
            <a:ext cx="12204000" cy="0"/>
            <a:chOff x="0" y="6182600"/>
            <a:chExt cx="12177844" cy="33311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0" y="6182600"/>
              <a:ext cx="4157663" cy="14289"/>
            </a:xfrm>
            <a:prstGeom prst="line">
              <a:avLst/>
            </a:prstGeom>
            <a:ln w="228600" cap="flat">
              <a:gradFill flip="none" rotWithShape="1">
                <a:gsLst>
                  <a:gs pos="0">
                    <a:srgbClr val="2179B6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  <a:effectLst>
              <a:reflection blurRad="101600" stA="96000" endPos="35000" dist="254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047561" y="6182600"/>
              <a:ext cx="4071600" cy="6095"/>
            </a:xfrm>
            <a:prstGeom prst="line">
              <a:avLst/>
            </a:prstGeom>
            <a:ln w="228600">
              <a:solidFill>
                <a:schemeClr val="accent6">
                  <a:lumMod val="75000"/>
                </a:schemeClr>
              </a:solidFill>
            </a:ln>
            <a:effectLst>
              <a:reflection blurRad="101600" stA="96000" endPos="35000" dist="254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106244" y="6198877"/>
              <a:ext cx="4071600" cy="17034"/>
            </a:xfrm>
            <a:prstGeom prst="line">
              <a:avLst/>
            </a:prstGeom>
            <a:ln w="228600">
              <a:gradFill flip="none" rotWithShape="1">
                <a:gsLst>
                  <a:gs pos="0">
                    <a:srgbClr val="FFC00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ln>
            <a:effectLst>
              <a:reflection blurRad="101600" stA="96000" endPos="35000" dist="254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ZoneTexte 26"/>
          <p:cNvSpPr txBox="1"/>
          <p:nvPr/>
        </p:nvSpPr>
        <p:spPr>
          <a:xfrm>
            <a:off x="501301" y="1120769"/>
            <a:ext cx="11189399" cy="4969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3325" indent="-627063">
              <a:spcAft>
                <a:spcPts val="1200"/>
              </a:spcAft>
              <a:buFont typeface="Arial" charset="0"/>
              <a:buChar char="•"/>
            </a:pPr>
            <a:r>
              <a:rPr lang="fr-FR" sz="2000" i="1" dirty="0" smtClean="0"/>
              <a:t>Application de normes de construction intégrées </a:t>
            </a:r>
          </a:p>
          <a:p>
            <a:pPr marL="1203325" indent="-627063">
              <a:spcAft>
                <a:spcPts val="1200"/>
              </a:spcAft>
              <a:buFont typeface="Arial" charset="0"/>
              <a:buChar char="•"/>
            </a:pPr>
            <a:r>
              <a:rPr lang="fr-FR" sz="2000" i="1" dirty="0" smtClean="0"/>
              <a:t>Installation de panneaux solaires et de chauffe-eau solaires </a:t>
            </a:r>
          </a:p>
          <a:p>
            <a:pPr marL="1203325" indent="-627063">
              <a:spcAft>
                <a:spcPts val="1200"/>
              </a:spcAft>
              <a:buFont typeface="Arial" charset="0"/>
              <a:buChar char="•"/>
            </a:pPr>
            <a:r>
              <a:rPr lang="fr-FR" sz="2000" i="1" dirty="0" smtClean="0"/>
              <a:t>Schéma directeur  transports</a:t>
            </a:r>
          </a:p>
          <a:p>
            <a:pPr marL="1203325" indent="-627063">
              <a:spcAft>
                <a:spcPts val="1200"/>
              </a:spcAft>
              <a:buFont typeface="Arial" charset="0"/>
              <a:buChar char="•"/>
            </a:pPr>
            <a:r>
              <a:rPr lang="fr-FR" sz="2000" i="1" dirty="0" smtClean="0"/>
              <a:t>Planification de zones piétonnes</a:t>
            </a:r>
          </a:p>
          <a:p>
            <a:pPr marL="1203325" indent="-627063">
              <a:spcAft>
                <a:spcPts val="1200"/>
              </a:spcAft>
              <a:buFont typeface="Arial" charset="0"/>
              <a:buChar char="•"/>
            </a:pPr>
            <a:r>
              <a:rPr lang="fr-FR" sz="2000" i="1" dirty="0" smtClean="0"/>
              <a:t>Villes et quartiers « verts »</a:t>
            </a:r>
          </a:p>
          <a:p>
            <a:pPr marL="1203325" indent="-627063">
              <a:spcAft>
                <a:spcPts val="1200"/>
              </a:spcAft>
              <a:buFont typeface="Arial" charset="0"/>
              <a:buChar char="•"/>
            </a:pPr>
            <a:r>
              <a:rPr lang="fr-FR" sz="2000" i="1" dirty="0" smtClean="0"/>
              <a:t>Fluidifier les voies de bus</a:t>
            </a:r>
          </a:p>
          <a:p>
            <a:pPr marL="1203325" indent="-627063">
              <a:spcAft>
                <a:spcPts val="1200"/>
              </a:spcAft>
              <a:buFont typeface="Arial" charset="0"/>
              <a:buChar char="•"/>
            </a:pPr>
            <a:r>
              <a:rPr lang="fr-FR" sz="2000" i="1" dirty="0" smtClean="0"/>
              <a:t>Production d’énergie à partir de la combustion des déchets et biogaz</a:t>
            </a:r>
          </a:p>
          <a:p>
            <a:pPr marL="1203325" indent="-627063">
              <a:spcAft>
                <a:spcPts val="1200"/>
              </a:spcAft>
              <a:buFont typeface="Wingdings" charset="2"/>
              <a:buChar char="v"/>
            </a:pPr>
            <a:r>
              <a:rPr lang="fr-FR" sz="2000" i="1" dirty="0" smtClean="0"/>
              <a:t>Exemples de mesures de sensibilisation: </a:t>
            </a:r>
          </a:p>
          <a:p>
            <a:pPr marL="1660525" lvl="2" indent="-627063">
              <a:spcAft>
                <a:spcPts val="1200"/>
              </a:spcAft>
              <a:buFont typeface=".AppleSystemUIFont" charset="-120"/>
              <a:buChar char="-"/>
            </a:pPr>
            <a:r>
              <a:rPr lang="fr-FR" sz="2000" i="1" dirty="0" smtClean="0"/>
              <a:t>Encourager le covoiturage, le vélo, la marche;  Journée de rationalisation de la consommation; Sensibilisation et formation à l’usage adéquat des ressources énergétiques</a:t>
            </a:r>
          </a:p>
          <a:p>
            <a:pPr marL="746125" indent="-403225">
              <a:lnSpc>
                <a:spcPct val="150000"/>
              </a:lnSpc>
              <a:buFont typeface="Arial" charset="0"/>
              <a:buChar char="•"/>
            </a:pPr>
            <a:endParaRPr lang="en-US" sz="2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0" y="5284206"/>
            <a:ext cx="12172283" cy="88003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lumMod val="40000"/>
                <a:lumOff val="60000"/>
              </a:schemeClr>
            </a:glow>
            <a:reflection stA="52000" endPos="65000" dir="5400000" sy="-100000" algn="bl" rotWithShape="0"/>
            <a:softEdge rad="0"/>
          </a:effectLst>
        </p:spPr>
      </p:pic>
      <p:sp>
        <p:nvSpPr>
          <p:cNvPr id="24" name="Shape 103"/>
          <p:cNvSpPr txBox="1"/>
          <p:nvPr/>
        </p:nvSpPr>
        <p:spPr>
          <a:xfrm>
            <a:off x="2865189" y="6317860"/>
            <a:ext cx="9207541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600" b="1" dirty="0">
                <a:solidFill>
                  <a:srgbClr val="235F96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1600" b="1" dirty="0" smtClean="0">
                <a:solidFill>
                  <a:srgbClr val="235F96"/>
                </a:solidFill>
              </a:rPr>
              <a:t>Promouvoir </a:t>
            </a:r>
            <a:r>
              <a:rPr lang="fr-FR" sz="1600" b="1" dirty="0">
                <a:solidFill>
                  <a:srgbClr val="235F96"/>
                </a:solidFill>
              </a:rPr>
              <a:t>le développement des énergies durables </a:t>
            </a:r>
            <a:r>
              <a:rPr lang="fr-FR" sz="1600" b="1" dirty="0" smtClean="0">
                <a:solidFill>
                  <a:srgbClr val="235F96"/>
                </a:solidFill>
              </a:rPr>
              <a:t>dans </a:t>
            </a:r>
            <a:r>
              <a:rPr lang="fr-FR" sz="1600" b="1" dirty="0">
                <a:solidFill>
                  <a:srgbClr val="235F96"/>
                </a:solidFill>
              </a:rPr>
              <a:t>les villes </a:t>
            </a:r>
            <a:r>
              <a:rPr lang="fr-FR" sz="1600" b="1" dirty="0" smtClean="0">
                <a:solidFill>
                  <a:srgbClr val="235F96"/>
                </a:solidFill>
              </a:rPr>
              <a:t>méditerranéennes    </a:t>
            </a:r>
            <a:r>
              <a:rPr lang="en-US" sz="1600" b="1" dirty="0" smtClean="0">
                <a:solidFill>
                  <a:srgbClr val="235F96"/>
                </a:solidFill>
                <a:latin typeface="Calibri"/>
                <a:ea typeface="Calibri"/>
                <a:cs typeface="Calibri"/>
                <a:sym typeface="Calibri"/>
              </a:rPr>
              <a:t>www.ces-med.eu</a:t>
            </a:r>
            <a:endParaRPr lang="en-US" sz="1600" b="1" dirty="0">
              <a:solidFill>
                <a:srgbClr val="235F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Shape 104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4899" y="6307137"/>
            <a:ext cx="490289" cy="34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427" y="5918063"/>
            <a:ext cx="1024982" cy="9241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848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6625" y="-123509"/>
            <a:ext cx="12198439" cy="1107996"/>
          </a:xfrm>
          <a:prstGeom prst="rect">
            <a:avLst/>
          </a:prstGeom>
          <a:solidFill>
            <a:srgbClr val="235F96"/>
          </a:solidFill>
        </p:spPr>
        <p:txBody>
          <a:bodyPr wrap="square" anchor="ctr">
            <a:spAutoFit/>
          </a:bodyPr>
          <a:lstStyle/>
          <a:p>
            <a:pPr algn="ctr" fontAlgn="ctr"/>
            <a:endParaRPr lang="fr-FR" sz="2400" b="1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fr-FR" sz="2400" b="1" dirty="0" smtClean="0">
                <a:solidFill>
                  <a:schemeClr val="bg1"/>
                </a:solidFill>
              </a:rPr>
              <a:t>PUBLICATIONS et DIFFUSION</a:t>
            </a:r>
          </a:p>
          <a:p>
            <a:pPr algn="ctr"/>
            <a:r>
              <a:rPr smtClean="0"/>
              <a:t>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-3926" y="911539"/>
            <a:ext cx="12204000" cy="0"/>
            <a:chOff x="0" y="6182600"/>
            <a:chExt cx="12177844" cy="33311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0" y="6182600"/>
              <a:ext cx="4157663" cy="14289"/>
            </a:xfrm>
            <a:prstGeom prst="line">
              <a:avLst/>
            </a:prstGeom>
            <a:ln w="228600" cap="flat">
              <a:gradFill flip="none" rotWithShape="1">
                <a:gsLst>
                  <a:gs pos="0">
                    <a:srgbClr val="2179B6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10800000" scaled="1"/>
                <a:tileRect/>
              </a:gradFill>
            </a:ln>
            <a:effectLst>
              <a:reflection blurRad="101600" stA="96000" endPos="35000" dist="254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4047561" y="6182600"/>
              <a:ext cx="4071600" cy="6095"/>
            </a:xfrm>
            <a:prstGeom prst="line">
              <a:avLst/>
            </a:prstGeom>
            <a:ln w="228600">
              <a:solidFill>
                <a:schemeClr val="accent6">
                  <a:lumMod val="75000"/>
                </a:schemeClr>
              </a:solidFill>
            </a:ln>
            <a:effectLst>
              <a:reflection blurRad="101600" stA="96000" endPos="35000" dist="254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8106244" y="6198877"/>
              <a:ext cx="4071600" cy="17034"/>
            </a:xfrm>
            <a:prstGeom prst="line">
              <a:avLst/>
            </a:prstGeom>
            <a:ln w="228600">
              <a:gradFill flip="none" rotWithShape="1">
                <a:gsLst>
                  <a:gs pos="0">
                    <a:srgbClr val="FFC000"/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</a:ln>
            <a:effectLst>
              <a:reflection blurRad="101600" stA="96000" endPos="35000" dist="25400" dir="5400000" sy="-100000" algn="bl" rotWithShape="0"/>
              <a:softEdge rad="0"/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ZoneTexte 26"/>
          <p:cNvSpPr txBox="1"/>
          <p:nvPr/>
        </p:nvSpPr>
        <p:spPr>
          <a:xfrm>
            <a:off x="491441" y="1103439"/>
            <a:ext cx="11189399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6262">
              <a:spcAft>
                <a:spcPts val="1200"/>
              </a:spcAft>
            </a:pPr>
            <a:r>
              <a:rPr lang="fr-FR" sz="2400" b="1" i="1" dirty="0" smtClean="0">
                <a:solidFill>
                  <a:srgbClr val="C00000"/>
                </a:solidFill>
                <a:hlinkClick r:id="rId2"/>
              </a:rPr>
              <a:t>Site web: </a:t>
            </a:r>
            <a:r>
              <a:rPr lang="fr-FR" sz="2400" i="1" dirty="0" smtClean="0">
                <a:solidFill>
                  <a:srgbClr val="C00000"/>
                </a:solidFill>
                <a:hlinkClick r:id="rId2"/>
              </a:rPr>
              <a:t>www.ces-med.eu</a:t>
            </a:r>
            <a:r>
              <a:rPr lang="fr-FR" sz="2400" i="1" dirty="0" smtClean="0">
                <a:solidFill>
                  <a:srgbClr val="C00000"/>
                </a:solidFill>
              </a:rPr>
              <a:t>  </a:t>
            </a:r>
            <a:r>
              <a:rPr lang="fr-FR" sz="2400" i="1" dirty="0" smtClean="0"/>
              <a:t>et </a:t>
            </a:r>
          </a:p>
          <a:p>
            <a:pPr marL="576262">
              <a:spcAft>
                <a:spcPts val="1200"/>
              </a:spcAft>
            </a:pPr>
            <a:r>
              <a:rPr lang="fr-FR" sz="2000" b="1" i="1" dirty="0" smtClean="0">
                <a:solidFill>
                  <a:srgbClr val="C00000"/>
                </a:solidFill>
              </a:rPr>
              <a:t>Publications</a:t>
            </a:r>
            <a:r>
              <a:rPr lang="fr-FR" sz="2000" i="1" dirty="0" smtClean="0">
                <a:solidFill>
                  <a:srgbClr val="C00000"/>
                </a:solidFill>
              </a:rPr>
              <a:t> (disponibles en Arabe, Anglais et Français)</a:t>
            </a:r>
          </a:p>
          <a:p>
            <a:pPr marL="925513" indent="-349250">
              <a:spcAft>
                <a:spcPts val="1200"/>
              </a:spcAft>
              <a:buFont typeface="Arial" charset="0"/>
              <a:buChar char="•"/>
            </a:pPr>
            <a:r>
              <a:rPr lang="fr-FR" sz="2400" b="1" i="1" dirty="0" smtClean="0"/>
              <a:t>26</a:t>
            </a:r>
            <a:r>
              <a:rPr lang="fr-FR" i="1" dirty="0" smtClean="0"/>
              <a:t> PAEDs</a:t>
            </a:r>
          </a:p>
          <a:p>
            <a:pPr marL="925513" indent="-349250">
              <a:spcAft>
                <a:spcPts val="1200"/>
              </a:spcAft>
              <a:buFont typeface="Arial" charset="0"/>
              <a:buChar char="•"/>
            </a:pPr>
            <a:r>
              <a:rPr lang="fr-FR" sz="2400" b="1" i="1" dirty="0" smtClean="0"/>
              <a:t>16</a:t>
            </a:r>
            <a:r>
              <a:rPr lang="fr-FR" i="1" dirty="0" smtClean="0"/>
              <a:t> Rapports Nationaux</a:t>
            </a:r>
          </a:p>
          <a:p>
            <a:pPr marL="925513" indent="-349250">
              <a:spcAft>
                <a:spcPts val="1200"/>
              </a:spcAft>
              <a:buFont typeface="Arial" charset="0"/>
              <a:buChar char="•"/>
            </a:pPr>
            <a:r>
              <a:rPr lang="fr-FR" sz="2400" b="1" i="1" dirty="0" smtClean="0"/>
              <a:t>5</a:t>
            </a:r>
            <a:r>
              <a:rPr lang="fr-FR" i="1" dirty="0" smtClean="0"/>
              <a:t> Manuels techniques, exemples pratiques</a:t>
            </a:r>
          </a:p>
          <a:p>
            <a:pPr marL="925513" indent="-349250">
              <a:spcAft>
                <a:spcPts val="1200"/>
              </a:spcAft>
              <a:buFont typeface="Arial" charset="0"/>
              <a:buChar char="•"/>
            </a:pPr>
            <a:r>
              <a:rPr lang="fr-FR" sz="2400" b="1" i="1" dirty="0" smtClean="0"/>
              <a:t>1</a:t>
            </a:r>
            <a:r>
              <a:rPr lang="fr-FR" sz="2400" i="1" dirty="0" smtClean="0"/>
              <a:t> </a:t>
            </a:r>
            <a:r>
              <a:rPr lang="fr-FR" i="1" dirty="0" smtClean="0"/>
              <a:t>Manuel pour la préparation d’actions de sensibilisation </a:t>
            </a:r>
          </a:p>
          <a:p>
            <a:pPr marL="925513" indent="-349250">
              <a:spcAft>
                <a:spcPts val="1200"/>
              </a:spcAft>
              <a:buFont typeface="Arial" charset="0"/>
              <a:buChar char="•"/>
            </a:pPr>
            <a:r>
              <a:rPr lang="fr-FR" sz="2400" b="1" i="1" dirty="0" smtClean="0"/>
              <a:t>6</a:t>
            </a:r>
            <a:r>
              <a:rPr lang="fr-FR" i="1" dirty="0" smtClean="0"/>
              <a:t> Bulletins d’Information (pour 6pays)</a:t>
            </a:r>
          </a:p>
          <a:p>
            <a:pPr marL="925513" indent="-349250">
              <a:spcAft>
                <a:spcPts val="1200"/>
              </a:spcAft>
              <a:buFont typeface="Arial" charset="0"/>
              <a:buChar char="•"/>
            </a:pPr>
            <a:r>
              <a:rPr lang="fr-FR" i="1" dirty="0" smtClean="0"/>
              <a:t>Guides d’Adhésion CdM</a:t>
            </a:r>
          </a:p>
          <a:p>
            <a:pPr marL="919163" indent="-342900">
              <a:spcAft>
                <a:spcPts val="1200"/>
              </a:spcAft>
              <a:buFont typeface="Arial" charset="0"/>
              <a:buChar char="•"/>
            </a:pPr>
            <a:r>
              <a:rPr lang="fr-FR" sz="2000" b="1" i="1" dirty="0" smtClean="0">
                <a:solidFill>
                  <a:srgbClr val="C00000"/>
                </a:solidFill>
              </a:rPr>
              <a:t>Jalons du projet: Un bond en avant vers les villes à </a:t>
            </a:r>
            <a:r>
              <a:rPr lang="fr-FR" sz="2000" b="1" i="1" dirty="0">
                <a:solidFill>
                  <a:srgbClr val="C00000"/>
                </a:solidFill>
              </a:rPr>
              <a:t>é</a:t>
            </a:r>
            <a:r>
              <a:rPr lang="fr-FR" sz="2000" b="1" i="1" dirty="0" smtClean="0">
                <a:solidFill>
                  <a:srgbClr val="C00000"/>
                </a:solidFill>
              </a:rPr>
              <a:t>nergie durable </a:t>
            </a:r>
            <a:endParaRPr lang="fr-FR" sz="2000" b="1" i="1" dirty="0">
              <a:solidFill>
                <a:srgbClr val="C00000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0" y="5284206"/>
            <a:ext cx="12172283" cy="88003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lumMod val="40000"/>
                <a:lumOff val="60000"/>
              </a:schemeClr>
            </a:glow>
            <a:reflection stA="52000" endPos="65000" dir="5400000" sy="-100000" algn="bl" rotWithShape="0"/>
            <a:softEdge rad="0"/>
          </a:effectLst>
        </p:spPr>
      </p:pic>
      <p:sp>
        <p:nvSpPr>
          <p:cNvPr id="24" name="Shape 103"/>
          <p:cNvSpPr txBox="1"/>
          <p:nvPr/>
        </p:nvSpPr>
        <p:spPr>
          <a:xfrm>
            <a:off x="2865189" y="6317860"/>
            <a:ext cx="9207541" cy="33855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r>
              <a:rPr lang="en-US" sz="1600" b="1" dirty="0">
                <a:solidFill>
                  <a:srgbClr val="235F96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fr-FR" sz="1600" b="1" dirty="0" smtClean="0">
                <a:solidFill>
                  <a:srgbClr val="235F96"/>
                </a:solidFill>
              </a:rPr>
              <a:t>Promouvoir </a:t>
            </a:r>
            <a:r>
              <a:rPr lang="fr-FR" sz="1600" b="1" dirty="0">
                <a:solidFill>
                  <a:srgbClr val="235F96"/>
                </a:solidFill>
              </a:rPr>
              <a:t>le développement des énergies durables </a:t>
            </a:r>
            <a:r>
              <a:rPr lang="fr-FR" sz="1600" b="1" dirty="0" smtClean="0">
                <a:solidFill>
                  <a:srgbClr val="235F96"/>
                </a:solidFill>
              </a:rPr>
              <a:t>dans </a:t>
            </a:r>
            <a:r>
              <a:rPr lang="fr-FR" sz="1600" b="1" dirty="0">
                <a:solidFill>
                  <a:srgbClr val="235F96"/>
                </a:solidFill>
              </a:rPr>
              <a:t>les villes </a:t>
            </a:r>
            <a:r>
              <a:rPr lang="fr-FR" sz="1600" b="1" dirty="0" smtClean="0">
                <a:solidFill>
                  <a:srgbClr val="235F96"/>
                </a:solidFill>
              </a:rPr>
              <a:t>méditerranéennes    </a:t>
            </a:r>
            <a:r>
              <a:rPr lang="en-US" sz="1600" b="1" dirty="0" smtClean="0">
                <a:solidFill>
                  <a:srgbClr val="235F96"/>
                </a:solidFill>
                <a:latin typeface="Calibri"/>
                <a:ea typeface="Calibri"/>
                <a:cs typeface="Calibri"/>
                <a:sym typeface="Calibri"/>
              </a:rPr>
              <a:t>www.ces-med.eu</a:t>
            </a:r>
            <a:endParaRPr lang="en-US" sz="1600" b="1" dirty="0">
              <a:solidFill>
                <a:srgbClr val="235F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Shape 104"/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4899" y="6307137"/>
            <a:ext cx="490289" cy="349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427" y="5918063"/>
            <a:ext cx="1024982" cy="924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0052" y="1550386"/>
            <a:ext cx="2779697" cy="3912165"/>
          </a:xfrm>
          <a:prstGeom prst="rect">
            <a:avLst/>
          </a:prstGeom>
          <a:ln>
            <a:solidFill>
              <a:srgbClr val="235F96"/>
            </a:solidFill>
          </a:ln>
        </p:spPr>
      </p:pic>
      <p:pic>
        <p:nvPicPr>
          <p:cNvPr id="27" name="Picture 26"/>
          <p:cNvPicPr/>
          <p:nvPr/>
        </p:nvPicPr>
        <p:blipFill>
          <a:blip r:embed="rId7"/>
          <a:stretch>
            <a:fillRect/>
          </a:stretch>
        </p:blipFill>
        <p:spPr>
          <a:xfrm>
            <a:off x="4881562" y="976255"/>
            <a:ext cx="7524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1730</TotalTime>
  <Words>383</Words>
  <Application>Microsoft Macintosh PowerPoint</Application>
  <PresentationFormat>Widescreen</PresentationFormat>
  <Paragraphs>81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.AppleSystemUIFont</vt:lpstr>
      <vt:lpstr>Calibri</vt:lpstr>
      <vt:lpstr>Calibri Light</vt:lpstr>
      <vt:lpstr>Times New Roman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the feedback FPs to the Concept note "Covenant of mayors" (COM-MED)</dc:title>
  <dc:creator>Malek</dc:creator>
  <cp:lastModifiedBy>Naguib Amin</cp:lastModifiedBy>
  <cp:revision>199</cp:revision>
  <dcterms:created xsi:type="dcterms:W3CDTF">2016-04-27T13:36:51Z</dcterms:created>
  <dcterms:modified xsi:type="dcterms:W3CDTF">2016-11-11T16:27:16Z</dcterms:modified>
</cp:coreProperties>
</file>