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gif" ContentType="image/gif"/>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80" r:id="rId5"/>
    <p:sldMasterId id="2147483692" r:id="rId6"/>
  </p:sldMasterIdLst>
  <p:notesMasterIdLst>
    <p:notesMasterId r:id="rId72"/>
  </p:notesMasterIdLst>
  <p:handoutMasterIdLst>
    <p:handoutMasterId r:id="rId73"/>
  </p:handoutMasterIdLst>
  <p:sldIdLst>
    <p:sldId id="261" r:id="rId7"/>
    <p:sldId id="295" r:id="rId8"/>
    <p:sldId id="257" r:id="rId9"/>
    <p:sldId id="271" r:id="rId10"/>
    <p:sldId id="272" r:id="rId11"/>
    <p:sldId id="273" r:id="rId12"/>
    <p:sldId id="296" r:id="rId13"/>
    <p:sldId id="274" r:id="rId14"/>
    <p:sldId id="275" r:id="rId15"/>
    <p:sldId id="277" r:id="rId16"/>
    <p:sldId id="279" r:id="rId17"/>
    <p:sldId id="280" r:id="rId18"/>
    <p:sldId id="297" r:id="rId19"/>
    <p:sldId id="281" r:id="rId20"/>
    <p:sldId id="283" r:id="rId21"/>
    <p:sldId id="282" r:id="rId22"/>
    <p:sldId id="284" r:id="rId23"/>
    <p:sldId id="285" r:id="rId24"/>
    <p:sldId id="286" r:id="rId25"/>
    <p:sldId id="287" r:id="rId26"/>
    <p:sldId id="288" r:id="rId27"/>
    <p:sldId id="289" r:id="rId28"/>
    <p:sldId id="290" r:id="rId29"/>
    <p:sldId id="291" r:id="rId30"/>
    <p:sldId id="292" r:id="rId31"/>
    <p:sldId id="293" r:id="rId32"/>
    <p:sldId id="294" r:id="rId33"/>
    <p:sldId id="298" r:id="rId34"/>
    <p:sldId id="299" r:id="rId35"/>
    <p:sldId id="300" r:id="rId36"/>
    <p:sldId id="301" r:id="rId37"/>
    <p:sldId id="302" r:id="rId38"/>
    <p:sldId id="303" r:id="rId39"/>
    <p:sldId id="304" r:id="rId40"/>
    <p:sldId id="305" r:id="rId41"/>
    <p:sldId id="306" r:id="rId42"/>
    <p:sldId id="307" r:id="rId43"/>
    <p:sldId id="308" r:id="rId44"/>
    <p:sldId id="309" r:id="rId45"/>
    <p:sldId id="310" r:id="rId46"/>
    <p:sldId id="311" r:id="rId47"/>
    <p:sldId id="312" r:id="rId48"/>
    <p:sldId id="313" r:id="rId49"/>
    <p:sldId id="314" r:id="rId50"/>
    <p:sldId id="315" r:id="rId51"/>
    <p:sldId id="316" r:id="rId52"/>
    <p:sldId id="317" r:id="rId53"/>
    <p:sldId id="318" r:id="rId54"/>
    <p:sldId id="319" r:id="rId55"/>
    <p:sldId id="320" r:id="rId56"/>
    <p:sldId id="321" r:id="rId57"/>
    <p:sldId id="322" r:id="rId58"/>
    <p:sldId id="323" r:id="rId59"/>
    <p:sldId id="324" r:id="rId60"/>
    <p:sldId id="325" r:id="rId61"/>
    <p:sldId id="326" r:id="rId62"/>
    <p:sldId id="327" r:id="rId63"/>
    <p:sldId id="328" r:id="rId64"/>
    <p:sldId id="329" r:id="rId65"/>
    <p:sldId id="330" r:id="rId66"/>
    <p:sldId id="331" r:id="rId67"/>
    <p:sldId id="332" r:id="rId68"/>
    <p:sldId id="333" r:id="rId69"/>
    <p:sldId id="334" r:id="rId70"/>
    <p:sldId id="335" r:id="rId71"/>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962"/>
    <a:srgbClr val="3D444E"/>
    <a:srgbClr val="003966"/>
    <a:srgbClr val="F04E30"/>
    <a:srgbClr val="F0EFE7"/>
    <a:srgbClr val="F9F9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Estilo medio 3 - Énfasis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Estilo medio 3 - Énfasis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Estilo medio 3 - Énfasis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Estilo medio 3 - Énfasis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Estilo medio 3 - Énfasis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5081" autoAdjust="0"/>
  </p:normalViewPr>
  <p:slideViewPr>
    <p:cSldViewPr snapToGrid="0" snapToObjects="1">
      <p:cViewPr>
        <p:scale>
          <a:sx n="63" d="100"/>
          <a:sy n="63" d="100"/>
        </p:scale>
        <p:origin x="-264" y="230"/>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167" d="100"/>
          <a:sy n="167" d="100"/>
        </p:scale>
        <p:origin x="5088" y="17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slide" Target="slides/slide49.xml"/><Relationship Id="rId63" Type="http://schemas.openxmlformats.org/officeDocument/2006/relationships/slide" Target="slides/slide57.xml"/><Relationship Id="rId68" Type="http://schemas.openxmlformats.org/officeDocument/2006/relationships/slide" Target="slides/slide62.xml"/><Relationship Id="rId76" Type="http://schemas.openxmlformats.org/officeDocument/2006/relationships/theme" Target="theme/theme1.xml"/><Relationship Id="rId7" Type="http://schemas.openxmlformats.org/officeDocument/2006/relationships/slide" Target="slides/slide1.xml"/><Relationship Id="rId71" Type="http://schemas.openxmlformats.org/officeDocument/2006/relationships/slide" Target="slides/slide65.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slide" Target="slides/slide52.xml"/><Relationship Id="rId66" Type="http://schemas.openxmlformats.org/officeDocument/2006/relationships/slide" Target="slides/slide60.xml"/><Relationship Id="rId7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slide" Target="slides/slide51.xml"/><Relationship Id="rId61" Type="http://schemas.openxmlformats.org/officeDocument/2006/relationships/slide" Target="slides/slide55.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slide" Target="slides/slide54.xml"/><Relationship Id="rId65" Type="http://schemas.openxmlformats.org/officeDocument/2006/relationships/slide" Target="slides/slide59.xml"/><Relationship Id="rId73"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slide" Target="slides/slide50.xml"/><Relationship Id="rId64" Type="http://schemas.openxmlformats.org/officeDocument/2006/relationships/slide" Target="slides/slide58.xml"/><Relationship Id="rId69" Type="http://schemas.openxmlformats.org/officeDocument/2006/relationships/slide" Target="slides/slide63.xml"/><Relationship Id="rId77" Type="http://schemas.openxmlformats.org/officeDocument/2006/relationships/tableStyles" Target="tableStyles.xml"/><Relationship Id="rId8" Type="http://schemas.openxmlformats.org/officeDocument/2006/relationships/slide" Target="slides/slide2.xml"/><Relationship Id="rId51" Type="http://schemas.openxmlformats.org/officeDocument/2006/relationships/slide" Target="slides/slide45.xml"/><Relationship Id="rId72" Type="http://schemas.openxmlformats.org/officeDocument/2006/relationships/notesMaster" Target="notesMasters/notesMaster1.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slide" Target="slides/slide53.xml"/><Relationship Id="rId67" Type="http://schemas.openxmlformats.org/officeDocument/2006/relationships/slide" Target="slides/slide61.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slide" Target="slides/slide48.xml"/><Relationship Id="rId62" Type="http://schemas.openxmlformats.org/officeDocument/2006/relationships/slide" Target="slides/slide56.xml"/><Relationship Id="rId70" Type="http://schemas.openxmlformats.org/officeDocument/2006/relationships/slide" Target="slides/slide64.xml"/><Relationship Id="rId75"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92E68D0-EC8F-304E-96C3-BD05B3B1C856}" type="datetimeFigureOut">
              <a:rPr lang="es-ES" smtClean="0"/>
              <a:t>13/02/2017</a:t>
            </a:fld>
            <a:endParaRPr lang="es-ES"/>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A04F0A3-CD7D-154B-A9D2-0043E0759418}" type="slidenum">
              <a:rPr lang="es-ES" smtClean="0"/>
              <a:t>‹Nr.›</a:t>
            </a:fld>
            <a:endParaRPr lang="es-ES"/>
          </a:p>
        </p:txBody>
      </p:sp>
    </p:spTree>
    <p:extLst>
      <p:ext uri="{BB962C8B-B14F-4D97-AF65-F5344CB8AC3E}">
        <p14:creationId xmlns:p14="http://schemas.microsoft.com/office/powerpoint/2010/main" val="11025200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A9DCDF-D395-E142-88BE-C9806182D8C3}" type="datetimeFigureOut">
              <a:rPr lang="es-ES" smtClean="0"/>
              <a:t>13/02/2017</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554228-843B-654E-AB0A-365616111299}" type="slidenum">
              <a:rPr lang="es-ES" smtClean="0"/>
              <a:t>‹Nr.›</a:t>
            </a:fld>
            <a:endParaRPr lang="es-ES"/>
          </a:p>
        </p:txBody>
      </p:sp>
    </p:spTree>
    <p:extLst>
      <p:ext uri="{BB962C8B-B14F-4D97-AF65-F5344CB8AC3E}">
        <p14:creationId xmlns:p14="http://schemas.microsoft.com/office/powerpoint/2010/main" val="11015139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bg>
      <p:bgPr>
        <a:solidFill>
          <a:schemeClr val="accent1"/>
        </a:solidFill>
        <a:effectLst/>
      </p:bgPr>
    </p:bg>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838200" y="2682271"/>
            <a:ext cx="10515600" cy="1325563"/>
          </a:xfrm>
        </p:spPr>
        <p:txBody>
          <a:bodyPr/>
          <a:lstStyle>
            <a:lvl1pPr algn="ctr">
              <a:defRPr>
                <a:solidFill>
                  <a:schemeClr val="bg1"/>
                </a:solidFill>
              </a:defRPr>
            </a:lvl1pPr>
          </a:lstStyle>
          <a:p>
            <a:r>
              <a:rPr lang="es-ES_tradnl" dirty="0" err="1"/>
              <a:t>Title</a:t>
            </a:r>
            <a:endParaRPr lang="es-ES" dirty="0"/>
          </a:p>
        </p:txBody>
      </p:sp>
      <p:sp>
        <p:nvSpPr>
          <p:cNvPr id="3" name="Rectángulo 2"/>
          <p:cNvSpPr/>
          <p:nvPr userDrawn="1"/>
        </p:nvSpPr>
        <p:spPr>
          <a:xfrm>
            <a:off x="0" y="0"/>
            <a:ext cx="12192000" cy="24116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4" name="Imagen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99312" y="551828"/>
            <a:ext cx="3593379" cy="1307990"/>
          </a:xfrm>
          <a:prstGeom prst="rect">
            <a:avLst/>
          </a:prstGeom>
        </p:spPr>
      </p:pic>
      <p:sp>
        <p:nvSpPr>
          <p:cNvPr id="10" name="Título 1"/>
          <p:cNvSpPr txBox="1">
            <a:spLocks/>
          </p:cNvSpPr>
          <p:nvPr userDrawn="1"/>
        </p:nvSpPr>
        <p:spPr>
          <a:xfrm>
            <a:off x="838200" y="5913151"/>
            <a:ext cx="10515600" cy="44955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_tradnl" sz="1600" b="0" i="0" dirty="0" err="1">
                <a:solidFill>
                  <a:schemeClr val="bg1"/>
                </a:solidFill>
                <a:latin typeface="+mn-lt"/>
              </a:rPr>
              <a:t>www.trinomics.eu</a:t>
            </a:r>
            <a:endParaRPr lang="es-ES" sz="1600" b="0" i="0" dirty="0">
              <a:solidFill>
                <a:schemeClr val="bg1"/>
              </a:solidFill>
              <a:latin typeface="+mn-lt"/>
            </a:endParaRPr>
          </a:p>
        </p:txBody>
      </p:sp>
      <p:grpSp>
        <p:nvGrpSpPr>
          <p:cNvPr id="14" name="Agrupar 13"/>
          <p:cNvGrpSpPr/>
          <p:nvPr userDrawn="1"/>
        </p:nvGrpSpPr>
        <p:grpSpPr>
          <a:xfrm>
            <a:off x="4274820" y="4552770"/>
            <a:ext cx="3642360" cy="952500"/>
            <a:chOff x="-106680" y="4556760"/>
            <a:chExt cx="12466320" cy="952500"/>
          </a:xfrm>
        </p:grpSpPr>
        <p:cxnSp>
          <p:nvCxnSpPr>
            <p:cNvPr id="12" name="Conector recto 11"/>
            <p:cNvCxnSpPr/>
            <p:nvPr userDrawn="1"/>
          </p:nvCxnSpPr>
          <p:spPr>
            <a:xfrm>
              <a:off x="-106680" y="4556760"/>
              <a:ext cx="1246632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Conector recto 12"/>
            <p:cNvCxnSpPr/>
            <p:nvPr userDrawn="1"/>
          </p:nvCxnSpPr>
          <p:spPr>
            <a:xfrm>
              <a:off x="-106680" y="5509260"/>
              <a:ext cx="1246632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5" name="Agrupar 14"/>
          <p:cNvGrpSpPr/>
          <p:nvPr userDrawn="1"/>
        </p:nvGrpSpPr>
        <p:grpSpPr>
          <a:xfrm>
            <a:off x="838200" y="2312479"/>
            <a:ext cx="10515600" cy="37585"/>
            <a:chOff x="838200" y="1690688"/>
            <a:chExt cx="11237844" cy="108295"/>
          </a:xfrm>
        </p:grpSpPr>
        <p:sp>
          <p:nvSpPr>
            <p:cNvPr id="16" name="Rectángulo 15"/>
            <p:cNvSpPr/>
            <p:nvPr userDrawn="1"/>
          </p:nvSpPr>
          <p:spPr>
            <a:xfrm>
              <a:off x="838200" y="1690688"/>
              <a:ext cx="3624470" cy="10829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7" name="Rectángulo 16"/>
            <p:cNvSpPr/>
            <p:nvPr userDrawn="1"/>
          </p:nvSpPr>
          <p:spPr>
            <a:xfrm>
              <a:off x="4644887" y="1690688"/>
              <a:ext cx="3624470" cy="10829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8" name="Rectángulo 17"/>
            <p:cNvSpPr/>
            <p:nvPr userDrawn="1"/>
          </p:nvSpPr>
          <p:spPr>
            <a:xfrm>
              <a:off x="8451574" y="1690688"/>
              <a:ext cx="3624470" cy="10829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sp>
        <p:nvSpPr>
          <p:cNvPr id="9" name="Marcador de texto 8"/>
          <p:cNvSpPr>
            <a:spLocks noGrp="1"/>
          </p:cNvSpPr>
          <p:nvPr>
            <p:ph type="body" sz="quarter" idx="10" hasCustomPrompt="1"/>
          </p:nvPr>
        </p:nvSpPr>
        <p:spPr>
          <a:xfrm>
            <a:off x="1447800" y="4663240"/>
            <a:ext cx="9296400" cy="297411"/>
          </a:xfrm>
        </p:spPr>
        <p:txBody>
          <a:bodyPr>
            <a:normAutofit/>
          </a:bodyPr>
          <a:lstStyle>
            <a:lvl1pPr marL="0" indent="0" algn="ctr">
              <a:buNone/>
              <a:defRPr sz="1600">
                <a:solidFill>
                  <a:schemeClr val="bg1"/>
                </a:solidFill>
              </a:defRPr>
            </a:lvl1pPr>
          </a:lstStyle>
          <a:p>
            <a:pPr lvl="0"/>
            <a:r>
              <a:rPr lang="es-ES_tradnl" dirty="0" err="1"/>
              <a:t>author</a:t>
            </a:r>
            <a:endParaRPr lang="es-ES" dirty="0"/>
          </a:p>
        </p:txBody>
      </p:sp>
      <p:sp>
        <p:nvSpPr>
          <p:cNvPr id="19" name="Marcador de texto 8"/>
          <p:cNvSpPr>
            <a:spLocks noGrp="1"/>
          </p:cNvSpPr>
          <p:nvPr>
            <p:ph type="body" sz="quarter" idx="11" hasCustomPrompt="1"/>
          </p:nvPr>
        </p:nvSpPr>
        <p:spPr>
          <a:xfrm>
            <a:off x="1447800" y="4960648"/>
            <a:ext cx="9296400" cy="247530"/>
          </a:xfrm>
        </p:spPr>
        <p:txBody>
          <a:bodyPr>
            <a:normAutofit/>
          </a:bodyPr>
          <a:lstStyle>
            <a:lvl1pPr marL="0" indent="0" algn="ctr">
              <a:buNone/>
              <a:defRPr sz="1000">
                <a:solidFill>
                  <a:schemeClr val="bg1">
                    <a:alpha val="65000"/>
                  </a:schemeClr>
                </a:solidFill>
              </a:defRPr>
            </a:lvl1pPr>
          </a:lstStyle>
          <a:p>
            <a:pPr lvl="0"/>
            <a:r>
              <a:rPr lang="es-ES_tradnl" dirty="0" err="1"/>
              <a:t>location</a:t>
            </a:r>
            <a:endParaRPr lang="es-ES" dirty="0"/>
          </a:p>
        </p:txBody>
      </p:sp>
      <p:sp>
        <p:nvSpPr>
          <p:cNvPr id="22" name="Marcador de texto 8"/>
          <p:cNvSpPr>
            <a:spLocks noGrp="1"/>
          </p:cNvSpPr>
          <p:nvPr>
            <p:ph type="body" sz="quarter" idx="12" hasCustomPrompt="1"/>
          </p:nvPr>
        </p:nvSpPr>
        <p:spPr>
          <a:xfrm>
            <a:off x="1447800" y="5136283"/>
            <a:ext cx="9296400" cy="247530"/>
          </a:xfrm>
        </p:spPr>
        <p:txBody>
          <a:bodyPr>
            <a:normAutofit/>
          </a:bodyPr>
          <a:lstStyle>
            <a:lvl1pPr marL="0" indent="0" algn="ctr">
              <a:buNone/>
              <a:defRPr sz="1000">
                <a:solidFill>
                  <a:schemeClr val="bg1">
                    <a:alpha val="65000"/>
                  </a:schemeClr>
                </a:solidFill>
              </a:defRPr>
            </a:lvl1pPr>
          </a:lstStyle>
          <a:p>
            <a:pPr lvl="0"/>
            <a:r>
              <a:rPr lang="es-ES_tradnl" dirty="0"/>
              <a:t>date</a:t>
            </a:r>
            <a:endParaRPr lang="es-ES" dirty="0"/>
          </a:p>
        </p:txBody>
      </p:sp>
    </p:spTree>
    <p:extLst>
      <p:ext uri="{BB962C8B-B14F-4D97-AF65-F5344CB8AC3E}">
        <p14:creationId xmlns:p14="http://schemas.microsoft.com/office/powerpoint/2010/main" val="1477171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and elements">
    <p:bg>
      <p:bgPr>
        <a:solidFill>
          <a:srgbClr val="F0EFE7"/>
        </a:solidFill>
        <a:effectLst/>
      </p:bgPr>
    </p:bg>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838200" y="100463"/>
            <a:ext cx="10515600" cy="1095506"/>
          </a:xfrm>
        </p:spPr>
        <p:txBody>
          <a:bodyPr/>
          <a:lstStyle>
            <a:lvl1pPr>
              <a:defRPr>
                <a:solidFill>
                  <a:srgbClr val="003966"/>
                </a:solidFill>
              </a:defRPr>
            </a:lvl1pPr>
          </a:lstStyle>
          <a:p>
            <a:r>
              <a:rPr lang="es-ES_tradnl" dirty="0" err="1"/>
              <a:t>Title</a:t>
            </a:r>
            <a:endParaRPr lang="es-ES" dirty="0"/>
          </a:p>
        </p:txBody>
      </p:sp>
      <p:sp>
        <p:nvSpPr>
          <p:cNvPr id="3" name="Marcador de fecha 2"/>
          <p:cNvSpPr>
            <a:spLocks noGrp="1"/>
          </p:cNvSpPr>
          <p:nvPr>
            <p:ph type="dt" sz="half" idx="10"/>
          </p:nvPr>
        </p:nvSpPr>
        <p:spPr/>
        <p:txBody>
          <a:bodyPr/>
          <a:lstStyle/>
          <a:p>
            <a:fld id="{DF64B4F2-F738-D840-8DD7-2DBC29824289}" type="datetimeFigureOut">
              <a:rPr lang="es-ES" smtClean="0"/>
              <a:t>13/02/2017</a:t>
            </a:fld>
            <a:endParaRPr lang="es-ES"/>
          </a:p>
        </p:txBody>
      </p:sp>
      <p:sp>
        <p:nvSpPr>
          <p:cNvPr id="4" name="Marcador de pie de página 3"/>
          <p:cNvSpPr>
            <a:spLocks noGrp="1"/>
          </p:cNvSpPr>
          <p:nvPr>
            <p:ph type="ftr" sz="quarter" idx="11"/>
          </p:nvPr>
        </p:nvSpPr>
        <p:spPr/>
        <p:txBody>
          <a:bodyPr/>
          <a:lstStyle/>
          <a:p>
            <a:r>
              <a:rPr lang="es-ES" dirty="0" err="1"/>
              <a:t>footer</a:t>
            </a:r>
            <a:endParaRPr lang="es-ES" dirty="0"/>
          </a:p>
        </p:txBody>
      </p:sp>
      <p:sp>
        <p:nvSpPr>
          <p:cNvPr id="5" name="Marcador de número de diapositiva 4"/>
          <p:cNvSpPr>
            <a:spLocks noGrp="1"/>
          </p:cNvSpPr>
          <p:nvPr>
            <p:ph type="sldNum" sz="quarter" idx="12"/>
          </p:nvPr>
        </p:nvSpPr>
        <p:spPr/>
        <p:txBody>
          <a:bodyPr/>
          <a:lstStyle/>
          <a:p>
            <a:fld id="{23219F32-25A7-334E-B133-72D3B04B795D}" type="slidenum">
              <a:rPr lang="es-ES" smtClean="0"/>
              <a:t>‹Nr.›</a:t>
            </a:fld>
            <a:endParaRPr lang="es-ES"/>
          </a:p>
        </p:txBody>
      </p:sp>
      <p:grpSp>
        <p:nvGrpSpPr>
          <p:cNvPr id="11" name="Agrupar 10"/>
          <p:cNvGrpSpPr/>
          <p:nvPr userDrawn="1"/>
        </p:nvGrpSpPr>
        <p:grpSpPr>
          <a:xfrm>
            <a:off x="838200" y="992189"/>
            <a:ext cx="10515600" cy="37585"/>
            <a:chOff x="838200" y="1690688"/>
            <a:chExt cx="11237844" cy="108295"/>
          </a:xfrm>
        </p:grpSpPr>
        <p:sp>
          <p:nvSpPr>
            <p:cNvPr id="8" name="Rectángulo 7"/>
            <p:cNvSpPr/>
            <p:nvPr userDrawn="1"/>
          </p:nvSpPr>
          <p:spPr>
            <a:xfrm>
              <a:off x="838200" y="1690688"/>
              <a:ext cx="3624470" cy="10829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Rectángulo 8"/>
            <p:cNvSpPr/>
            <p:nvPr userDrawn="1"/>
          </p:nvSpPr>
          <p:spPr>
            <a:xfrm>
              <a:off x="4644887" y="1690688"/>
              <a:ext cx="3624470" cy="10829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Rectángulo 9"/>
            <p:cNvSpPr/>
            <p:nvPr userDrawn="1"/>
          </p:nvSpPr>
          <p:spPr>
            <a:xfrm>
              <a:off x="8451574" y="1690688"/>
              <a:ext cx="3624470" cy="10829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sp>
        <p:nvSpPr>
          <p:cNvPr id="12" name="Marcador de contenido 2"/>
          <p:cNvSpPr>
            <a:spLocks noGrp="1"/>
          </p:cNvSpPr>
          <p:nvPr>
            <p:ph idx="1" hasCustomPrompt="1"/>
          </p:nvPr>
        </p:nvSpPr>
        <p:spPr>
          <a:xfrm>
            <a:off x="838200" y="1395693"/>
            <a:ext cx="10515600" cy="4151056"/>
          </a:xfrm>
        </p:spPr>
        <p:txBody>
          <a:bodyPr/>
          <a:lstStyle>
            <a:lvl1pPr>
              <a:defRPr>
                <a:solidFill>
                  <a:srgbClr val="003966"/>
                </a:solidFill>
              </a:defRPr>
            </a:lvl1pPr>
            <a:lvl2pPr>
              <a:defRPr>
                <a:solidFill>
                  <a:schemeClr val="tx1">
                    <a:lumMod val="50000"/>
                  </a:schemeClr>
                </a:solidFill>
              </a:defRPr>
            </a:lvl2pPr>
            <a:lvl3pPr>
              <a:defRPr>
                <a:solidFill>
                  <a:schemeClr val="tx1">
                    <a:lumMod val="50000"/>
                  </a:schemeClr>
                </a:solidFill>
              </a:defRPr>
            </a:lvl3pPr>
            <a:lvl4pPr>
              <a:defRPr>
                <a:solidFill>
                  <a:schemeClr val="tx1">
                    <a:lumMod val="50000"/>
                  </a:schemeClr>
                </a:solidFill>
              </a:defRPr>
            </a:lvl4pPr>
            <a:lvl5pPr>
              <a:defRPr>
                <a:solidFill>
                  <a:schemeClr val="tx1">
                    <a:lumMod val="50000"/>
                  </a:schemeClr>
                </a:solidFill>
              </a:defRPr>
            </a:lvl5pPr>
          </a:lstStyle>
          <a:p>
            <a:pPr lvl="0"/>
            <a:r>
              <a:rPr lang="es-ES_tradnl" dirty="0" err="1"/>
              <a:t>First</a:t>
            </a:r>
            <a:r>
              <a:rPr lang="es-ES_tradnl" dirty="0"/>
              <a:t> </a:t>
            </a:r>
            <a:r>
              <a:rPr lang="es-ES_tradnl" dirty="0" err="1"/>
              <a:t>level</a:t>
            </a:r>
            <a:endParaRPr lang="es-ES_tradnl" dirty="0"/>
          </a:p>
          <a:p>
            <a:pPr lvl="1"/>
            <a:r>
              <a:rPr lang="es-ES_tradnl" dirty="0" err="1"/>
              <a:t>Second</a:t>
            </a:r>
            <a:r>
              <a:rPr lang="es-ES_tradnl" dirty="0"/>
              <a:t> </a:t>
            </a:r>
            <a:r>
              <a:rPr lang="es-ES_tradnl" dirty="0" err="1"/>
              <a:t>level</a:t>
            </a:r>
            <a:endParaRPr lang="es-ES_tradnl" dirty="0"/>
          </a:p>
          <a:p>
            <a:pPr lvl="2"/>
            <a:r>
              <a:rPr lang="es-ES_tradnl" dirty="0" err="1"/>
              <a:t>Third</a:t>
            </a:r>
            <a:r>
              <a:rPr lang="es-ES_tradnl" dirty="0"/>
              <a:t> </a:t>
            </a:r>
            <a:r>
              <a:rPr lang="es-ES_tradnl" dirty="0" err="1"/>
              <a:t>level</a:t>
            </a:r>
            <a:endParaRPr lang="es-ES_tradnl" dirty="0"/>
          </a:p>
          <a:p>
            <a:pPr lvl="3"/>
            <a:r>
              <a:rPr lang="es-ES_tradnl" dirty="0" err="1"/>
              <a:t>Fourth</a:t>
            </a:r>
            <a:r>
              <a:rPr lang="es-ES_tradnl" dirty="0"/>
              <a:t> </a:t>
            </a:r>
            <a:r>
              <a:rPr lang="es-ES_tradnl" dirty="0" err="1"/>
              <a:t>level</a:t>
            </a:r>
            <a:endParaRPr lang="es-ES_tradnl" dirty="0"/>
          </a:p>
          <a:p>
            <a:pPr lvl="4"/>
            <a:r>
              <a:rPr lang="es-ES_tradnl" dirty="0" err="1"/>
              <a:t>Fifth</a:t>
            </a:r>
            <a:r>
              <a:rPr lang="es-ES_tradnl" dirty="0"/>
              <a:t> </a:t>
            </a:r>
            <a:r>
              <a:rPr lang="es-ES_tradnl" dirty="0" err="1"/>
              <a:t>level</a:t>
            </a:r>
            <a:endParaRPr lang="es-ES" dirty="0"/>
          </a:p>
        </p:txBody>
      </p:sp>
      <p:pic>
        <p:nvPicPr>
          <p:cNvPr id="13" name="Imagen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316279" y="205910"/>
            <a:ext cx="2160104" cy="786278"/>
          </a:xfrm>
          <a:prstGeom prst="rect">
            <a:avLst/>
          </a:prstGeom>
        </p:spPr>
      </p:pic>
      <p:grpSp>
        <p:nvGrpSpPr>
          <p:cNvPr id="14" name="Agrupar 13"/>
          <p:cNvGrpSpPr/>
          <p:nvPr userDrawn="1"/>
        </p:nvGrpSpPr>
        <p:grpSpPr>
          <a:xfrm>
            <a:off x="4940302" y="6075254"/>
            <a:ext cx="2298700" cy="553712"/>
            <a:chOff x="4001754" y="4518660"/>
            <a:chExt cx="4175792" cy="1005866"/>
          </a:xfrm>
        </p:grpSpPr>
        <p:grpSp>
          <p:nvGrpSpPr>
            <p:cNvPr id="15" name="Agrupar 14"/>
            <p:cNvGrpSpPr/>
            <p:nvPr userDrawn="1"/>
          </p:nvGrpSpPr>
          <p:grpSpPr>
            <a:xfrm>
              <a:off x="7171706" y="4518660"/>
              <a:ext cx="1005840" cy="1005840"/>
              <a:chOff x="5586730" y="4518660"/>
              <a:chExt cx="1005840" cy="1005840"/>
            </a:xfrm>
          </p:grpSpPr>
          <p:sp>
            <p:nvSpPr>
              <p:cNvPr id="22" name="Elipse 21"/>
              <p:cNvSpPr/>
              <p:nvPr userDrawn="1"/>
            </p:nvSpPr>
            <p:spPr>
              <a:xfrm>
                <a:off x="5586730" y="4518660"/>
                <a:ext cx="1005840" cy="1005840"/>
              </a:xfrm>
              <a:prstGeom prst="ellipse">
                <a:avLst/>
              </a:prstGeom>
              <a:solidFill>
                <a:schemeClr val="accent4"/>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23" name="Imagen 2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655000" y="4580580"/>
                <a:ext cx="882000" cy="882000"/>
              </a:xfrm>
              <a:prstGeom prst="rect">
                <a:avLst/>
              </a:prstGeom>
            </p:spPr>
          </p:pic>
        </p:grpSp>
        <p:grpSp>
          <p:nvGrpSpPr>
            <p:cNvPr id="16" name="Agrupar 15"/>
            <p:cNvGrpSpPr/>
            <p:nvPr userDrawn="1"/>
          </p:nvGrpSpPr>
          <p:grpSpPr>
            <a:xfrm>
              <a:off x="5586730" y="4518660"/>
              <a:ext cx="1005840" cy="1005840"/>
              <a:chOff x="5586730" y="4518660"/>
              <a:chExt cx="1005840" cy="1005840"/>
            </a:xfrm>
          </p:grpSpPr>
          <p:sp>
            <p:nvSpPr>
              <p:cNvPr id="20" name="Elipse 19"/>
              <p:cNvSpPr/>
              <p:nvPr userDrawn="1"/>
            </p:nvSpPr>
            <p:spPr>
              <a:xfrm>
                <a:off x="5586730" y="4518660"/>
                <a:ext cx="1005840" cy="1005840"/>
              </a:xfrm>
              <a:prstGeom prst="ellipse">
                <a:avLst/>
              </a:prstGeom>
              <a:solidFill>
                <a:schemeClr val="accent2"/>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21" name="Imagen 20"/>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648650" y="4580580"/>
                <a:ext cx="882000" cy="882000"/>
              </a:xfrm>
              <a:prstGeom prst="rect">
                <a:avLst/>
              </a:prstGeom>
            </p:spPr>
          </p:pic>
        </p:grpSp>
        <p:grpSp>
          <p:nvGrpSpPr>
            <p:cNvPr id="17" name="Agrupar 16"/>
            <p:cNvGrpSpPr/>
            <p:nvPr userDrawn="1"/>
          </p:nvGrpSpPr>
          <p:grpSpPr>
            <a:xfrm>
              <a:off x="4001754" y="4518686"/>
              <a:ext cx="1005840" cy="1005840"/>
              <a:chOff x="4001754" y="4518686"/>
              <a:chExt cx="1005840" cy="1005840"/>
            </a:xfrm>
          </p:grpSpPr>
          <p:sp>
            <p:nvSpPr>
              <p:cNvPr id="18" name="Elipse 17"/>
              <p:cNvSpPr/>
              <p:nvPr userDrawn="1"/>
            </p:nvSpPr>
            <p:spPr>
              <a:xfrm>
                <a:off x="4001754" y="4518686"/>
                <a:ext cx="1005840" cy="1005840"/>
              </a:xfrm>
              <a:prstGeom prst="ellipse">
                <a:avLst/>
              </a:prstGeom>
              <a:solidFill>
                <a:schemeClr val="accent1"/>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19" name="Imagen 18"/>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070050" y="4580632"/>
                <a:ext cx="881948" cy="881948"/>
              </a:xfrm>
              <a:prstGeom prst="rect">
                <a:avLst/>
              </a:prstGeom>
            </p:spPr>
          </p:pic>
        </p:grpSp>
      </p:grpSp>
      <p:sp>
        <p:nvSpPr>
          <p:cNvPr id="24" name="Rectángulo 23"/>
          <p:cNvSpPr/>
          <p:nvPr userDrawn="1"/>
        </p:nvSpPr>
        <p:spPr>
          <a:xfrm>
            <a:off x="838202" y="6345601"/>
            <a:ext cx="3391529" cy="375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5" name="Rectángulo 24"/>
          <p:cNvSpPr/>
          <p:nvPr userDrawn="1"/>
        </p:nvSpPr>
        <p:spPr>
          <a:xfrm>
            <a:off x="7962274" y="6345601"/>
            <a:ext cx="3391529" cy="375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350490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elements _ Dark">
    <p:bg>
      <p:bgPr>
        <a:solidFill>
          <a:schemeClr val="tx2"/>
        </a:solidFill>
        <a:effectLst/>
      </p:bgPr>
    </p:bg>
    <p:spTree>
      <p:nvGrpSpPr>
        <p:cNvPr id="1" name=""/>
        <p:cNvGrpSpPr/>
        <p:nvPr/>
      </p:nvGrpSpPr>
      <p:grpSpPr>
        <a:xfrm>
          <a:off x="0" y="0"/>
          <a:ext cx="0" cy="0"/>
          <a:chOff x="0" y="0"/>
          <a:chExt cx="0" cy="0"/>
        </a:xfrm>
      </p:grpSpPr>
      <p:sp>
        <p:nvSpPr>
          <p:cNvPr id="3" name="Marcador de contenido 2"/>
          <p:cNvSpPr>
            <a:spLocks noGrp="1"/>
          </p:cNvSpPr>
          <p:nvPr>
            <p:ph idx="1" hasCustomPrompt="1"/>
          </p:nvPr>
        </p:nvSpPr>
        <p:spPr>
          <a:xfrm>
            <a:off x="838200" y="1569720"/>
            <a:ext cx="10515600" cy="3977029"/>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s-ES_tradnl" dirty="0" err="1"/>
              <a:t>First</a:t>
            </a:r>
            <a:r>
              <a:rPr lang="es-ES_tradnl" dirty="0"/>
              <a:t> </a:t>
            </a:r>
            <a:r>
              <a:rPr lang="es-ES_tradnl" dirty="0" err="1"/>
              <a:t>level</a:t>
            </a:r>
            <a:endParaRPr lang="es-ES_tradnl" dirty="0"/>
          </a:p>
          <a:p>
            <a:pPr lvl="1"/>
            <a:r>
              <a:rPr lang="es-ES_tradnl" dirty="0" err="1"/>
              <a:t>Second</a:t>
            </a:r>
            <a:r>
              <a:rPr lang="es-ES_tradnl" dirty="0"/>
              <a:t> </a:t>
            </a:r>
            <a:r>
              <a:rPr lang="es-ES_tradnl" dirty="0" err="1"/>
              <a:t>level</a:t>
            </a:r>
            <a:endParaRPr lang="es-ES_tradnl" dirty="0"/>
          </a:p>
          <a:p>
            <a:pPr lvl="2"/>
            <a:r>
              <a:rPr lang="es-ES_tradnl" dirty="0" err="1"/>
              <a:t>Third</a:t>
            </a:r>
            <a:r>
              <a:rPr lang="es-ES_tradnl" dirty="0"/>
              <a:t> </a:t>
            </a:r>
            <a:r>
              <a:rPr lang="es-ES_tradnl" dirty="0" err="1"/>
              <a:t>level</a:t>
            </a:r>
            <a:endParaRPr lang="es-ES_tradnl" dirty="0"/>
          </a:p>
          <a:p>
            <a:pPr lvl="3"/>
            <a:r>
              <a:rPr lang="es-ES_tradnl" dirty="0" err="1"/>
              <a:t>Fourth</a:t>
            </a:r>
            <a:r>
              <a:rPr lang="es-ES_tradnl" dirty="0"/>
              <a:t> </a:t>
            </a:r>
            <a:r>
              <a:rPr lang="es-ES_tradnl" dirty="0" err="1"/>
              <a:t>level</a:t>
            </a:r>
            <a:endParaRPr lang="es-ES_tradnl" dirty="0"/>
          </a:p>
          <a:p>
            <a:pPr lvl="4"/>
            <a:r>
              <a:rPr lang="es-ES_tradnl" dirty="0" err="1"/>
              <a:t>Fifth</a:t>
            </a:r>
            <a:r>
              <a:rPr lang="es-ES_tradnl" dirty="0"/>
              <a:t> </a:t>
            </a:r>
            <a:r>
              <a:rPr lang="es-ES_tradnl" dirty="0" err="1"/>
              <a:t>level</a:t>
            </a:r>
            <a:endParaRPr lang="es-ES" dirty="0"/>
          </a:p>
        </p:txBody>
      </p:sp>
      <p:sp>
        <p:nvSpPr>
          <p:cNvPr id="4" name="Marcador de fecha 3"/>
          <p:cNvSpPr>
            <a:spLocks noGrp="1"/>
          </p:cNvSpPr>
          <p:nvPr>
            <p:ph type="dt" sz="half" idx="10"/>
          </p:nvPr>
        </p:nvSpPr>
        <p:spPr/>
        <p:txBody>
          <a:bodyPr/>
          <a:lstStyle>
            <a:lvl1pPr>
              <a:defRPr>
                <a:solidFill>
                  <a:schemeClr val="bg1">
                    <a:alpha val="65000"/>
                  </a:schemeClr>
                </a:solidFill>
              </a:defRPr>
            </a:lvl1pPr>
          </a:lstStyle>
          <a:p>
            <a:fld id="{DF64B4F2-F738-D840-8DD7-2DBC29824289}" type="datetimeFigureOut">
              <a:rPr lang="es-ES" smtClean="0"/>
              <a:pPr/>
              <a:t>13/02/2017</a:t>
            </a:fld>
            <a:endParaRPr lang="es-ES"/>
          </a:p>
        </p:txBody>
      </p:sp>
      <p:sp>
        <p:nvSpPr>
          <p:cNvPr id="5" name="Marcador de pie de página 4"/>
          <p:cNvSpPr>
            <a:spLocks noGrp="1"/>
          </p:cNvSpPr>
          <p:nvPr>
            <p:ph type="ftr" sz="quarter" idx="11"/>
          </p:nvPr>
        </p:nvSpPr>
        <p:spPr/>
        <p:txBody>
          <a:bodyPr/>
          <a:lstStyle>
            <a:lvl1pPr>
              <a:defRPr>
                <a:solidFill>
                  <a:schemeClr val="bg1">
                    <a:alpha val="65000"/>
                  </a:schemeClr>
                </a:solidFill>
              </a:defRPr>
            </a:lvl1pPr>
          </a:lstStyle>
          <a:p>
            <a:endParaRPr lang="es-ES" dirty="0"/>
          </a:p>
        </p:txBody>
      </p:sp>
      <p:sp>
        <p:nvSpPr>
          <p:cNvPr id="6" name="Marcador de número de diapositiva 5"/>
          <p:cNvSpPr>
            <a:spLocks noGrp="1"/>
          </p:cNvSpPr>
          <p:nvPr>
            <p:ph type="sldNum" sz="quarter" idx="12"/>
          </p:nvPr>
        </p:nvSpPr>
        <p:spPr/>
        <p:txBody>
          <a:bodyPr/>
          <a:lstStyle>
            <a:lvl1pPr>
              <a:defRPr>
                <a:solidFill>
                  <a:schemeClr val="bg1">
                    <a:alpha val="65000"/>
                  </a:schemeClr>
                </a:solidFill>
              </a:defRPr>
            </a:lvl1pPr>
          </a:lstStyle>
          <a:p>
            <a:fld id="{23219F32-25A7-334E-B133-72D3B04B795D}" type="slidenum">
              <a:rPr lang="es-ES" smtClean="0"/>
              <a:pPr/>
              <a:t>‹Nr.›</a:t>
            </a:fld>
            <a:endParaRPr lang="es-ES"/>
          </a:p>
        </p:txBody>
      </p:sp>
      <p:sp>
        <p:nvSpPr>
          <p:cNvPr id="8" name="Título 1"/>
          <p:cNvSpPr>
            <a:spLocks noGrp="1"/>
          </p:cNvSpPr>
          <p:nvPr>
            <p:ph type="title" hasCustomPrompt="1"/>
          </p:nvPr>
        </p:nvSpPr>
        <p:spPr>
          <a:xfrm>
            <a:off x="838200" y="100463"/>
            <a:ext cx="10515600" cy="1095506"/>
          </a:xfrm>
        </p:spPr>
        <p:txBody>
          <a:bodyPr/>
          <a:lstStyle>
            <a:lvl1pPr>
              <a:defRPr>
                <a:solidFill>
                  <a:schemeClr val="bg1"/>
                </a:solidFill>
              </a:defRPr>
            </a:lvl1pPr>
          </a:lstStyle>
          <a:p>
            <a:r>
              <a:rPr lang="es-ES_tradnl" dirty="0" err="1"/>
              <a:t>Title</a:t>
            </a:r>
            <a:endParaRPr lang="es-ES" dirty="0"/>
          </a:p>
        </p:txBody>
      </p:sp>
      <p:grpSp>
        <p:nvGrpSpPr>
          <p:cNvPr id="2" name="Agrupar 1"/>
          <p:cNvGrpSpPr/>
          <p:nvPr userDrawn="1"/>
        </p:nvGrpSpPr>
        <p:grpSpPr>
          <a:xfrm>
            <a:off x="838200" y="992189"/>
            <a:ext cx="10515600" cy="37585"/>
            <a:chOff x="838200" y="992188"/>
            <a:chExt cx="10515600" cy="37585"/>
          </a:xfrm>
        </p:grpSpPr>
        <p:sp>
          <p:nvSpPr>
            <p:cNvPr id="10" name="Rectángulo 9"/>
            <p:cNvSpPr/>
            <p:nvPr userDrawn="1"/>
          </p:nvSpPr>
          <p:spPr>
            <a:xfrm>
              <a:off x="838200" y="992188"/>
              <a:ext cx="3391529" cy="37585"/>
            </a:xfrm>
            <a:prstGeom prst="rect">
              <a:avLst/>
            </a:pr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ángulo 10"/>
            <p:cNvSpPr/>
            <p:nvPr userDrawn="1"/>
          </p:nvSpPr>
          <p:spPr>
            <a:xfrm>
              <a:off x="4400235" y="992188"/>
              <a:ext cx="3391529" cy="37585"/>
            </a:xfrm>
            <a:prstGeom prst="rect">
              <a:avLst/>
            </a:pr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Rectángulo 11"/>
            <p:cNvSpPr/>
            <p:nvPr userDrawn="1"/>
          </p:nvSpPr>
          <p:spPr>
            <a:xfrm>
              <a:off x="7962271" y="992188"/>
              <a:ext cx="3391529" cy="37585"/>
            </a:xfrm>
            <a:prstGeom prst="rect">
              <a:avLst/>
            </a:pr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pic>
        <p:nvPicPr>
          <p:cNvPr id="14" name="Imagen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380220" y="391622"/>
            <a:ext cx="2034872" cy="421183"/>
          </a:xfrm>
          <a:prstGeom prst="rect">
            <a:avLst/>
          </a:prstGeom>
        </p:spPr>
      </p:pic>
      <p:grpSp>
        <p:nvGrpSpPr>
          <p:cNvPr id="15" name="Agrupar 14"/>
          <p:cNvGrpSpPr/>
          <p:nvPr userDrawn="1"/>
        </p:nvGrpSpPr>
        <p:grpSpPr>
          <a:xfrm>
            <a:off x="4940302" y="6075251"/>
            <a:ext cx="2298700" cy="553712"/>
            <a:chOff x="4001754" y="4518660"/>
            <a:chExt cx="4175792" cy="1005866"/>
          </a:xfrm>
        </p:grpSpPr>
        <p:grpSp>
          <p:nvGrpSpPr>
            <p:cNvPr id="16" name="Agrupar 15"/>
            <p:cNvGrpSpPr/>
            <p:nvPr userDrawn="1"/>
          </p:nvGrpSpPr>
          <p:grpSpPr>
            <a:xfrm>
              <a:off x="7171706" y="4518660"/>
              <a:ext cx="1005840" cy="1005840"/>
              <a:chOff x="5586730" y="4518660"/>
              <a:chExt cx="1005840" cy="1005840"/>
            </a:xfrm>
          </p:grpSpPr>
          <p:sp>
            <p:nvSpPr>
              <p:cNvPr id="23" name="Elipse 22"/>
              <p:cNvSpPr/>
              <p:nvPr userDrawn="1"/>
            </p:nvSpPr>
            <p:spPr>
              <a:xfrm>
                <a:off x="5586730" y="4518660"/>
                <a:ext cx="1005840" cy="1005840"/>
              </a:xfrm>
              <a:prstGeom prst="ellipse">
                <a:avLst/>
              </a:prstGeom>
              <a:solidFill>
                <a:schemeClr val="accent4"/>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24" name="Imagen 2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655000" y="4580580"/>
                <a:ext cx="882000" cy="882000"/>
              </a:xfrm>
              <a:prstGeom prst="rect">
                <a:avLst/>
              </a:prstGeom>
            </p:spPr>
          </p:pic>
        </p:grpSp>
        <p:grpSp>
          <p:nvGrpSpPr>
            <p:cNvPr id="17" name="Agrupar 16"/>
            <p:cNvGrpSpPr/>
            <p:nvPr userDrawn="1"/>
          </p:nvGrpSpPr>
          <p:grpSpPr>
            <a:xfrm>
              <a:off x="5586730" y="4518660"/>
              <a:ext cx="1005840" cy="1005840"/>
              <a:chOff x="5586730" y="4518660"/>
              <a:chExt cx="1005840" cy="1005840"/>
            </a:xfrm>
          </p:grpSpPr>
          <p:sp>
            <p:nvSpPr>
              <p:cNvPr id="21" name="Elipse 20"/>
              <p:cNvSpPr/>
              <p:nvPr userDrawn="1"/>
            </p:nvSpPr>
            <p:spPr>
              <a:xfrm>
                <a:off x="5586730" y="4518660"/>
                <a:ext cx="1005840" cy="1005840"/>
              </a:xfrm>
              <a:prstGeom prst="ellipse">
                <a:avLst/>
              </a:prstGeom>
              <a:solidFill>
                <a:schemeClr val="accent2"/>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22" name="Imagen 2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648650" y="4580580"/>
                <a:ext cx="882000" cy="882000"/>
              </a:xfrm>
              <a:prstGeom prst="rect">
                <a:avLst/>
              </a:prstGeom>
            </p:spPr>
          </p:pic>
        </p:grpSp>
        <p:grpSp>
          <p:nvGrpSpPr>
            <p:cNvPr id="18" name="Agrupar 17"/>
            <p:cNvGrpSpPr/>
            <p:nvPr userDrawn="1"/>
          </p:nvGrpSpPr>
          <p:grpSpPr>
            <a:xfrm>
              <a:off x="4001754" y="4518686"/>
              <a:ext cx="1005840" cy="1005840"/>
              <a:chOff x="4001754" y="4518686"/>
              <a:chExt cx="1005840" cy="1005840"/>
            </a:xfrm>
          </p:grpSpPr>
          <p:sp>
            <p:nvSpPr>
              <p:cNvPr id="19" name="Elipse 18"/>
              <p:cNvSpPr/>
              <p:nvPr userDrawn="1"/>
            </p:nvSpPr>
            <p:spPr>
              <a:xfrm>
                <a:off x="4001754" y="4518686"/>
                <a:ext cx="1005840" cy="1005840"/>
              </a:xfrm>
              <a:prstGeom prst="ellipse">
                <a:avLst/>
              </a:prstGeom>
              <a:solidFill>
                <a:schemeClr val="accent1"/>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20" name="Imagen 19"/>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070050" y="4580632"/>
                <a:ext cx="881948" cy="881948"/>
              </a:xfrm>
              <a:prstGeom prst="rect">
                <a:avLst/>
              </a:prstGeom>
            </p:spPr>
          </p:pic>
        </p:grpSp>
      </p:grpSp>
      <p:grpSp>
        <p:nvGrpSpPr>
          <p:cNvPr id="25" name="Agrupar 24"/>
          <p:cNvGrpSpPr/>
          <p:nvPr userDrawn="1"/>
        </p:nvGrpSpPr>
        <p:grpSpPr>
          <a:xfrm>
            <a:off x="838200" y="6345598"/>
            <a:ext cx="10515600" cy="37585"/>
            <a:chOff x="838200" y="992188"/>
            <a:chExt cx="10515600" cy="37585"/>
          </a:xfrm>
        </p:grpSpPr>
        <p:sp>
          <p:nvSpPr>
            <p:cNvPr id="26" name="Rectángulo 25"/>
            <p:cNvSpPr/>
            <p:nvPr userDrawn="1"/>
          </p:nvSpPr>
          <p:spPr>
            <a:xfrm>
              <a:off x="838200" y="992188"/>
              <a:ext cx="3391529" cy="37585"/>
            </a:xfrm>
            <a:prstGeom prst="rect">
              <a:avLst/>
            </a:pr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8" name="Rectángulo 27"/>
            <p:cNvSpPr/>
            <p:nvPr userDrawn="1"/>
          </p:nvSpPr>
          <p:spPr>
            <a:xfrm>
              <a:off x="7962271" y="992188"/>
              <a:ext cx="3391529" cy="37585"/>
            </a:xfrm>
            <a:prstGeom prst="rect">
              <a:avLst/>
            </a:pr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spTree>
    <p:extLst>
      <p:ext uri="{BB962C8B-B14F-4D97-AF65-F5344CB8AC3E}">
        <p14:creationId xmlns:p14="http://schemas.microsoft.com/office/powerpoint/2010/main" val="10371278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wo elements">
    <p:bg>
      <p:bgPr>
        <a:solidFill>
          <a:schemeClr val="bg2"/>
        </a:solidFill>
        <a:effectLst/>
      </p:bgPr>
    </p:bg>
    <p:spTree>
      <p:nvGrpSpPr>
        <p:cNvPr id="1" name=""/>
        <p:cNvGrpSpPr/>
        <p:nvPr/>
      </p:nvGrpSpPr>
      <p:grpSpPr>
        <a:xfrm>
          <a:off x="0" y="0"/>
          <a:ext cx="0" cy="0"/>
          <a:chOff x="0" y="0"/>
          <a:chExt cx="0" cy="0"/>
        </a:xfrm>
      </p:grpSpPr>
      <p:sp>
        <p:nvSpPr>
          <p:cNvPr id="5" name="Marcador de fecha 4"/>
          <p:cNvSpPr>
            <a:spLocks noGrp="1"/>
          </p:cNvSpPr>
          <p:nvPr>
            <p:ph type="dt" sz="half" idx="10"/>
          </p:nvPr>
        </p:nvSpPr>
        <p:spPr/>
        <p:txBody>
          <a:bodyPr/>
          <a:lstStyle/>
          <a:p>
            <a:fld id="{DF64B4F2-F738-D840-8DD7-2DBC29824289}" type="datetimeFigureOut">
              <a:rPr lang="es-ES" smtClean="0"/>
              <a:t>13/02/2017</a:t>
            </a:fld>
            <a:endParaRPr lang="es-ES"/>
          </a:p>
        </p:txBody>
      </p:sp>
      <p:sp>
        <p:nvSpPr>
          <p:cNvPr id="6" name="Marcador de pie de página 5"/>
          <p:cNvSpPr>
            <a:spLocks noGrp="1"/>
          </p:cNvSpPr>
          <p:nvPr>
            <p:ph type="ftr" sz="quarter" idx="11"/>
          </p:nvPr>
        </p:nvSpPr>
        <p:spPr/>
        <p:txBody>
          <a:bodyPr/>
          <a:lstStyle/>
          <a:p>
            <a:r>
              <a:rPr lang="es-ES" dirty="0" err="1"/>
              <a:t>Footer</a:t>
            </a:r>
            <a:endParaRPr lang="es-ES" dirty="0"/>
          </a:p>
        </p:txBody>
      </p:sp>
      <p:sp>
        <p:nvSpPr>
          <p:cNvPr id="7" name="Marcador de número de diapositiva 6"/>
          <p:cNvSpPr>
            <a:spLocks noGrp="1"/>
          </p:cNvSpPr>
          <p:nvPr>
            <p:ph type="sldNum" sz="quarter" idx="12"/>
          </p:nvPr>
        </p:nvSpPr>
        <p:spPr/>
        <p:txBody>
          <a:bodyPr/>
          <a:lstStyle/>
          <a:p>
            <a:fld id="{23219F32-25A7-334E-B133-72D3B04B795D}" type="slidenum">
              <a:rPr lang="es-ES" smtClean="0"/>
              <a:t>‹Nr.›</a:t>
            </a:fld>
            <a:endParaRPr lang="es-ES"/>
          </a:p>
        </p:txBody>
      </p:sp>
      <p:sp>
        <p:nvSpPr>
          <p:cNvPr id="9" name="Título 1"/>
          <p:cNvSpPr>
            <a:spLocks noGrp="1"/>
          </p:cNvSpPr>
          <p:nvPr>
            <p:ph type="title" hasCustomPrompt="1"/>
          </p:nvPr>
        </p:nvSpPr>
        <p:spPr>
          <a:xfrm>
            <a:off x="838200" y="100463"/>
            <a:ext cx="10515600" cy="1095506"/>
          </a:xfrm>
        </p:spPr>
        <p:txBody>
          <a:bodyPr/>
          <a:lstStyle>
            <a:lvl1pPr>
              <a:defRPr>
                <a:solidFill>
                  <a:srgbClr val="003966"/>
                </a:solidFill>
              </a:defRPr>
            </a:lvl1pPr>
          </a:lstStyle>
          <a:p>
            <a:r>
              <a:rPr lang="es-ES_tradnl" dirty="0" err="1"/>
              <a:t>Title</a:t>
            </a:r>
            <a:endParaRPr lang="es-ES" dirty="0"/>
          </a:p>
        </p:txBody>
      </p:sp>
      <p:grpSp>
        <p:nvGrpSpPr>
          <p:cNvPr id="10" name="Agrupar 9"/>
          <p:cNvGrpSpPr/>
          <p:nvPr userDrawn="1"/>
        </p:nvGrpSpPr>
        <p:grpSpPr>
          <a:xfrm>
            <a:off x="838200" y="992189"/>
            <a:ext cx="10515600" cy="37585"/>
            <a:chOff x="838200" y="1690688"/>
            <a:chExt cx="11237844" cy="108295"/>
          </a:xfrm>
        </p:grpSpPr>
        <p:sp>
          <p:nvSpPr>
            <p:cNvPr id="11" name="Rectángulo 10"/>
            <p:cNvSpPr/>
            <p:nvPr userDrawn="1"/>
          </p:nvSpPr>
          <p:spPr>
            <a:xfrm>
              <a:off x="838200" y="1690688"/>
              <a:ext cx="3624470" cy="10829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Rectángulo 11"/>
            <p:cNvSpPr/>
            <p:nvPr userDrawn="1"/>
          </p:nvSpPr>
          <p:spPr>
            <a:xfrm>
              <a:off x="4644887" y="1690688"/>
              <a:ext cx="3624470" cy="10829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Rectángulo 12"/>
            <p:cNvSpPr/>
            <p:nvPr userDrawn="1"/>
          </p:nvSpPr>
          <p:spPr>
            <a:xfrm>
              <a:off x="8451574" y="1690688"/>
              <a:ext cx="3624470" cy="10829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pic>
        <p:nvPicPr>
          <p:cNvPr id="14" name="Imagen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316279" y="205910"/>
            <a:ext cx="2160104" cy="786278"/>
          </a:xfrm>
          <a:prstGeom prst="rect">
            <a:avLst/>
          </a:prstGeom>
        </p:spPr>
      </p:pic>
      <p:sp>
        <p:nvSpPr>
          <p:cNvPr id="15" name="Marcador de contenido 2"/>
          <p:cNvSpPr>
            <a:spLocks noGrp="1"/>
          </p:cNvSpPr>
          <p:nvPr>
            <p:ph idx="13" hasCustomPrompt="1"/>
          </p:nvPr>
        </p:nvSpPr>
        <p:spPr>
          <a:xfrm>
            <a:off x="838200" y="1592583"/>
            <a:ext cx="5159375" cy="3954169"/>
          </a:xfrm>
        </p:spPr>
        <p:txBody>
          <a:bodyPr/>
          <a:lstStyle>
            <a:lvl1pPr>
              <a:defRPr>
                <a:solidFill>
                  <a:schemeClr val="accent1"/>
                </a:solidFill>
              </a:defRPr>
            </a:lvl1pPr>
            <a:lvl2pPr>
              <a:defRPr>
                <a:solidFill>
                  <a:schemeClr val="tx1">
                    <a:lumMod val="50000"/>
                  </a:schemeClr>
                </a:solidFill>
              </a:defRPr>
            </a:lvl2pPr>
            <a:lvl3pPr>
              <a:defRPr>
                <a:solidFill>
                  <a:schemeClr val="tx1">
                    <a:lumMod val="50000"/>
                  </a:schemeClr>
                </a:solidFill>
              </a:defRPr>
            </a:lvl3pPr>
            <a:lvl4pPr>
              <a:defRPr>
                <a:solidFill>
                  <a:schemeClr val="tx1">
                    <a:lumMod val="50000"/>
                  </a:schemeClr>
                </a:solidFill>
              </a:defRPr>
            </a:lvl4pPr>
            <a:lvl5pPr>
              <a:defRPr>
                <a:solidFill>
                  <a:schemeClr val="tx1">
                    <a:lumMod val="50000"/>
                  </a:schemeClr>
                </a:solidFill>
              </a:defRPr>
            </a:lvl5pPr>
          </a:lstStyle>
          <a:p>
            <a:pPr lvl="0"/>
            <a:r>
              <a:rPr lang="es-ES_tradnl" dirty="0" err="1"/>
              <a:t>First</a:t>
            </a:r>
            <a:r>
              <a:rPr lang="es-ES_tradnl" dirty="0"/>
              <a:t> </a:t>
            </a:r>
            <a:r>
              <a:rPr lang="es-ES_tradnl" dirty="0" err="1"/>
              <a:t>level</a:t>
            </a:r>
            <a:endParaRPr lang="es-ES_tradnl" dirty="0"/>
          </a:p>
          <a:p>
            <a:pPr lvl="1"/>
            <a:r>
              <a:rPr lang="es-ES_tradnl" dirty="0" err="1"/>
              <a:t>Second</a:t>
            </a:r>
            <a:r>
              <a:rPr lang="es-ES_tradnl" dirty="0"/>
              <a:t> </a:t>
            </a:r>
            <a:r>
              <a:rPr lang="es-ES_tradnl" dirty="0" err="1"/>
              <a:t>level</a:t>
            </a:r>
            <a:endParaRPr lang="es-ES_tradnl" dirty="0"/>
          </a:p>
          <a:p>
            <a:pPr lvl="2"/>
            <a:r>
              <a:rPr lang="es-ES_tradnl" dirty="0" err="1"/>
              <a:t>Third</a:t>
            </a:r>
            <a:r>
              <a:rPr lang="es-ES_tradnl" dirty="0"/>
              <a:t> </a:t>
            </a:r>
            <a:r>
              <a:rPr lang="es-ES_tradnl" dirty="0" err="1"/>
              <a:t>level</a:t>
            </a:r>
            <a:endParaRPr lang="es-ES_tradnl" dirty="0"/>
          </a:p>
          <a:p>
            <a:pPr lvl="3"/>
            <a:r>
              <a:rPr lang="es-ES_tradnl" dirty="0" err="1"/>
              <a:t>Fourth</a:t>
            </a:r>
            <a:r>
              <a:rPr lang="es-ES_tradnl" dirty="0"/>
              <a:t> </a:t>
            </a:r>
            <a:r>
              <a:rPr lang="es-ES_tradnl" dirty="0" err="1"/>
              <a:t>level</a:t>
            </a:r>
            <a:endParaRPr lang="es-ES_tradnl" dirty="0"/>
          </a:p>
          <a:p>
            <a:pPr lvl="4"/>
            <a:r>
              <a:rPr lang="es-ES_tradnl" dirty="0" err="1"/>
              <a:t>Fifth</a:t>
            </a:r>
            <a:r>
              <a:rPr lang="es-ES_tradnl" dirty="0"/>
              <a:t> </a:t>
            </a:r>
            <a:r>
              <a:rPr lang="es-ES_tradnl" dirty="0" err="1"/>
              <a:t>level</a:t>
            </a:r>
            <a:endParaRPr lang="es-ES" dirty="0"/>
          </a:p>
        </p:txBody>
      </p:sp>
      <p:sp>
        <p:nvSpPr>
          <p:cNvPr id="16" name="Marcador de contenido 2"/>
          <p:cNvSpPr>
            <a:spLocks noGrp="1"/>
          </p:cNvSpPr>
          <p:nvPr>
            <p:ph idx="14" hasCustomPrompt="1"/>
          </p:nvPr>
        </p:nvSpPr>
        <p:spPr>
          <a:xfrm>
            <a:off x="6172200" y="1592583"/>
            <a:ext cx="5181600" cy="3954169"/>
          </a:xfrm>
        </p:spPr>
        <p:txBody>
          <a:bodyPr/>
          <a:lstStyle>
            <a:lvl1pPr>
              <a:defRPr>
                <a:solidFill>
                  <a:srgbClr val="003966"/>
                </a:solidFill>
              </a:defRPr>
            </a:lvl1pPr>
            <a:lvl2pPr>
              <a:defRPr>
                <a:solidFill>
                  <a:schemeClr val="tx1">
                    <a:lumMod val="50000"/>
                  </a:schemeClr>
                </a:solidFill>
              </a:defRPr>
            </a:lvl2pPr>
            <a:lvl3pPr>
              <a:defRPr>
                <a:solidFill>
                  <a:schemeClr val="tx1">
                    <a:lumMod val="50000"/>
                  </a:schemeClr>
                </a:solidFill>
              </a:defRPr>
            </a:lvl3pPr>
            <a:lvl4pPr>
              <a:defRPr>
                <a:solidFill>
                  <a:schemeClr val="tx1">
                    <a:lumMod val="50000"/>
                  </a:schemeClr>
                </a:solidFill>
              </a:defRPr>
            </a:lvl4pPr>
            <a:lvl5pPr>
              <a:defRPr>
                <a:solidFill>
                  <a:schemeClr val="tx1">
                    <a:lumMod val="50000"/>
                  </a:schemeClr>
                </a:solidFill>
              </a:defRPr>
            </a:lvl5pPr>
          </a:lstStyle>
          <a:p>
            <a:pPr lvl="0"/>
            <a:r>
              <a:rPr lang="es-ES_tradnl" dirty="0" err="1"/>
              <a:t>First</a:t>
            </a:r>
            <a:r>
              <a:rPr lang="es-ES_tradnl" dirty="0"/>
              <a:t> </a:t>
            </a:r>
            <a:r>
              <a:rPr lang="es-ES_tradnl" dirty="0" err="1"/>
              <a:t>level</a:t>
            </a:r>
            <a:endParaRPr lang="es-ES_tradnl" dirty="0"/>
          </a:p>
          <a:p>
            <a:pPr lvl="1"/>
            <a:r>
              <a:rPr lang="es-ES_tradnl" dirty="0" err="1"/>
              <a:t>Second</a:t>
            </a:r>
            <a:r>
              <a:rPr lang="es-ES_tradnl" dirty="0"/>
              <a:t> </a:t>
            </a:r>
            <a:r>
              <a:rPr lang="es-ES_tradnl" dirty="0" err="1"/>
              <a:t>level</a:t>
            </a:r>
            <a:endParaRPr lang="es-ES_tradnl" dirty="0"/>
          </a:p>
          <a:p>
            <a:pPr lvl="2"/>
            <a:r>
              <a:rPr lang="es-ES_tradnl" dirty="0" err="1"/>
              <a:t>Third</a:t>
            </a:r>
            <a:r>
              <a:rPr lang="es-ES_tradnl" dirty="0"/>
              <a:t> </a:t>
            </a:r>
            <a:r>
              <a:rPr lang="es-ES_tradnl" dirty="0" err="1"/>
              <a:t>level</a:t>
            </a:r>
            <a:endParaRPr lang="es-ES_tradnl" dirty="0"/>
          </a:p>
          <a:p>
            <a:pPr lvl="3"/>
            <a:r>
              <a:rPr lang="es-ES_tradnl" dirty="0" err="1"/>
              <a:t>Fourth</a:t>
            </a:r>
            <a:r>
              <a:rPr lang="es-ES_tradnl" dirty="0"/>
              <a:t> </a:t>
            </a:r>
            <a:r>
              <a:rPr lang="es-ES_tradnl" dirty="0" err="1"/>
              <a:t>level</a:t>
            </a:r>
            <a:endParaRPr lang="es-ES_tradnl" dirty="0"/>
          </a:p>
          <a:p>
            <a:pPr lvl="4"/>
            <a:r>
              <a:rPr lang="es-ES_tradnl" dirty="0" err="1"/>
              <a:t>Fifth</a:t>
            </a:r>
            <a:r>
              <a:rPr lang="es-ES_tradnl" dirty="0"/>
              <a:t> </a:t>
            </a:r>
            <a:r>
              <a:rPr lang="es-ES_tradnl" dirty="0" err="1"/>
              <a:t>level</a:t>
            </a:r>
            <a:endParaRPr lang="es-ES" dirty="0"/>
          </a:p>
        </p:txBody>
      </p:sp>
      <p:grpSp>
        <p:nvGrpSpPr>
          <p:cNvPr id="27" name="Agrupar 13"/>
          <p:cNvGrpSpPr/>
          <p:nvPr userDrawn="1"/>
        </p:nvGrpSpPr>
        <p:grpSpPr>
          <a:xfrm>
            <a:off x="4940302" y="6075254"/>
            <a:ext cx="2298700" cy="553712"/>
            <a:chOff x="4001754" y="4518660"/>
            <a:chExt cx="4175792" cy="1005866"/>
          </a:xfrm>
        </p:grpSpPr>
        <p:grpSp>
          <p:nvGrpSpPr>
            <p:cNvPr id="28" name="Agrupar 14"/>
            <p:cNvGrpSpPr/>
            <p:nvPr userDrawn="1"/>
          </p:nvGrpSpPr>
          <p:grpSpPr>
            <a:xfrm>
              <a:off x="7171706" y="4518660"/>
              <a:ext cx="1005840" cy="1005840"/>
              <a:chOff x="5586730" y="4518660"/>
              <a:chExt cx="1005840" cy="1005840"/>
            </a:xfrm>
          </p:grpSpPr>
          <p:sp>
            <p:nvSpPr>
              <p:cNvPr id="37" name="Elipse 21"/>
              <p:cNvSpPr/>
              <p:nvPr userDrawn="1"/>
            </p:nvSpPr>
            <p:spPr>
              <a:xfrm>
                <a:off x="5586730" y="4518660"/>
                <a:ext cx="1005840" cy="1005840"/>
              </a:xfrm>
              <a:prstGeom prst="ellipse">
                <a:avLst/>
              </a:prstGeom>
              <a:solidFill>
                <a:schemeClr val="accent4"/>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38" name="Imagen 2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655000" y="4580580"/>
                <a:ext cx="882000" cy="882000"/>
              </a:xfrm>
              <a:prstGeom prst="rect">
                <a:avLst/>
              </a:prstGeom>
            </p:spPr>
          </p:pic>
        </p:grpSp>
        <p:grpSp>
          <p:nvGrpSpPr>
            <p:cNvPr id="31" name="Agrupar 15"/>
            <p:cNvGrpSpPr/>
            <p:nvPr userDrawn="1"/>
          </p:nvGrpSpPr>
          <p:grpSpPr>
            <a:xfrm>
              <a:off x="5586730" y="4518660"/>
              <a:ext cx="1005840" cy="1005840"/>
              <a:chOff x="5586730" y="4518660"/>
              <a:chExt cx="1005840" cy="1005840"/>
            </a:xfrm>
          </p:grpSpPr>
          <p:sp>
            <p:nvSpPr>
              <p:cNvPr id="35" name="Elipse 19"/>
              <p:cNvSpPr/>
              <p:nvPr userDrawn="1"/>
            </p:nvSpPr>
            <p:spPr>
              <a:xfrm>
                <a:off x="5586730" y="4518660"/>
                <a:ext cx="1005840" cy="1005840"/>
              </a:xfrm>
              <a:prstGeom prst="ellipse">
                <a:avLst/>
              </a:prstGeom>
              <a:solidFill>
                <a:schemeClr val="accent2"/>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36" name="Imagen 20"/>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648650" y="4580580"/>
                <a:ext cx="882000" cy="882000"/>
              </a:xfrm>
              <a:prstGeom prst="rect">
                <a:avLst/>
              </a:prstGeom>
            </p:spPr>
          </p:pic>
        </p:grpSp>
        <p:grpSp>
          <p:nvGrpSpPr>
            <p:cNvPr id="32" name="Agrupar 16"/>
            <p:cNvGrpSpPr/>
            <p:nvPr userDrawn="1"/>
          </p:nvGrpSpPr>
          <p:grpSpPr>
            <a:xfrm>
              <a:off x="4001754" y="4518686"/>
              <a:ext cx="1005840" cy="1005840"/>
              <a:chOff x="4001754" y="4518686"/>
              <a:chExt cx="1005840" cy="1005840"/>
            </a:xfrm>
          </p:grpSpPr>
          <p:sp>
            <p:nvSpPr>
              <p:cNvPr id="33" name="Elipse 17"/>
              <p:cNvSpPr/>
              <p:nvPr userDrawn="1"/>
            </p:nvSpPr>
            <p:spPr>
              <a:xfrm>
                <a:off x="4001754" y="4518686"/>
                <a:ext cx="1005840" cy="1005840"/>
              </a:xfrm>
              <a:prstGeom prst="ellipse">
                <a:avLst/>
              </a:prstGeom>
              <a:solidFill>
                <a:schemeClr val="accent1"/>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34" name="Imagen 18"/>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070050" y="4580632"/>
                <a:ext cx="881948" cy="881948"/>
              </a:xfrm>
              <a:prstGeom prst="rect">
                <a:avLst/>
              </a:prstGeom>
            </p:spPr>
          </p:pic>
        </p:grpSp>
      </p:grpSp>
      <p:sp>
        <p:nvSpPr>
          <p:cNvPr id="39" name="Rectángulo 23"/>
          <p:cNvSpPr/>
          <p:nvPr userDrawn="1"/>
        </p:nvSpPr>
        <p:spPr>
          <a:xfrm>
            <a:off x="838202" y="6345601"/>
            <a:ext cx="3391529" cy="375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0" name="Rectángulo 24"/>
          <p:cNvSpPr/>
          <p:nvPr userDrawn="1"/>
        </p:nvSpPr>
        <p:spPr>
          <a:xfrm>
            <a:off x="7962274" y="6345601"/>
            <a:ext cx="3391529" cy="375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789376348"/>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mparación">
    <p:bg>
      <p:bgPr>
        <a:solidFill>
          <a:schemeClr val="bg2"/>
        </a:solidFill>
        <a:effectLst/>
      </p:bgPr>
    </p:bg>
    <p:spTree>
      <p:nvGrpSpPr>
        <p:cNvPr id="1" name=""/>
        <p:cNvGrpSpPr/>
        <p:nvPr/>
      </p:nvGrpSpPr>
      <p:grpSpPr>
        <a:xfrm>
          <a:off x="0" y="0"/>
          <a:ext cx="0" cy="0"/>
          <a:chOff x="0" y="0"/>
          <a:chExt cx="0" cy="0"/>
        </a:xfrm>
      </p:grpSpPr>
      <p:sp>
        <p:nvSpPr>
          <p:cNvPr id="16" name="Marcador de contenido 2"/>
          <p:cNvSpPr>
            <a:spLocks noGrp="1"/>
          </p:cNvSpPr>
          <p:nvPr>
            <p:ph idx="13" hasCustomPrompt="1"/>
          </p:nvPr>
        </p:nvSpPr>
        <p:spPr>
          <a:xfrm>
            <a:off x="838200" y="2505076"/>
            <a:ext cx="5159375" cy="3118163"/>
          </a:xfrm>
        </p:spPr>
        <p:txBody>
          <a:bodyPr/>
          <a:lstStyle>
            <a:lvl1pPr>
              <a:defRPr>
                <a:solidFill>
                  <a:srgbClr val="003966"/>
                </a:solidFill>
              </a:defRPr>
            </a:lvl1pPr>
            <a:lvl2pPr>
              <a:defRPr>
                <a:solidFill>
                  <a:schemeClr val="tx1">
                    <a:lumMod val="50000"/>
                  </a:schemeClr>
                </a:solidFill>
              </a:defRPr>
            </a:lvl2pPr>
            <a:lvl3pPr>
              <a:defRPr>
                <a:solidFill>
                  <a:schemeClr val="tx1">
                    <a:lumMod val="50000"/>
                  </a:schemeClr>
                </a:solidFill>
              </a:defRPr>
            </a:lvl3pPr>
            <a:lvl4pPr>
              <a:defRPr>
                <a:solidFill>
                  <a:schemeClr val="tx1">
                    <a:lumMod val="50000"/>
                  </a:schemeClr>
                </a:solidFill>
              </a:defRPr>
            </a:lvl4pPr>
            <a:lvl5pPr>
              <a:defRPr>
                <a:solidFill>
                  <a:schemeClr val="tx1">
                    <a:lumMod val="50000"/>
                  </a:schemeClr>
                </a:solidFill>
              </a:defRPr>
            </a:lvl5pPr>
          </a:lstStyle>
          <a:p>
            <a:pPr lvl="0"/>
            <a:r>
              <a:rPr lang="es-ES_tradnl" dirty="0" err="1"/>
              <a:t>First</a:t>
            </a:r>
            <a:r>
              <a:rPr lang="es-ES_tradnl" dirty="0"/>
              <a:t> </a:t>
            </a:r>
            <a:r>
              <a:rPr lang="es-ES_tradnl" dirty="0" err="1"/>
              <a:t>level</a:t>
            </a:r>
            <a:endParaRPr lang="es-ES_tradnl" dirty="0"/>
          </a:p>
          <a:p>
            <a:pPr lvl="1"/>
            <a:r>
              <a:rPr lang="es-ES_tradnl" dirty="0" err="1"/>
              <a:t>Second</a:t>
            </a:r>
            <a:r>
              <a:rPr lang="es-ES_tradnl" dirty="0"/>
              <a:t> </a:t>
            </a:r>
            <a:r>
              <a:rPr lang="es-ES_tradnl" dirty="0" err="1"/>
              <a:t>level</a:t>
            </a:r>
            <a:endParaRPr lang="es-ES_tradnl" dirty="0"/>
          </a:p>
          <a:p>
            <a:pPr lvl="2"/>
            <a:r>
              <a:rPr lang="es-ES_tradnl" dirty="0" err="1"/>
              <a:t>Third</a:t>
            </a:r>
            <a:r>
              <a:rPr lang="es-ES_tradnl" dirty="0"/>
              <a:t> </a:t>
            </a:r>
            <a:r>
              <a:rPr lang="es-ES_tradnl" dirty="0" err="1"/>
              <a:t>level</a:t>
            </a:r>
            <a:endParaRPr lang="es-ES_tradnl" dirty="0"/>
          </a:p>
          <a:p>
            <a:pPr lvl="3"/>
            <a:r>
              <a:rPr lang="es-ES_tradnl" dirty="0" err="1"/>
              <a:t>Fourth</a:t>
            </a:r>
            <a:r>
              <a:rPr lang="es-ES_tradnl" dirty="0"/>
              <a:t> </a:t>
            </a:r>
            <a:r>
              <a:rPr lang="es-ES_tradnl" dirty="0" err="1"/>
              <a:t>level</a:t>
            </a:r>
            <a:endParaRPr lang="es-ES_tradnl" dirty="0"/>
          </a:p>
          <a:p>
            <a:pPr lvl="4"/>
            <a:r>
              <a:rPr lang="es-ES_tradnl" dirty="0" err="1"/>
              <a:t>Fifth</a:t>
            </a:r>
            <a:r>
              <a:rPr lang="es-ES_tradnl" dirty="0"/>
              <a:t> </a:t>
            </a:r>
            <a:r>
              <a:rPr lang="es-ES_tradnl" dirty="0" err="1"/>
              <a:t>level</a:t>
            </a:r>
            <a:endParaRPr lang="es-ES" dirty="0"/>
          </a:p>
        </p:txBody>
      </p:sp>
      <p:sp>
        <p:nvSpPr>
          <p:cNvPr id="17" name="Marcador de contenido 2"/>
          <p:cNvSpPr>
            <a:spLocks noGrp="1"/>
          </p:cNvSpPr>
          <p:nvPr>
            <p:ph idx="14" hasCustomPrompt="1"/>
          </p:nvPr>
        </p:nvSpPr>
        <p:spPr>
          <a:xfrm>
            <a:off x="6172200" y="2505076"/>
            <a:ext cx="5181600" cy="3118163"/>
          </a:xfrm>
        </p:spPr>
        <p:txBody>
          <a:bodyPr/>
          <a:lstStyle>
            <a:lvl1pPr>
              <a:defRPr>
                <a:solidFill>
                  <a:srgbClr val="003966"/>
                </a:solidFill>
              </a:defRPr>
            </a:lvl1pPr>
            <a:lvl2pPr>
              <a:defRPr>
                <a:solidFill>
                  <a:schemeClr val="tx1">
                    <a:lumMod val="50000"/>
                  </a:schemeClr>
                </a:solidFill>
              </a:defRPr>
            </a:lvl2pPr>
            <a:lvl3pPr>
              <a:defRPr>
                <a:solidFill>
                  <a:schemeClr val="tx1">
                    <a:lumMod val="50000"/>
                  </a:schemeClr>
                </a:solidFill>
              </a:defRPr>
            </a:lvl3pPr>
            <a:lvl4pPr>
              <a:defRPr>
                <a:solidFill>
                  <a:schemeClr val="tx1">
                    <a:lumMod val="50000"/>
                  </a:schemeClr>
                </a:solidFill>
              </a:defRPr>
            </a:lvl4pPr>
            <a:lvl5pPr>
              <a:defRPr>
                <a:solidFill>
                  <a:schemeClr val="tx1">
                    <a:lumMod val="50000"/>
                  </a:schemeClr>
                </a:solidFill>
              </a:defRPr>
            </a:lvl5pPr>
          </a:lstStyle>
          <a:p>
            <a:pPr lvl="0"/>
            <a:r>
              <a:rPr lang="es-ES_tradnl" dirty="0" err="1"/>
              <a:t>First</a:t>
            </a:r>
            <a:r>
              <a:rPr lang="es-ES_tradnl" dirty="0"/>
              <a:t> </a:t>
            </a:r>
            <a:r>
              <a:rPr lang="es-ES_tradnl" dirty="0" err="1"/>
              <a:t>level</a:t>
            </a:r>
            <a:endParaRPr lang="es-ES_tradnl" dirty="0"/>
          </a:p>
          <a:p>
            <a:pPr lvl="1"/>
            <a:r>
              <a:rPr lang="es-ES_tradnl" dirty="0" err="1"/>
              <a:t>Second</a:t>
            </a:r>
            <a:r>
              <a:rPr lang="es-ES_tradnl" dirty="0"/>
              <a:t> </a:t>
            </a:r>
            <a:r>
              <a:rPr lang="es-ES_tradnl" dirty="0" err="1"/>
              <a:t>level</a:t>
            </a:r>
            <a:endParaRPr lang="es-ES_tradnl" dirty="0"/>
          </a:p>
          <a:p>
            <a:pPr lvl="2"/>
            <a:r>
              <a:rPr lang="es-ES_tradnl" dirty="0" err="1"/>
              <a:t>Third</a:t>
            </a:r>
            <a:r>
              <a:rPr lang="es-ES_tradnl" dirty="0"/>
              <a:t> </a:t>
            </a:r>
            <a:r>
              <a:rPr lang="es-ES_tradnl" dirty="0" err="1"/>
              <a:t>level</a:t>
            </a:r>
            <a:endParaRPr lang="es-ES_tradnl" dirty="0"/>
          </a:p>
          <a:p>
            <a:pPr lvl="3"/>
            <a:r>
              <a:rPr lang="es-ES_tradnl" dirty="0" err="1"/>
              <a:t>Fourth</a:t>
            </a:r>
            <a:r>
              <a:rPr lang="es-ES_tradnl" dirty="0"/>
              <a:t> </a:t>
            </a:r>
            <a:r>
              <a:rPr lang="es-ES_tradnl" dirty="0" err="1"/>
              <a:t>level</a:t>
            </a:r>
            <a:endParaRPr lang="es-ES_tradnl" dirty="0"/>
          </a:p>
          <a:p>
            <a:pPr lvl="4"/>
            <a:r>
              <a:rPr lang="es-ES_tradnl" dirty="0" err="1"/>
              <a:t>Fifth</a:t>
            </a:r>
            <a:r>
              <a:rPr lang="es-ES_tradnl" dirty="0"/>
              <a:t> </a:t>
            </a:r>
            <a:r>
              <a:rPr lang="es-ES_tradnl" dirty="0" err="1"/>
              <a:t>level</a:t>
            </a:r>
            <a:endParaRPr lang="es-ES" dirty="0"/>
          </a:p>
        </p:txBody>
      </p:sp>
      <p:sp>
        <p:nvSpPr>
          <p:cNvPr id="3" name="Marcador de texto 2"/>
          <p:cNvSpPr>
            <a:spLocks noGrp="1"/>
          </p:cNvSpPr>
          <p:nvPr>
            <p:ph type="body" idx="1" hasCustomPrompt="1"/>
          </p:nvPr>
        </p:nvSpPr>
        <p:spPr>
          <a:xfrm>
            <a:off x="839789" y="1681163"/>
            <a:ext cx="5157787" cy="823912"/>
          </a:xfr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dirty="0"/>
              <a:t>Text</a:t>
            </a:r>
          </a:p>
          <a:p>
            <a:pPr lvl="0"/>
            <a:r>
              <a:rPr lang="es-ES_tradnl" dirty="0"/>
              <a:t>Text</a:t>
            </a:r>
          </a:p>
        </p:txBody>
      </p:sp>
      <p:sp>
        <p:nvSpPr>
          <p:cNvPr id="5" name="Marcador de texto 4"/>
          <p:cNvSpPr>
            <a:spLocks noGrp="1"/>
          </p:cNvSpPr>
          <p:nvPr>
            <p:ph type="body" sz="quarter" idx="3" hasCustomPrompt="1"/>
          </p:nvPr>
        </p:nvSpPr>
        <p:spPr>
          <a:xfrm>
            <a:off x="6172202" y="1681163"/>
            <a:ext cx="5183188" cy="823912"/>
          </a:xfr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dirty="0"/>
              <a:t>Text</a:t>
            </a:r>
          </a:p>
          <a:p>
            <a:pPr lvl="0"/>
            <a:r>
              <a:rPr lang="es-ES_tradnl" dirty="0"/>
              <a:t>Text</a:t>
            </a:r>
          </a:p>
        </p:txBody>
      </p:sp>
      <p:sp>
        <p:nvSpPr>
          <p:cNvPr id="7" name="Marcador de fecha 6"/>
          <p:cNvSpPr>
            <a:spLocks noGrp="1"/>
          </p:cNvSpPr>
          <p:nvPr>
            <p:ph type="dt" sz="half" idx="10"/>
          </p:nvPr>
        </p:nvSpPr>
        <p:spPr/>
        <p:txBody>
          <a:bodyPr/>
          <a:lstStyle/>
          <a:p>
            <a:fld id="{DF64B4F2-F738-D840-8DD7-2DBC29824289}" type="datetimeFigureOut">
              <a:rPr lang="es-ES" smtClean="0"/>
              <a:t>13/02/2017</a:t>
            </a:fld>
            <a:endParaRPr lang="es-ES"/>
          </a:p>
        </p:txBody>
      </p:sp>
      <p:sp>
        <p:nvSpPr>
          <p:cNvPr id="8" name="Marcador de pie de página 7"/>
          <p:cNvSpPr>
            <a:spLocks noGrp="1"/>
          </p:cNvSpPr>
          <p:nvPr>
            <p:ph type="ftr" sz="quarter" idx="11"/>
          </p:nvPr>
        </p:nvSpPr>
        <p:spPr/>
        <p:txBody>
          <a:bodyPr/>
          <a:lstStyle/>
          <a:p>
            <a:r>
              <a:rPr lang="es-ES" dirty="0" err="1"/>
              <a:t>footer</a:t>
            </a:r>
            <a:endParaRPr lang="es-ES" dirty="0"/>
          </a:p>
        </p:txBody>
      </p:sp>
      <p:sp>
        <p:nvSpPr>
          <p:cNvPr id="9" name="Marcador de número de diapositiva 8"/>
          <p:cNvSpPr>
            <a:spLocks noGrp="1"/>
          </p:cNvSpPr>
          <p:nvPr>
            <p:ph type="sldNum" sz="quarter" idx="12"/>
          </p:nvPr>
        </p:nvSpPr>
        <p:spPr/>
        <p:txBody>
          <a:bodyPr/>
          <a:lstStyle/>
          <a:p>
            <a:fld id="{23219F32-25A7-334E-B133-72D3B04B795D}" type="slidenum">
              <a:rPr lang="es-ES" smtClean="0"/>
              <a:t>‹Nr.›</a:t>
            </a:fld>
            <a:endParaRPr lang="es-ES"/>
          </a:p>
        </p:txBody>
      </p:sp>
      <p:sp>
        <p:nvSpPr>
          <p:cNvPr id="10" name="Título 1"/>
          <p:cNvSpPr>
            <a:spLocks noGrp="1"/>
          </p:cNvSpPr>
          <p:nvPr>
            <p:ph type="title" hasCustomPrompt="1"/>
          </p:nvPr>
        </p:nvSpPr>
        <p:spPr>
          <a:xfrm>
            <a:off x="838200" y="100463"/>
            <a:ext cx="10515600" cy="1095506"/>
          </a:xfrm>
        </p:spPr>
        <p:txBody>
          <a:bodyPr/>
          <a:lstStyle>
            <a:lvl1pPr>
              <a:defRPr>
                <a:solidFill>
                  <a:srgbClr val="003966"/>
                </a:solidFill>
              </a:defRPr>
            </a:lvl1pPr>
          </a:lstStyle>
          <a:p>
            <a:r>
              <a:rPr lang="es-ES_tradnl" dirty="0" err="1"/>
              <a:t>Title</a:t>
            </a:r>
            <a:endParaRPr lang="es-ES" dirty="0"/>
          </a:p>
        </p:txBody>
      </p:sp>
      <p:grpSp>
        <p:nvGrpSpPr>
          <p:cNvPr id="11" name="Agrupar 10"/>
          <p:cNvGrpSpPr/>
          <p:nvPr userDrawn="1"/>
        </p:nvGrpSpPr>
        <p:grpSpPr>
          <a:xfrm>
            <a:off x="838200" y="992189"/>
            <a:ext cx="10515600" cy="37585"/>
            <a:chOff x="838200" y="1690688"/>
            <a:chExt cx="11237844" cy="108295"/>
          </a:xfrm>
        </p:grpSpPr>
        <p:sp>
          <p:nvSpPr>
            <p:cNvPr id="12" name="Rectángulo 11"/>
            <p:cNvSpPr/>
            <p:nvPr userDrawn="1"/>
          </p:nvSpPr>
          <p:spPr>
            <a:xfrm>
              <a:off x="838200" y="1690688"/>
              <a:ext cx="3624470" cy="10829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Rectángulo 12"/>
            <p:cNvSpPr/>
            <p:nvPr userDrawn="1"/>
          </p:nvSpPr>
          <p:spPr>
            <a:xfrm>
              <a:off x="4644887" y="1690688"/>
              <a:ext cx="3624470" cy="10829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Rectángulo 13"/>
            <p:cNvSpPr/>
            <p:nvPr userDrawn="1"/>
          </p:nvSpPr>
          <p:spPr>
            <a:xfrm>
              <a:off x="8451574" y="1690688"/>
              <a:ext cx="3624470" cy="10829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pic>
        <p:nvPicPr>
          <p:cNvPr id="15" name="Imagen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316279" y="205910"/>
            <a:ext cx="2160104" cy="786278"/>
          </a:xfrm>
          <a:prstGeom prst="rect">
            <a:avLst/>
          </a:prstGeom>
        </p:spPr>
      </p:pic>
      <p:grpSp>
        <p:nvGrpSpPr>
          <p:cNvPr id="28" name="Agrupar 13"/>
          <p:cNvGrpSpPr/>
          <p:nvPr userDrawn="1"/>
        </p:nvGrpSpPr>
        <p:grpSpPr>
          <a:xfrm>
            <a:off x="4940302" y="6075254"/>
            <a:ext cx="2298700" cy="553712"/>
            <a:chOff x="4001754" y="4518660"/>
            <a:chExt cx="4175792" cy="1005866"/>
          </a:xfrm>
        </p:grpSpPr>
        <p:grpSp>
          <p:nvGrpSpPr>
            <p:cNvPr id="29" name="Agrupar 14"/>
            <p:cNvGrpSpPr/>
            <p:nvPr userDrawn="1"/>
          </p:nvGrpSpPr>
          <p:grpSpPr>
            <a:xfrm>
              <a:off x="7171706" y="4518660"/>
              <a:ext cx="1005840" cy="1005840"/>
              <a:chOff x="5586730" y="4518660"/>
              <a:chExt cx="1005840" cy="1005840"/>
            </a:xfrm>
          </p:grpSpPr>
          <p:sp>
            <p:nvSpPr>
              <p:cNvPr id="38" name="Elipse 21"/>
              <p:cNvSpPr/>
              <p:nvPr userDrawn="1"/>
            </p:nvSpPr>
            <p:spPr>
              <a:xfrm>
                <a:off x="5586730" y="4518660"/>
                <a:ext cx="1005840" cy="1005840"/>
              </a:xfrm>
              <a:prstGeom prst="ellipse">
                <a:avLst/>
              </a:prstGeom>
              <a:solidFill>
                <a:schemeClr val="accent4"/>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39" name="Imagen 2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655000" y="4580580"/>
                <a:ext cx="882000" cy="882000"/>
              </a:xfrm>
              <a:prstGeom prst="rect">
                <a:avLst/>
              </a:prstGeom>
            </p:spPr>
          </p:pic>
        </p:grpSp>
        <p:grpSp>
          <p:nvGrpSpPr>
            <p:cNvPr id="32" name="Agrupar 15"/>
            <p:cNvGrpSpPr/>
            <p:nvPr userDrawn="1"/>
          </p:nvGrpSpPr>
          <p:grpSpPr>
            <a:xfrm>
              <a:off x="5586730" y="4518660"/>
              <a:ext cx="1005840" cy="1005840"/>
              <a:chOff x="5586730" y="4518660"/>
              <a:chExt cx="1005840" cy="1005840"/>
            </a:xfrm>
          </p:grpSpPr>
          <p:sp>
            <p:nvSpPr>
              <p:cNvPr id="36" name="Elipse 19"/>
              <p:cNvSpPr/>
              <p:nvPr userDrawn="1"/>
            </p:nvSpPr>
            <p:spPr>
              <a:xfrm>
                <a:off x="5586730" y="4518660"/>
                <a:ext cx="1005840" cy="1005840"/>
              </a:xfrm>
              <a:prstGeom prst="ellipse">
                <a:avLst/>
              </a:prstGeom>
              <a:solidFill>
                <a:schemeClr val="accent2"/>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37" name="Imagen 20"/>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648650" y="4580580"/>
                <a:ext cx="882000" cy="882000"/>
              </a:xfrm>
              <a:prstGeom prst="rect">
                <a:avLst/>
              </a:prstGeom>
            </p:spPr>
          </p:pic>
        </p:grpSp>
        <p:grpSp>
          <p:nvGrpSpPr>
            <p:cNvPr id="33" name="Agrupar 16"/>
            <p:cNvGrpSpPr/>
            <p:nvPr userDrawn="1"/>
          </p:nvGrpSpPr>
          <p:grpSpPr>
            <a:xfrm>
              <a:off x="4001754" y="4518686"/>
              <a:ext cx="1005840" cy="1005840"/>
              <a:chOff x="4001754" y="4518686"/>
              <a:chExt cx="1005840" cy="1005840"/>
            </a:xfrm>
          </p:grpSpPr>
          <p:sp>
            <p:nvSpPr>
              <p:cNvPr id="34" name="Elipse 17"/>
              <p:cNvSpPr/>
              <p:nvPr userDrawn="1"/>
            </p:nvSpPr>
            <p:spPr>
              <a:xfrm>
                <a:off x="4001754" y="4518686"/>
                <a:ext cx="1005840" cy="1005840"/>
              </a:xfrm>
              <a:prstGeom prst="ellipse">
                <a:avLst/>
              </a:prstGeom>
              <a:solidFill>
                <a:schemeClr val="accent1"/>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35" name="Imagen 18"/>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070050" y="4580632"/>
                <a:ext cx="881948" cy="881948"/>
              </a:xfrm>
              <a:prstGeom prst="rect">
                <a:avLst/>
              </a:prstGeom>
            </p:spPr>
          </p:pic>
        </p:grpSp>
      </p:grpSp>
      <p:sp>
        <p:nvSpPr>
          <p:cNvPr id="40" name="Rectángulo 23"/>
          <p:cNvSpPr/>
          <p:nvPr userDrawn="1"/>
        </p:nvSpPr>
        <p:spPr>
          <a:xfrm>
            <a:off x="838202" y="6345601"/>
            <a:ext cx="3391529" cy="375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1" name="Rectángulo 24"/>
          <p:cNvSpPr/>
          <p:nvPr userDrawn="1"/>
        </p:nvSpPr>
        <p:spPr>
          <a:xfrm>
            <a:off x="7962274" y="6345601"/>
            <a:ext cx="3391529" cy="375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0252023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ido con título">
    <p:bg>
      <p:bgPr>
        <a:solidFill>
          <a:schemeClr val="bg2"/>
        </a:solidFill>
        <a:effectLst/>
      </p:bgPr>
    </p:bg>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839788" y="1217076"/>
            <a:ext cx="3932237" cy="1065212"/>
          </a:xfrm>
        </p:spPr>
        <p:txBody>
          <a:bodyPr anchor="b"/>
          <a:lstStyle>
            <a:lvl1pPr>
              <a:defRPr sz="3200">
                <a:solidFill>
                  <a:schemeClr val="accent2"/>
                </a:solidFill>
              </a:defRPr>
            </a:lvl1pPr>
          </a:lstStyle>
          <a:p>
            <a:r>
              <a:rPr lang="es-ES_tradnl" dirty="0" err="1"/>
              <a:t>Title</a:t>
            </a:r>
            <a:endParaRPr lang="es-ES" dirty="0"/>
          </a:p>
        </p:txBody>
      </p:sp>
      <p:sp>
        <p:nvSpPr>
          <p:cNvPr id="4" name="Marcador de texto 3"/>
          <p:cNvSpPr>
            <a:spLocks noGrp="1"/>
          </p:cNvSpPr>
          <p:nvPr>
            <p:ph type="body" sz="half" idx="2" hasCustomPrompt="1"/>
          </p:nvPr>
        </p:nvSpPr>
        <p:spPr>
          <a:xfrm>
            <a:off x="839788" y="2282292"/>
            <a:ext cx="3932237" cy="3365523"/>
          </a:xfrm>
        </p:spPr>
        <p:txBody>
          <a:bodyPr/>
          <a:lstStyle>
            <a:lvl1pPr marL="0" indent="0">
              <a:buNone/>
              <a:defRPr sz="1600">
                <a:solidFill>
                  <a:schemeClr val="tx1">
                    <a:lumMod val="5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dirty="0"/>
              <a:t>Text</a:t>
            </a:r>
          </a:p>
        </p:txBody>
      </p:sp>
      <p:sp>
        <p:nvSpPr>
          <p:cNvPr id="5" name="Marcador de fecha 4"/>
          <p:cNvSpPr>
            <a:spLocks noGrp="1"/>
          </p:cNvSpPr>
          <p:nvPr>
            <p:ph type="dt" sz="half" idx="10"/>
          </p:nvPr>
        </p:nvSpPr>
        <p:spPr/>
        <p:txBody>
          <a:bodyPr/>
          <a:lstStyle/>
          <a:p>
            <a:fld id="{DF64B4F2-F738-D840-8DD7-2DBC29824289}" type="datetimeFigureOut">
              <a:rPr lang="es-ES" smtClean="0"/>
              <a:t>13/02/2017</a:t>
            </a:fld>
            <a:endParaRPr lang="es-ES"/>
          </a:p>
        </p:txBody>
      </p:sp>
      <p:sp>
        <p:nvSpPr>
          <p:cNvPr id="6" name="Marcador de pie de página 5"/>
          <p:cNvSpPr>
            <a:spLocks noGrp="1"/>
          </p:cNvSpPr>
          <p:nvPr>
            <p:ph type="ftr" sz="quarter" idx="11"/>
          </p:nvPr>
        </p:nvSpPr>
        <p:spPr/>
        <p:txBody>
          <a:bodyPr/>
          <a:lstStyle/>
          <a:p>
            <a:r>
              <a:rPr lang="es-ES" dirty="0" err="1"/>
              <a:t>footer</a:t>
            </a:r>
            <a:endParaRPr lang="es-ES" dirty="0"/>
          </a:p>
        </p:txBody>
      </p:sp>
      <p:sp>
        <p:nvSpPr>
          <p:cNvPr id="7" name="Marcador de número de diapositiva 6"/>
          <p:cNvSpPr>
            <a:spLocks noGrp="1"/>
          </p:cNvSpPr>
          <p:nvPr>
            <p:ph type="sldNum" sz="quarter" idx="12"/>
          </p:nvPr>
        </p:nvSpPr>
        <p:spPr/>
        <p:txBody>
          <a:bodyPr/>
          <a:lstStyle/>
          <a:p>
            <a:fld id="{23219F32-25A7-334E-B133-72D3B04B795D}" type="slidenum">
              <a:rPr lang="es-ES" smtClean="0"/>
              <a:t>‹Nr.›</a:t>
            </a:fld>
            <a:endParaRPr lang="es-ES"/>
          </a:p>
        </p:txBody>
      </p:sp>
      <p:sp>
        <p:nvSpPr>
          <p:cNvPr id="8" name="Marcador de contenido 2"/>
          <p:cNvSpPr>
            <a:spLocks noGrp="1"/>
          </p:cNvSpPr>
          <p:nvPr>
            <p:ph idx="13" hasCustomPrompt="1"/>
          </p:nvPr>
        </p:nvSpPr>
        <p:spPr>
          <a:xfrm>
            <a:off x="5183982" y="1217079"/>
            <a:ext cx="6170612" cy="4430735"/>
          </a:xfrm>
        </p:spPr>
        <p:txBody>
          <a:bodyPr/>
          <a:lstStyle>
            <a:lvl1pPr>
              <a:defRPr>
                <a:solidFill>
                  <a:schemeClr val="accent1"/>
                </a:solidFill>
              </a:defRPr>
            </a:lvl1pPr>
            <a:lvl2pPr>
              <a:defRPr>
                <a:solidFill>
                  <a:schemeClr val="tx1">
                    <a:lumMod val="50000"/>
                  </a:schemeClr>
                </a:solidFill>
              </a:defRPr>
            </a:lvl2pPr>
            <a:lvl3pPr>
              <a:defRPr>
                <a:solidFill>
                  <a:schemeClr val="tx1">
                    <a:lumMod val="50000"/>
                  </a:schemeClr>
                </a:solidFill>
              </a:defRPr>
            </a:lvl3pPr>
            <a:lvl4pPr>
              <a:defRPr>
                <a:solidFill>
                  <a:schemeClr val="tx1">
                    <a:lumMod val="50000"/>
                  </a:schemeClr>
                </a:solidFill>
              </a:defRPr>
            </a:lvl4pPr>
            <a:lvl5pPr>
              <a:defRPr>
                <a:solidFill>
                  <a:schemeClr val="tx1">
                    <a:lumMod val="50000"/>
                  </a:schemeClr>
                </a:solidFill>
              </a:defRPr>
            </a:lvl5pPr>
          </a:lstStyle>
          <a:p>
            <a:pPr lvl="0"/>
            <a:r>
              <a:rPr lang="es-ES_tradnl" dirty="0" err="1"/>
              <a:t>First</a:t>
            </a:r>
            <a:r>
              <a:rPr lang="es-ES_tradnl" dirty="0"/>
              <a:t> </a:t>
            </a:r>
            <a:r>
              <a:rPr lang="es-ES_tradnl" dirty="0" err="1"/>
              <a:t>level</a:t>
            </a:r>
            <a:endParaRPr lang="es-ES_tradnl" dirty="0"/>
          </a:p>
          <a:p>
            <a:pPr lvl="1"/>
            <a:r>
              <a:rPr lang="es-ES_tradnl" dirty="0" err="1"/>
              <a:t>Second</a:t>
            </a:r>
            <a:r>
              <a:rPr lang="es-ES_tradnl" dirty="0"/>
              <a:t> </a:t>
            </a:r>
            <a:r>
              <a:rPr lang="es-ES_tradnl" dirty="0" err="1"/>
              <a:t>level</a:t>
            </a:r>
            <a:endParaRPr lang="es-ES_tradnl" dirty="0"/>
          </a:p>
          <a:p>
            <a:pPr lvl="2"/>
            <a:r>
              <a:rPr lang="es-ES_tradnl" dirty="0" err="1"/>
              <a:t>Third</a:t>
            </a:r>
            <a:r>
              <a:rPr lang="es-ES_tradnl" dirty="0"/>
              <a:t> </a:t>
            </a:r>
            <a:r>
              <a:rPr lang="es-ES_tradnl" dirty="0" err="1"/>
              <a:t>level</a:t>
            </a:r>
            <a:endParaRPr lang="es-ES_tradnl" dirty="0"/>
          </a:p>
          <a:p>
            <a:pPr lvl="3"/>
            <a:r>
              <a:rPr lang="es-ES_tradnl" dirty="0" err="1"/>
              <a:t>Fourth</a:t>
            </a:r>
            <a:r>
              <a:rPr lang="es-ES_tradnl" dirty="0"/>
              <a:t> </a:t>
            </a:r>
            <a:r>
              <a:rPr lang="es-ES_tradnl" dirty="0" err="1"/>
              <a:t>level</a:t>
            </a:r>
            <a:endParaRPr lang="es-ES_tradnl" dirty="0"/>
          </a:p>
          <a:p>
            <a:pPr lvl="4"/>
            <a:r>
              <a:rPr lang="es-ES_tradnl" dirty="0" err="1"/>
              <a:t>Fifth</a:t>
            </a:r>
            <a:r>
              <a:rPr lang="es-ES_tradnl" dirty="0"/>
              <a:t> </a:t>
            </a:r>
            <a:r>
              <a:rPr lang="es-ES_tradnl" dirty="0" err="1"/>
              <a:t>level</a:t>
            </a:r>
            <a:endParaRPr lang="es-ES" dirty="0"/>
          </a:p>
        </p:txBody>
      </p:sp>
      <p:pic>
        <p:nvPicPr>
          <p:cNvPr id="9" name="Imagen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316279" y="205910"/>
            <a:ext cx="2160104" cy="786278"/>
          </a:xfrm>
          <a:prstGeom prst="rect">
            <a:avLst/>
          </a:prstGeom>
        </p:spPr>
      </p:pic>
      <p:grpSp>
        <p:nvGrpSpPr>
          <p:cNvPr id="10" name="Agrupar 9"/>
          <p:cNvGrpSpPr/>
          <p:nvPr userDrawn="1"/>
        </p:nvGrpSpPr>
        <p:grpSpPr>
          <a:xfrm>
            <a:off x="838200" y="992189"/>
            <a:ext cx="10515600" cy="37585"/>
            <a:chOff x="838200" y="1690688"/>
            <a:chExt cx="11237844" cy="108295"/>
          </a:xfrm>
        </p:grpSpPr>
        <p:sp>
          <p:nvSpPr>
            <p:cNvPr id="11" name="Rectángulo 10"/>
            <p:cNvSpPr/>
            <p:nvPr userDrawn="1"/>
          </p:nvSpPr>
          <p:spPr>
            <a:xfrm>
              <a:off x="838200" y="1690688"/>
              <a:ext cx="3624470" cy="10829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Rectángulo 11"/>
            <p:cNvSpPr/>
            <p:nvPr userDrawn="1"/>
          </p:nvSpPr>
          <p:spPr>
            <a:xfrm>
              <a:off x="4644887" y="1690688"/>
              <a:ext cx="3624470" cy="10829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Rectángulo 12"/>
            <p:cNvSpPr/>
            <p:nvPr userDrawn="1"/>
          </p:nvSpPr>
          <p:spPr>
            <a:xfrm>
              <a:off x="8451574" y="1690688"/>
              <a:ext cx="3624470" cy="10829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grpSp>
        <p:nvGrpSpPr>
          <p:cNvPr id="25" name="Agrupar 13"/>
          <p:cNvGrpSpPr/>
          <p:nvPr userDrawn="1"/>
        </p:nvGrpSpPr>
        <p:grpSpPr>
          <a:xfrm>
            <a:off x="4940302" y="6075254"/>
            <a:ext cx="2298700" cy="553712"/>
            <a:chOff x="4001754" y="4518660"/>
            <a:chExt cx="4175792" cy="1005866"/>
          </a:xfrm>
        </p:grpSpPr>
        <p:grpSp>
          <p:nvGrpSpPr>
            <p:cNvPr id="28" name="Agrupar 14"/>
            <p:cNvGrpSpPr/>
            <p:nvPr userDrawn="1"/>
          </p:nvGrpSpPr>
          <p:grpSpPr>
            <a:xfrm>
              <a:off x="7171706" y="4518660"/>
              <a:ext cx="1005840" cy="1005840"/>
              <a:chOff x="5586730" y="4518660"/>
              <a:chExt cx="1005840" cy="1005840"/>
            </a:xfrm>
          </p:grpSpPr>
          <p:sp>
            <p:nvSpPr>
              <p:cNvPr id="35" name="Elipse 21"/>
              <p:cNvSpPr/>
              <p:nvPr userDrawn="1"/>
            </p:nvSpPr>
            <p:spPr>
              <a:xfrm>
                <a:off x="5586730" y="4518660"/>
                <a:ext cx="1005840" cy="1005840"/>
              </a:xfrm>
              <a:prstGeom prst="ellipse">
                <a:avLst/>
              </a:prstGeom>
              <a:solidFill>
                <a:schemeClr val="accent4"/>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36" name="Imagen 2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655000" y="4580580"/>
                <a:ext cx="882000" cy="882000"/>
              </a:xfrm>
              <a:prstGeom prst="rect">
                <a:avLst/>
              </a:prstGeom>
            </p:spPr>
          </p:pic>
        </p:grpSp>
        <p:grpSp>
          <p:nvGrpSpPr>
            <p:cNvPr id="29" name="Agrupar 15"/>
            <p:cNvGrpSpPr/>
            <p:nvPr userDrawn="1"/>
          </p:nvGrpSpPr>
          <p:grpSpPr>
            <a:xfrm>
              <a:off x="5586730" y="4518660"/>
              <a:ext cx="1005840" cy="1005840"/>
              <a:chOff x="5586730" y="4518660"/>
              <a:chExt cx="1005840" cy="1005840"/>
            </a:xfrm>
          </p:grpSpPr>
          <p:sp>
            <p:nvSpPr>
              <p:cNvPr id="33" name="Elipse 19"/>
              <p:cNvSpPr/>
              <p:nvPr userDrawn="1"/>
            </p:nvSpPr>
            <p:spPr>
              <a:xfrm>
                <a:off x="5586730" y="4518660"/>
                <a:ext cx="1005840" cy="1005840"/>
              </a:xfrm>
              <a:prstGeom prst="ellipse">
                <a:avLst/>
              </a:prstGeom>
              <a:solidFill>
                <a:schemeClr val="accent2"/>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34" name="Imagen 20"/>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648650" y="4580580"/>
                <a:ext cx="882000" cy="882000"/>
              </a:xfrm>
              <a:prstGeom prst="rect">
                <a:avLst/>
              </a:prstGeom>
            </p:spPr>
          </p:pic>
        </p:grpSp>
        <p:grpSp>
          <p:nvGrpSpPr>
            <p:cNvPr id="30" name="Agrupar 16"/>
            <p:cNvGrpSpPr/>
            <p:nvPr userDrawn="1"/>
          </p:nvGrpSpPr>
          <p:grpSpPr>
            <a:xfrm>
              <a:off x="4001754" y="4518686"/>
              <a:ext cx="1005840" cy="1005840"/>
              <a:chOff x="4001754" y="4518686"/>
              <a:chExt cx="1005840" cy="1005840"/>
            </a:xfrm>
          </p:grpSpPr>
          <p:sp>
            <p:nvSpPr>
              <p:cNvPr id="31" name="Elipse 17"/>
              <p:cNvSpPr/>
              <p:nvPr userDrawn="1"/>
            </p:nvSpPr>
            <p:spPr>
              <a:xfrm>
                <a:off x="4001754" y="4518686"/>
                <a:ext cx="1005840" cy="1005840"/>
              </a:xfrm>
              <a:prstGeom prst="ellipse">
                <a:avLst/>
              </a:prstGeom>
              <a:solidFill>
                <a:schemeClr val="accent1"/>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32" name="Imagen 18"/>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070050" y="4580632"/>
                <a:ext cx="881948" cy="881948"/>
              </a:xfrm>
              <a:prstGeom prst="rect">
                <a:avLst/>
              </a:prstGeom>
            </p:spPr>
          </p:pic>
        </p:grpSp>
      </p:grpSp>
      <p:sp>
        <p:nvSpPr>
          <p:cNvPr id="37" name="Rectángulo 23"/>
          <p:cNvSpPr/>
          <p:nvPr userDrawn="1"/>
        </p:nvSpPr>
        <p:spPr>
          <a:xfrm>
            <a:off x="838202" y="6345601"/>
            <a:ext cx="3391529" cy="375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8" name="Rectángulo 24"/>
          <p:cNvSpPr/>
          <p:nvPr userDrawn="1"/>
        </p:nvSpPr>
        <p:spPr>
          <a:xfrm>
            <a:off x="7962274" y="6345601"/>
            <a:ext cx="3391529" cy="375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1025200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act">
    <p:bg>
      <p:bgPr>
        <a:solidFill>
          <a:schemeClr val="bg2"/>
        </a:solidFill>
        <a:effectLst/>
      </p:bgPr>
    </p:bg>
    <p:spTree>
      <p:nvGrpSpPr>
        <p:cNvPr id="1" name=""/>
        <p:cNvGrpSpPr/>
        <p:nvPr/>
      </p:nvGrpSpPr>
      <p:grpSpPr>
        <a:xfrm>
          <a:off x="0" y="0"/>
          <a:ext cx="0" cy="0"/>
          <a:chOff x="0" y="0"/>
          <a:chExt cx="0" cy="0"/>
        </a:xfrm>
      </p:grpSpPr>
      <p:pic>
        <p:nvPicPr>
          <p:cNvPr id="5" name="Imagen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07744" y="1812356"/>
            <a:ext cx="1976515" cy="719450"/>
          </a:xfrm>
          <a:prstGeom prst="rect">
            <a:avLst/>
          </a:prstGeom>
        </p:spPr>
      </p:pic>
      <p:sp>
        <p:nvSpPr>
          <p:cNvPr id="6" name="Título 1"/>
          <p:cNvSpPr txBox="1">
            <a:spLocks/>
          </p:cNvSpPr>
          <p:nvPr userDrawn="1"/>
        </p:nvSpPr>
        <p:spPr>
          <a:xfrm>
            <a:off x="838200" y="2965856"/>
            <a:ext cx="10515600" cy="365664"/>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_tradnl" sz="1200" dirty="0" err="1">
                <a:solidFill>
                  <a:schemeClr val="tx1">
                    <a:lumMod val="50000"/>
                  </a:schemeClr>
                </a:solidFill>
                <a:latin typeface="+mn-lt"/>
              </a:rPr>
              <a:t>Thank</a:t>
            </a:r>
            <a:r>
              <a:rPr lang="es-ES_tradnl" sz="1200" dirty="0">
                <a:solidFill>
                  <a:schemeClr val="tx1">
                    <a:lumMod val="50000"/>
                  </a:schemeClr>
                </a:solidFill>
                <a:latin typeface="+mn-lt"/>
              </a:rPr>
              <a:t> </a:t>
            </a:r>
            <a:r>
              <a:rPr lang="es-ES_tradnl" sz="1200" dirty="0" err="1">
                <a:solidFill>
                  <a:schemeClr val="tx1">
                    <a:lumMod val="50000"/>
                  </a:schemeClr>
                </a:solidFill>
                <a:latin typeface="+mn-lt"/>
              </a:rPr>
              <a:t>you</a:t>
            </a:r>
            <a:r>
              <a:rPr lang="es-ES_tradnl" sz="1200" dirty="0">
                <a:solidFill>
                  <a:schemeClr val="tx1">
                    <a:lumMod val="50000"/>
                  </a:schemeClr>
                </a:solidFill>
                <a:latin typeface="+mn-lt"/>
              </a:rPr>
              <a:t> </a:t>
            </a:r>
            <a:r>
              <a:rPr lang="es-ES_tradnl" sz="1200" dirty="0" err="1">
                <a:solidFill>
                  <a:schemeClr val="tx1">
                    <a:lumMod val="50000"/>
                  </a:schemeClr>
                </a:solidFill>
                <a:latin typeface="+mn-lt"/>
              </a:rPr>
              <a:t>for</a:t>
            </a:r>
            <a:r>
              <a:rPr lang="es-ES_tradnl" sz="1200" dirty="0">
                <a:solidFill>
                  <a:schemeClr val="tx1">
                    <a:lumMod val="50000"/>
                  </a:schemeClr>
                </a:solidFill>
                <a:latin typeface="+mn-lt"/>
              </a:rPr>
              <a:t> </a:t>
            </a:r>
            <a:r>
              <a:rPr lang="es-ES_tradnl" sz="1200" dirty="0" err="1">
                <a:solidFill>
                  <a:schemeClr val="tx1">
                    <a:lumMod val="50000"/>
                  </a:schemeClr>
                </a:solidFill>
                <a:latin typeface="+mn-lt"/>
              </a:rPr>
              <a:t>your</a:t>
            </a:r>
            <a:r>
              <a:rPr lang="es-ES_tradnl" sz="1200" dirty="0">
                <a:solidFill>
                  <a:schemeClr val="tx1">
                    <a:lumMod val="50000"/>
                  </a:schemeClr>
                </a:solidFill>
                <a:latin typeface="+mn-lt"/>
              </a:rPr>
              <a:t> </a:t>
            </a:r>
            <a:r>
              <a:rPr lang="es-ES_tradnl" sz="1200" dirty="0" err="1">
                <a:solidFill>
                  <a:schemeClr val="tx1">
                    <a:lumMod val="50000"/>
                  </a:schemeClr>
                </a:solidFill>
                <a:latin typeface="+mn-lt"/>
              </a:rPr>
              <a:t>attention</a:t>
            </a:r>
            <a:r>
              <a:rPr lang="es-ES_tradnl" sz="1200" dirty="0">
                <a:solidFill>
                  <a:schemeClr val="tx1">
                    <a:lumMod val="50000"/>
                  </a:schemeClr>
                </a:solidFill>
                <a:latin typeface="+mn-lt"/>
              </a:rPr>
              <a:t>, </a:t>
            </a:r>
            <a:r>
              <a:rPr lang="es-ES_tradnl" sz="1200" dirty="0" err="1">
                <a:solidFill>
                  <a:schemeClr val="tx1">
                    <a:lumMod val="50000"/>
                  </a:schemeClr>
                </a:solidFill>
                <a:latin typeface="+mn-lt"/>
              </a:rPr>
              <a:t>please</a:t>
            </a:r>
            <a:r>
              <a:rPr lang="es-ES_tradnl" sz="1200" dirty="0">
                <a:solidFill>
                  <a:schemeClr val="tx1">
                    <a:lumMod val="50000"/>
                  </a:schemeClr>
                </a:solidFill>
                <a:latin typeface="+mn-lt"/>
              </a:rPr>
              <a:t> </a:t>
            </a:r>
            <a:r>
              <a:rPr lang="es-ES_tradnl" sz="1200" dirty="0" err="1">
                <a:solidFill>
                  <a:schemeClr val="tx1">
                    <a:lumMod val="50000"/>
                  </a:schemeClr>
                </a:solidFill>
                <a:latin typeface="+mn-lt"/>
              </a:rPr>
              <a:t>contact</a:t>
            </a:r>
            <a:r>
              <a:rPr lang="es-ES_tradnl" sz="1200" dirty="0">
                <a:solidFill>
                  <a:schemeClr val="tx1">
                    <a:lumMod val="50000"/>
                  </a:schemeClr>
                </a:solidFill>
                <a:latin typeface="+mn-lt"/>
              </a:rPr>
              <a:t> </a:t>
            </a:r>
            <a:r>
              <a:rPr lang="es-ES_tradnl" sz="1200" dirty="0" err="1">
                <a:solidFill>
                  <a:schemeClr val="tx1">
                    <a:lumMod val="50000"/>
                  </a:schemeClr>
                </a:solidFill>
                <a:latin typeface="+mn-lt"/>
              </a:rPr>
              <a:t>us</a:t>
            </a:r>
            <a:r>
              <a:rPr lang="es-ES_tradnl" sz="1200" dirty="0">
                <a:solidFill>
                  <a:schemeClr val="tx1">
                    <a:lumMod val="50000"/>
                  </a:schemeClr>
                </a:solidFill>
                <a:latin typeface="+mn-lt"/>
              </a:rPr>
              <a:t> </a:t>
            </a:r>
            <a:r>
              <a:rPr lang="es-ES_tradnl" sz="1200" dirty="0" err="1">
                <a:solidFill>
                  <a:schemeClr val="tx1">
                    <a:lumMod val="50000"/>
                  </a:schemeClr>
                </a:solidFill>
                <a:latin typeface="+mn-lt"/>
              </a:rPr>
              <a:t>for</a:t>
            </a:r>
            <a:r>
              <a:rPr lang="es-ES_tradnl" sz="1200" dirty="0">
                <a:solidFill>
                  <a:schemeClr val="tx1">
                    <a:lumMod val="50000"/>
                  </a:schemeClr>
                </a:solidFill>
                <a:latin typeface="+mn-lt"/>
              </a:rPr>
              <a:t> more </a:t>
            </a:r>
            <a:r>
              <a:rPr lang="es-ES_tradnl" sz="1200" dirty="0" err="1">
                <a:solidFill>
                  <a:schemeClr val="tx1">
                    <a:lumMod val="50000"/>
                  </a:schemeClr>
                </a:solidFill>
                <a:latin typeface="+mn-lt"/>
              </a:rPr>
              <a:t>information</a:t>
            </a:r>
            <a:endParaRPr lang="es-ES" sz="1200" dirty="0">
              <a:solidFill>
                <a:schemeClr val="tx1">
                  <a:lumMod val="50000"/>
                </a:schemeClr>
              </a:solidFill>
              <a:latin typeface="+mn-lt"/>
            </a:endParaRPr>
          </a:p>
        </p:txBody>
      </p:sp>
      <p:sp>
        <p:nvSpPr>
          <p:cNvPr id="9" name="Marcador de texto 8"/>
          <p:cNvSpPr>
            <a:spLocks noGrp="1"/>
          </p:cNvSpPr>
          <p:nvPr>
            <p:ph type="body" sz="quarter" idx="10" hasCustomPrompt="1"/>
          </p:nvPr>
        </p:nvSpPr>
        <p:spPr>
          <a:xfrm>
            <a:off x="1447800" y="4691650"/>
            <a:ext cx="9296400" cy="297411"/>
          </a:xfrm>
        </p:spPr>
        <p:txBody>
          <a:bodyPr>
            <a:normAutofit/>
          </a:bodyPr>
          <a:lstStyle>
            <a:lvl1pPr marL="0" indent="0" algn="ctr">
              <a:buNone/>
              <a:defRPr sz="1400">
                <a:solidFill>
                  <a:schemeClr val="accent2"/>
                </a:solidFill>
              </a:defRPr>
            </a:lvl1pPr>
          </a:lstStyle>
          <a:p>
            <a:pPr lvl="0"/>
            <a:r>
              <a:rPr lang="es-ES_tradnl" dirty="0" err="1"/>
              <a:t>Team</a:t>
            </a:r>
            <a:r>
              <a:rPr lang="es-ES_tradnl" dirty="0"/>
              <a:t> </a:t>
            </a:r>
            <a:r>
              <a:rPr lang="es-ES_tradnl" dirty="0" err="1"/>
              <a:t>member</a:t>
            </a:r>
            <a:endParaRPr lang="es-ES" dirty="0"/>
          </a:p>
        </p:txBody>
      </p:sp>
      <p:sp>
        <p:nvSpPr>
          <p:cNvPr id="11" name="Marcador de texto 8"/>
          <p:cNvSpPr>
            <a:spLocks noGrp="1"/>
          </p:cNvSpPr>
          <p:nvPr>
            <p:ph type="body" sz="quarter" idx="11" hasCustomPrompt="1"/>
          </p:nvPr>
        </p:nvSpPr>
        <p:spPr>
          <a:xfrm>
            <a:off x="1447800" y="5020941"/>
            <a:ext cx="9296400" cy="516148"/>
          </a:xfrm>
        </p:spPr>
        <p:txBody>
          <a:bodyPr>
            <a:noAutofit/>
          </a:bodyPr>
          <a:lstStyle>
            <a:lvl1pPr marL="0" indent="0" algn="ctr">
              <a:spcBef>
                <a:spcPts val="0"/>
              </a:spcBef>
              <a:buNone/>
              <a:defRPr sz="1000">
                <a:solidFill>
                  <a:schemeClr val="tx1"/>
                </a:solidFill>
              </a:defRPr>
            </a:lvl1pPr>
          </a:lstStyle>
          <a:p>
            <a:pPr lvl="0"/>
            <a:r>
              <a:rPr lang="es-ES_tradnl" dirty="0" err="1"/>
              <a:t>Contact</a:t>
            </a:r>
            <a:r>
              <a:rPr lang="es-ES_tradnl" dirty="0"/>
              <a:t> </a:t>
            </a:r>
            <a:r>
              <a:rPr lang="es-ES_tradnl" dirty="0" err="1"/>
              <a:t>details</a:t>
            </a:r>
            <a:endParaRPr lang="es-ES_tradnl" dirty="0"/>
          </a:p>
          <a:p>
            <a:pPr lvl="0"/>
            <a:r>
              <a:rPr lang="es-ES_tradnl" dirty="0"/>
              <a:t>More </a:t>
            </a:r>
            <a:r>
              <a:rPr lang="es-ES_tradnl" dirty="0" err="1"/>
              <a:t>details</a:t>
            </a:r>
            <a:endParaRPr lang="es-ES" dirty="0"/>
          </a:p>
        </p:txBody>
      </p:sp>
      <p:sp>
        <p:nvSpPr>
          <p:cNvPr id="12" name="Marcador de imagen 11"/>
          <p:cNvSpPr>
            <a:spLocks noGrp="1"/>
          </p:cNvSpPr>
          <p:nvPr>
            <p:ph type="pic" sz="quarter" idx="12" hasCustomPrompt="1"/>
          </p:nvPr>
        </p:nvSpPr>
        <p:spPr>
          <a:xfrm>
            <a:off x="5578259" y="3510650"/>
            <a:ext cx="1035487" cy="1035484"/>
          </a:xfrm>
          <a:prstGeom prst="ellipse">
            <a:avLst/>
          </a:prstGeom>
        </p:spPr>
        <p:txBody>
          <a:bodyPr anchor="ctr">
            <a:normAutofit/>
          </a:bodyPr>
          <a:lstStyle>
            <a:lvl1pPr marL="0" indent="0" algn="ctr">
              <a:buNone/>
              <a:defRPr sz="900"/>
            </a:lvl1pPr>
          </a:lstStyle>
          <a:p>
            <a:r>
              <a:rPr lang="es-ES" dirty="0"/>
              <a:t>[</a:t>
            </a:r>
            <a:r>
              <a:rPr lang="es-ES" dirty="0" err="1"/>
              <a:t>Insert</a:t>
            </a:r>
            <a:r>
              <a:rPr lang="es-ES" dirty="0"/>
              <a:t> Picture]</a:t>
            </a:r>
          </a:p>
        </p:txBody>
      </p:sp>
    </p:spTree>
    <p:extLst>
      <p:ext uri="{BB962C8B-B14F-4D97-AF65-F5344CB8AC3E}">
        <p14:creationId xmlns:p14="http://schemas.microsoft.com/office/powerpoint/2010/main" val="17806957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En blanco">
    <p:bg>
      <p:bgPr>
        <a:solidFill>
          <a:schemeClr val="bg2"/>
        </a:solidFill>
        <a:effectLst/>
      </p:bgPr>
    </p:bg>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DF64B4F2-F738-D840-8DD7-2DBC29824289}" type="datetimeFigureOut">
              <a:rPr lang="es-ES" smtClean="0"/>
              <a:t>13/02/2017</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23219F32-25A7-334E-B133-72D3B04B795D}" type="slidenum">
              <a:rPr lang="es-ES" smtClean="0"/>
              <a:t>‹Nr.›</a:t>
            </a:fld>
            <a:endParaRPr lang="es-ES"/>
          </a:p>
        </p:txBody>
      </p:sp>
      <p:pic>
        <p:nvPicPr>
          <p:cNvPr id="5" name="Imagen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18421" y="205910"/>
            <a:ext cx="1257963" cy="457899"/>
          </a:xfrm>
          <a:prstGeom prst="rect">
            <a:avLst/>
          </a:prstGeom>
        </p:spPr>
      </p:pic>
    </p:spTree>
    <p:extLst>
      <p:ext uri="{BB962C8B-B14F-4D97-AF65-F5344CB8AC3E}">
        <p14:creationId xmlns:p14="http://schemas.microsoft.com/office/powerpoint/2010/main" val="10966897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1_En blanco">
    <p:bg>
      <p:bgPr>
        <a:solidFill>
          <a:schemeClr val="bg2"/>
        </a:solidFill>
        <a:effectLst/>
      </p:bgPr>
    </p:bg>
    <p:spTree>
      <p:nvGrpSpPr>
        <p:cNvPr id="1" name=""/>
        <p:cNvGrpSpPr/>
        <p:nvPr/>
      </p:nvGrpSpPr>
      <p:grpSpPr>
        <a:xfrm>
          <a:off x="0" y="0"/>
          <a:ext cx="0" cy="0"/>
          <a:chOff x="0" y="0"/>
          <a:chExt cx="0" cy="0"/>
        </a:xfrm>
      </p:grpSpPr>
      <p:graphicFrame>
        <p:nvGraphicFramePr>
          <p:cNvPr id="5" name="Tabla 4"/>
          <p:cNvGraphicFramePr>
            <a:graphicFrameLocks noGrp="1"/>
          </p:cNvGraphicFramePr>
          <p:nvPr userDrawn="1">
            <p:extLst>
              <p:ext uri="{D42A27DB-BD31-4B8C-83A1-F6EECF244321}">
                <p14:modId xmlns:p14="http://schemas.microsoft.com/office/powerpoint/2010/main" val="1909002904"/>
              </p:ext>
            </p:extLst>
          </p:nvPr>
        </p:nvGraphicFramePr>
        <p:xfrm>
          <a:off x="576583" y="1542627"/>
          <a:ext cx="5313679" cy="1097280"/>
        </p:xfrm>
        <a:graphic>
          <a:graphicData uri="http://schemas.openxmlformats.org/drawingml/2006/table">
            <a:tbl>
              <a:tblPr firstRow="1" bandRow="1">
                <a:tableStyleId>{5C22544A-7EE6-4342-B048-85BDC9FD1C3A}</a:tableStyleId>
              </a:tblPr>
              <a:tblGrid>
                <a:gridCol w="1771227">
                  <a:extLst>
                    <a:ext uri="{9D8B030D-6E8A-4147-A177-3AD203B41FA5}">
                      <a16:colId xmlns:a16="http://schemas.microsoft.com/office/drawing/2014/main" xmlns="" val="20000"/>
                    </a:ext>
                  </a:extLst>
                </a:gridCol>
                <a:gridCol w="1771227">
                  <a:extLst>
                    <a:ext uri="{9D8B030D-6E8A-4147-A177-3AD203B41FA5}">
                      <a16:colId xmlns:a16="http://schemas.microsoft.com/office/drawing/2014/main" xmlns="" val="20001"/>
                    </a:ext>
                  </a:extLst>
                </a:gridCol>
                <a:gridCol w="1771227">
                  <a:extLst>
                    <a:ext uri="{9D8B030D-6E8A-4147-A177-3AD203B41FA5}">
                      <a16:colId xmlns:a16="http://schemas.microsoft.com/office/drawing/2014/main" xmlns="" val="20002"/>
                    </a:ext>
                  </a:extLst>
                </a:gridCol>
              </a:tblGrid>
              <a:tr h="296051">
                <a:tc>
                  <a:txBody>
                    <a:bodyPr/>
                    <a:lstStyle/>
                    <a:p>
                      <a:r>
                        <a:rPr lang="es-ES" dirty="0" err="1"/>
                        <a:t>Column</a:t>
                      </a:r>
                      <a:endParaRPr lang="es-ES" dirty="0"/>
                    </a:p>
                  </a:txBody>
                  <a:tcPr/>
                </a:tc>
                <a:tc>
                  <a:txBody>
                    <a:bodyPr/>
                    <a:lstStyle/>
                    <a:p>
                      <a:endParaRPr lang="es-ES"/>
                    </a:p>
                  </a:txBody>
                  <a:tcPr/>
                </a:tc>
                <a:tc>
                  <a:txBody>
                    <a:bodyPr/>
                    <a:lstStyle/>
                    <a:p>
                      <a:endParaRPr lang="es-ES"/>
                    </a:p>
                  </a:txBody>
                  <a:tcPr/>
                </a:tc>
                <a:extLst>
                  <a:ext uri="{0D108BD9-81ED-4DB2-BD59-A6C34878D82A}">
                    <a16:rowId xmlns:a16="http://schemas.microsoft.com/office/drawing/2014/main" xmlns="" val="10000"/>
                  </a:ext>
                </a:extLst>
              </a:tr>
              <a:tr h="296051">
                <a:tc>
                  <a:txBody>
                    <a:bodyPr/>
                    <a:lstStyle/>
                    <a:p>
                      <a:endParaRPr lang="es-ES" dirty="0"/>
                    </a:p>
                  </a:txBody>
                  <a:tcPr/>
                </a:tc>
                <a:tc>
                  <a:txBody>
                    <a:bodyPr/>
                    <a:lstStyle/>
                    <a:p>
                      <a:endParaRPr lang="es-ES"/>
                    </a:p>
                  </a:txBody>
                  <a:tcPr/>
                </a:tc>
                <a:tc>
                  <a:txBody>
                    <a:bodyPr/>
                    <a:lstStyle/>
                    <a:p>
                      <a:endParaRPr lang="es-ES"/>
                    </a:p>
                  </a:txBody>
                  <a:tcPr/>
                </a:tc>
                <a:extLst>
                  <a:ext uri="{0D108BD9-81ED-4DB2-BD59-A6C34878D82A}">
                    <a16:rowId xmlns:a16="http://schemas.microsoft.com/office/drawing/2014/main" xmlns="" val="10001"/>
                  </a:ext>
                </a:extLst>
              </a:tr>
              <a:tr h="296051">
                <a:tc>
                  <a:txBody>
                    <a:bodyPr/>
                    <a:lstStyle/>
                    <a:p>
                      <a:endParaRPr lang="es-ES"/>
                    </a:p>
                  </a:txBody>
                  <a:tcPr/>
                </a:tc>
                <a:tc>
                  <a:txBody>
                    <a:bodyPr/>
                    <a:lstStyle/>
                    <a:p>
                      <a:endParaRPr lang="es-ES"/>
                    </a:p>
                  </a:txBody>
                  <a:tcPr/>
                </a:tc>
                <a:tc>
                  <a:txBody>
                    <a:bodyPr/>
                    <a:lstStyle/>
                    <a:p>
                      <a:endParaRPr lang="es-ES" dirty="0"/>
                    </a:p>
                  </a:txBody>
                  <a:tcPr/>
                </a:tc>
                <a:extLst>
                  <a:ext uri="{0D108BD9-81ED-4DB2-BD59-A6C34878D82A}">
                    <a16:rowId xmlns:a16="http://schemas.microsoft.com/office/drawing/2014/main" xmlns="" val="10002"/>
                  </a:ext>
                </a:extLst>
              </a:tr>
            </a:tbl>
          </a:graphicData>
        </a:graphic>
      </p:graphicFrame>
      <p:graphicFrame>
        <p:nvGraphicFramePr>
          <p:cNvPr id="8" name="Tabla 7"/>
          <p:cNvGraphicFramePr>
            <a:graphicFrameLocks noGrp="1"/>
          </p:cNvGraphicFramePr>
          <p:nvPr userDrawn="1">
            <p:extLst>
              <p:ext uri="{D42A27DB-BD31-4B8C-83A1-F6EECF244321}">
                <p14:modId xmlns:p14="http://schemas.microsoft.com/office/powerpoint/2010/main" val="496987743"/>
              </p:ext>
            </p:extLst>
          </p:nvPr>
        </p:nvGraphicFramePr>
        <p:xfrm>
          <a:off x="6177283" y="1538394"/>
          <a:ext cx="5313679" cy="1097280"/>
        </p:xfrm>
        <a:graphic>
          <a:graphicData uri="http://schemas.openxmlformats.org/drawingml/2006/table">
            <a:tbl>
              <a:tblPr firstRow="1" bandRow="1">
                <a:tableStyleId>{21E4AEA4-8DFA-4A89-87EB-49C32662AFE0}</a:tableStyleId>
              </a:tblPr>
              <a:tblGrid>
                <a:gridCol w="1771227">
                  <a:extLst>
                    <a:ext uri="{9D8B030D-6E8A-4147-A177-3AD203B41FA5}">
                      <a16:colId xmlns:a16="http://schemas.microsoft.com/office/drawing/2014/main" xmlns="" val="20000"/>
                    </a:ext>
                  </a:extLst>
                </a:gridCol>
                <a:gridCol w="1771227">
                  <a:extLst>
                    <a:ext uri="{9D8B030D-6E8A-4147-A177-3AD203B41FA5}">
                      <a16:colId xmlns:a16="http://schemas.microsoft.com/office/drawing/2014/main" xmlns="" val="20001"/>
                    </a:ext>
                  </a:extLst>
                </a:gridCol>
                <a:gridCol w="1771227">
                  <a:extLst>
                    <a:ext uri="{9D8B030D-6E8A-4147-A177-3AD203B41FA5}">
                      <a16:colId xmlns:a16="http://schemas.microsoft.com/office/drawing/2014/main" xmlns="" val="20002"/>
                    </a:ext>
                  </a:extLst>
                </a:gridCol>
              </a:tblGrid>
              <a:tr h="296051">
                <a:tc>
                  <a:txBody>
                    <a:bodyPr/>
                    <a:lstStyle/>
                    <a:p>
                      <a:r>
                        <a:rPr lang="es-ES" dirty="0" err="1"/>
                        <a:t>Column</a:t>
                      </a:r>
                      <a:endParaRPr lang="es-ES" dirty="0"/>
                    </a:p>
                  </a:txBody>
                  <a:tcPr/>
                </a:tc>
                <a:tc>
                  <a:txBody>
                    <a:bodyPr/>
                    <a:lstStyle/>
                    <a:p>
                      <a:endParaRPr lang="es-ES"/>
                    </a:p>
                  </a:txBody>
                  <a:tcPr/>
                </a:tc>
                <a:tc>
                  <a:txBody>
                    <a:bodyPr/>
                    <a:lstStyle/>
                    <a:p>
                      <a:endParaRPr lang="es-ES"/>
                    </a:p>
                  </a:txBody>
                  <a:tcPr/>
                </a:tc>
                <a:extLst>
                  <a:ext uri="{0D108BD9-81ED-4DB2-BD59-A6C34878D82A}">
                    <a16:rowId xmlns:a16="http://schemas.microsoft.com/office/drawing/2014/main" xmlns="" val="10000"/>
                  </a:ext>
                </a:extLst>
              </a:tr>
              <a:tr h="296051">
                <a:tc>
                  <a:txBody>
                    <a:bodyPr/>
                    <a:lstStyle/>
                    <a:p>
                      <a:endParaRPr lang="es-ES" dirty="0"/>
                    </a:p>
                  </a:txBody>
                  <a:tcPr/>
                </a:tc>
                <a:tc>
                  <a:txBody>
                    <a:bodyPr/>
                    <a:lstStyle/>
                    <a:p>
                      <a:endParaRPr lang="es-ES"/>
                    </a:p>
                  </a:txBody>
                  <a:tcPr/>
                </a:tc>
                <a:tc>
                  <a:txBody>
                    <a:bodyPr/>
                    <a:lstStyle/>
                    <a:p>
                      <a:endParaRPr lang="es-ES"/>
                    </a:p>
                  </a:txBody>
                  <a:tcPr/>
                </a:tc>
                <a:extLst>
                  <a:ext uri="{0D108BD9-81ED-4DB2-BD59-A6C34878D82A}">
                    <a16:rowId xmlns:a16="http://schemas.microsoft.com/office/drawing/2014/main" xmlns="" val="10001"/>
                  </a:ext>
                </a:extLst>
              </a:tr>
              <a:tr h="296051">
                <a:tc>
                  <a:txBody>
                    <a:bodyPr/>
                    <a:lstStyle/>
                    <a:p>
                      <a:endParaRPr lang="es-ES" dirty="0"/>
                    </a:p>
                  </a:txBody>
                  <a:tcPr/>
                </a:tc>
                <a:tc>
                  <a:txBody>
                    <a:bodyPr/>
                    <a:lstStyle/>
                    <a:p>
                      <a:endParaRPr lang="es-ES"/>
                    </a:p>
                  </a:txBody>
                  <a:tcPr/>
                </a:tc>
                <a:tc>
                  <a:txBody>
                    <a:bodyPr/>
                    <a:lstStyle/>
                    <a:p>
                      <a:endParaRPr lang="es-ES" dirty="0"/>
                    </a:p>
                  </a:txBody>
                  <a:tcPr/>
                </a:tc>
                <a:extLst>
                  <a:ext uri="{0D108BD9-81ED-4DB2-BD59-A6C34878D82A}">
                    <a16:rowId xmlns:a16="http://schemas.microsoft.com/office/drawing/2014/main" xmlns="" val="10002"/>
                  </a:ext>
                </a:extLst>
              </a:tr>
            </a:tbl>
          </a:graphicData>
        </a:graphic>
      </p:graphicFrame>
      <p:graphicFrame>
        <p:nvGraphicFramePr>
          <p:cNvPr id="9" name="Tabla 8"/>
          <p:cNvGraphicFramePr>
            <a:graphicFrameLocks noGrp="1"/>
          </p:cNvGraphicFramePr>
          <p:nvPr userDrawn="1">
            <p:extLst>
              <p:ext uri="{D42A27DB-BD31-4B8C-83A1-F6EECF244321}">
                <p14:modId xmlns:p14="http://schemas.microsoft.com/office/powerpoint/2010/main" val="1504569917"/>
              </p:ext>
            </p:extLst>
          </p:nvPr>
        </p:nvGraphicFramePr>
        <p:xfrm>
          <a:off x="576583" y="3043767"/>
          <a:ext cx="5313679" cy="1097280"/>
        </p:xfrm>
        <a:graphic>
          <a:graphicData uri="http://schemas.openxmlformats.org/drawingml/2006/table">
            <a:tbl>
              <a:tblPr firstRow="1" bandRow="1">
                <a:tableStyleId>{00A15C55-8517-42AA-B614-E9B94910E393}</a:tableStyleId>
              </a:tblPr>
              <a:tblGrid>
                <a:gridCol w="1771227">
                  <a:extLst>
                    <a:ext uri="{9D8B030D-6E8A-4147-A177-3AD203B41FA5}">
                      <a16:colId xmlns:a16="http://schemas.microsoft.com/office/drawing/2014/main" xmlns="" val="20000"/>
                    </a:ext>
                  </a:extLst>
                </a:gridCol>
                <a:gridCol w="1771227">
                  <a:extLst>
                    <a:ext uri="{9D8B030D-6E8A-4147-A177-3AD203B41FA5}">
                      <a16:colId xmlns:a16="http://schemas.microsoft.com/office/drawing/2014/main" xmlns="" val="20001"/>
                    </a:ext>
                  </a:extLst>
                </a:gridCol>
                <a:gridCol w="1771227">
                  <a:extLst>
                    <a:ext uri="{9D8B030D-6E8A-4147-A177-3AD203B41FA5}">
                      <a16:colId xmlns:a16="http://schemas.microsoft.com/office/drawing/2014/main" xmlns="" val="20002"/>
                    </a:ext>
                  </a:extLst>
                </a:gridCol>
              </a:tblGrid>
              <a:tr h="296051">
                <a:tc>
                  <a:txBody>
                    <a:bodyPr/>
                    <a:lstStyle/>
                    <a:p>
                      <a:r>
                        <a:rPr lang="es-ES" dirty="0" err="1"/>
                        <a:t>Column</a:t>
                      </a:r>
                      <a:endParaRPr lang="es-ES" dirty="0"/>
                    </a:p>
                  </a:txBody>
                  <a:tcPr/>
                </a:tc>
                <a:tc>
                  <a:txBody>
                    <a:bodyPr/>
                    <a:lstStyle/>
                    <a:p>
                      <a:endParaRPr lang="es-ES"/>
                    </a:p>
                  </a:txBody>
                  <a:tcPr/>
                </a:tc>
                <a:tc>
                  <a:txBody>
                    <a:bodyPr/>
                    <a:lstStyle/>
                    <a:p>
                      <a:endParaRPr lang="es-ES" dirty="0"/>
                    </a:p>
                  </a:txBody>
                  <a:tcPr/>
                </a:tc>
                <a:extLst>
                  <a:ext uri="{0D108BD9-81ED-4DB2-BD59-A6C34878D82A}">
                    <a16:rowId xmlns:a16="http://schemas.microsoft.com/office/drawing/2014/main" xmlns="" val="10000"/>
                  </a:ext>
                </a:extLst>
              </a:tr>
              <a:tr h="296051">
                <a:tc>
                  <a:txBody>
                    <a:bodyPr/>
                    <a:lstStyle/>
                    <a:p>
                      <a:endParaRPr lang="es-ES" dirty="0"/>
                    </a:p>
                  </a:txBody>
                  <a:tcPr/>
                </a:tc>
                <a:tc>
                  <a:txBody>
                    <a:bodyPr/>
                    <a:lstStyle/>
                    <a:p>
                      <a:endParaRPr lang="es-ES" dirty="0"/>
                    </a:p>
                  </a:txBody>
                  <a:tcPr/>
                </a:tc>
                <a:tc>
                  <a:txBody>
                    <a:bodyPr/>
                    <a:lstStyle/>
                    <a:p>
                      <a:endParaRPr lang="es-ES"/>
                    </a:p>
                  </a:txBody>
                  <a:tcPr/>
                </a:tc>
                <a:extLst>
                  <a:ext uri="{0D108BD9-81ED-4DB2-BD59-A6C34878D82A}">
                    <a16:rowId xmlns:a16="http://schemas.microsoft.com/office/drawing/2014/main" xmlns="" val="10001"/>
                  </a:ext>
                </a:extLst>
              </a:tr>
              <a:tr h="296051">
                <a:tc>
                  <a:txBody>
                    <a:bodyPr/>
                    <a:lstStyle/>
                    <a:p>
                      <a:endParaRPr lang="es-ES" dirty="0"/>
                    </a:p>
                  </a:txBody>
                  <a:tcPr/>
                </a:tc>
                <a:tc>
                  <a:txBody>
                    <a:bodyPr/>
                    <a:lstStyle/>
                    <a:p>
                      <a:endParaRPr lang="es-ES"/>
                    </a:p>
                  </a:txBody>
                  <a:tcPr/>
                </a:tc>
                <a:tc>
                  <a:txBody>
                    <a:bodyPr/>
                    <a:lstStyle/>
                    <a:p>
                      <a:endParaRPr lang="es-ES" dirty="0"/>
                    </a:p>
                  </a:txBody>
                  <a:tcPr/>
                </a:tc>
                <a:extLst>
                  <a:ext uri="{0D108BD9-81ED-4DB2-BD59-A6C34878D82A}">
                    <a16:rowId xmlns:a16="http://schemas.microsoft.com/office/drawing/2014/main" xmlns="" val="10002"/>
                  </a:ext>
                </a:extLst>
              </a:tr>
            </a:tbl>
          </a:graphicData>
        </a:graphic>
      </p:graphicFrame>
      <p:graphicFrame>
        <p:nvGraphicFramePr>
          <p:cNvPr id="10" name="Tabla 9"/>
          <p:cNvGraphicFramePr>
            <a:graphicFrameLocks noGrp="1"/>
          </p:cNvGraphicFramePr>
          <p:nvPr userDrawn="1">
            <p:extLst>
              <p:ext uri="{D42A27DB-BD31-4B8C-83A1-F6EECF244321}">
                <p14:modId xmlns:p14="http://schemas.microsoft.com/office/powerpoint/2010/main" val="159259470"/>
              </p:ext>
            </p:extLst>
          </p:nvPr>
        </p:nvGraphicFramePr>
        <p:xfrm>
          <a:off x="6177283" y="3043767"/>
          <a:ext cx="5313679" cy="1097280"/>
        </p:xfrm>
        <a:graphic>
          <a:graphicData uri="http://schemas.openxmlformats.org/drawingml/2006/table">
            <a:tbl>
              <a:tblPr firstRow="1" bandRow="1">
                <a:tableStyleId>{073A0DAA-6AF3-43AB-8588-CEC1D06C72B9}</a:tableStyleId>
              </a:tblPr>
              <a:tblGrid>
                <a:gridCol w="1771227">
                  <a:extLst>
                    <a:ext uri="{9D8B030D-6E8A-4147-A177-3AD203B41FA5}">
                      <a16:colId xmlns:a16="http://schemas.microsoft.com/office/drawing/2014/main" xmlns="" val="20000"/>
                    </a:ext>
                  </a:extLst>
                </a:gridCol>
                <a:gridCol w="1771227">
                  <a:extLst>
                    <a:ext uri="{9D8B030D-6E8A-4147-A177-3AD203B41FA5}">
                      <a16:colId xmlns:a16="http://schemas.microsoft.com/office/drawing/2014/main" xmlns="" val="20001"/>
                    </a:ext>
                  </a:extLst>
                </a:gridCol>
                <a:gridCol w="1771227">
                  <a:extLst>
                    <a:ext uri="{9D8B030D-6E8A-4147-A177-3AD203B41FA5}">
                      <a16:colId xmlns:a16="http://schemas.microsoft.com/office/drawing/2014/main" xmlns="" val="20002"/>
                    </a:ext>
                  </a:extLst>
                </a:gridCol>
              </a:tblGrid>
              <a:tr h="296051">
                <a:tc>
                  <a:txBody>
                    <a:bodyPr/>
                    <a:lstStyle/>
                    <a:p>
                      <a:r>
                        <a:rPr lang="es-ES" dirty="0" err="1"/>
                        <a:t>Column</a:t>
                      </a:r>
                      <a:endParaRPr lang="es-ES" dirty="0"/>
                    </a:p>
                  </a:txBody>
                  <a:tcPr/>
                </a:tc>
                <a:tc>
                  <a:txBody>
                    <a:bodyPr/>
                    <a:lstStyle/>
                    <a:p>
                      <a:endParaRPr lang="es-ES"/>
                    </a:p>
                  </a:txBody>
                  <a:tcPr/>
                </a:tc>
                <a:tc>
                  <a:txBody>
                    <a:bodyPr/>
                    <a:lstStyle/>
                    <a:p>
                      <a:endParaRPr lang="es-ES"/>
                    </a:p>
                  </a:txBody>
                  <a:tcPr/>
                </a:tc>
                <a:extLst>
                  <a:ext uri="{0D108BD9-81ED-4DB2-BD59-A6C34878D82A}">
                    <a16:rowId xmlns:a16="http://schemas.microsoft.com/office/drawing/2014/main" xmlns="" val="10000"/>
                  </a:ext>
                </a:extLst>
              </a:tr>
              <a:tr h="296051">
                <a:tc>
                  <a:txBody>
                    <a:bodyPr/>
                    <a:lstStyle/>
                    <a:p>
                      <a:endParaRPr lang="es-ES" dirty="0"/>
                    </a:p>
                  </a:txBody>
                  <a:tcPr/>
                </a:tc>
                <a:tc>
                  <a:txBody>
                    <a:bodyPr/>
                    <a:lstStyle/>
                    <a:p>
                      <a:endParaRPr lang="es-ES"/>
                    </a:p>
                  </a:txBody>
                  <a:tcPr/>
                </a:tc>
                <a:tc>
                  <a:txBody>
                    <a:bodyPr/>
                    <a:lstStyle/>
                    <a:p>
                      <a:endParaRPr lang="es-ES"/>
                    </a:p>
                  </a:txBody>
                  <a:tcPr/>
                </a:tc>
                <a:extLst>
                  <a:ext uri="{0D108BD9-81ED-4DB2-BD59-A6C34878D82A}">
                    <a16:rowId xmlns:a16="http://schemas.microsoft.com/office/drawing/2014/main" xmlns="" val="10001"/>
                  </a:ext>
                </a:extLst>
              </a:tr>
              <a:tr h="296051">
                <a:tc>
                  <a:txBody>
                    <a:bodyPr/>
                    <a:lstStyle/>
                    <a:p>
                      <a:endParaRPr lang="es-ES" dirty="0"/>
                    </a:p>
                  </a:txBody>
                  <a:tcPr/>
                </a:tc>
                <a:tc>
                  <a:txBody>
                    <a:bodyPr/>
                    <a:lstStyle/>
                    <a:p>
                      <a:endParaRPr lang="es-ES"/>
                    </a:p>
                  </a:txBody>
                  <a:tcPr/>
                </a:tc>
                <a:tc>
                  <a:txBody>
                    <a:bodyPr/>
                    <a:lstStyle/>
                    <a:p>
                      <a:endParaRPr lang="es-ES" dirty="0"/>
                    </a:p>
                  </a:txBody>
                  <a:tcPr/>
                </a:tc>
                <a:extLst>
                  <a:ext uri="{0D108BD9-81ED-4DB2-BD59-A6C34878D82A}">
                    <a16:rowId xmlns:a16="http://schemas.microsoft.com/office/drawing/2014/main" xmlns="" val="10002"/>
                  </a:ext>
                </a:extLst>
              </a:tr>
            </a:tbl>
          </a:graphicData>
        </a:graphic>
      </p:graphicFrame>
      <p:graphicFrame>
        <p:nvGraphicFramePr>
          <p:cNvPr id="11" name="Tabla 10"/>
          <p:cNvGraphicFramePr>
            <a:graphicFrameLocks noGrp="1"/>
          </p:cNvGraphicFramePr>
          <p:nvPr userDrawn="1">
            <p:extLst>
              <p:ext uri="{D42A27DB-BD31-4B8C-83A1-F6EECF244321}">
                <p14:modId xmlns:p14="http://schemas.microsoft.com/office/powerpoint/2010/main" val="706043324"/>
              </p:ext>
            </p:extLst>
          </p:nvPr>
        </p:nvGraphicFramePr>
        <p:xfrm>
          <a:off x="576583" y="4555914"/>
          <a:ext cx="5313679" cy="1097280"/>
        </p:xfrm>
        <a:graphic>
          <a:graphicData uri="http://schemas.openxmlformats.org/drawingml/2006/table">
            <a:tbl>
              <a:tblPr firstRow="1" bandRow="1">
                <a:tableStyleId>{F5AB1C69-6EDB-4FF4-983F-18BD219EF322}</a:tableStyleId>
              </a:tblPr>
              <a:tblGrid>
                <a:gridCol w="1771227">
                  <a:extLst>
                    <a:ext uri="{9D8B030D-6E8A-4147-A177-3AD203B41FA5}">
                      <a16:colId xmlns:a16="http://schemas.microsoft.com/office/drawing/2014/main" xmlns="" val="20000"/>
                    </a:ext>
                  </a:extLst>
                </a:gridCol>
                <a:gridCol w="1771227">
                  <a:extLst>
                    <a:ext uri="{9D8B030D-6E8A-4147-A177-3AD203B41FA5}">
                      <a16:colId xmlns:a16="http://schemas.microsoft.com/office/drawing/2014/main" xmlns="" val="20001"/>
                    </a:ext>
                  </a:extLst>
                </a:gridCol>
                <a:gridCol w="1771227">
                  <a:extLst>
                    <a:ext uri="{9D8B030D-6E8A-4147-A177-3AD203B41FA5}">
                      <a16:colId xmlns:a16="http://schemas.microsoft.com/office/drawing/2014/main" xmlns="" val="20002"/>
                    </a:ext>
                  </a:extLst>
                </a:gridCol>
              </a:tblGrid>
              <a:tr h="296051">
                <a:tc>
                  <a:txBody>
                    <a:bodyPr/>
                    <a:lstStyle/>
                    <a:p>
                      <a:r>
                        <a:rPr lang="es-ES" dirty="0" err="1"/>
                        <a:t>Column</a:t>
                      </a:r>
                      <a:endParaRPr lang="es-ES" dirty="0"/>
                    </a:p>
                  </a:txBody>
                  <a:tcPr/>
                </a:tc>
                <a:tc>
                  <a:txBody>
                    <a:bodyPr/>
                    <a:lstStyle/>
                    <a:p>
                      <a:endParaRPr lang="es-ES"/>
                    </a:p>
                  </a:txBody>
                  <a:tcPr/>
                </a:tc>
                <a:tc>
                  <a:txBody>
                    <a:bodyPr/>
                    <a:lstStyle/>
                    <a:p>
                      <a:endParaRPr lang="es-ES"/>
                    </a:p>
                  </a:txBody>
                  <a:tcPr/>
                </a:tc>
                <a:extLst>
                  <a:ext uri="{0D108BD9-81ED-4DB2-BD59-A6C34878D82A}">
                    <a16:rowId xmlns:a16="http://schemas.microsoft.com/office/drawing/2014/main" xmlns="" val="10000"/>
                  </a:ext>
                </a:extLst>
              </a:tr>
              <a:tr h="296051">
                <a:tc>
                  <a:txBody>
                    <a:bodyPr/>
                    <a:lstStyle/>
                    <a:p>
                      <a:endParaRPr lang="es-ES" dirty="0"/>
                    </a:p>
                  </a:txBody>
                  <a:tcPr/>
                </a:tc>
                <a:tc>
                  <a:txBody>
                    <a:bodyPr/>
                    <a:lstStyle/>
                    <a:p>
                      <a:endParaRPr lang="es-ES"/>
                    </a:p>
                  </a:txBody>
                  <a:tcPr/>
                </a:tc>
                <a:tc>
                  <a:txBody>
                    <a:bodyPr/>
                    <a:lstStyle/>
                    <a:p>
                      <a:endParaRPr lang="es-ES"/>
                    </a:p>
                  </a:txBody>
                  <a:tcPr/>
                </a:tc>
                <a:extLst>
                  <a:ext uri="{0D108BD9-81ED-4DB2-BD59-A6C34878D82A}">
                    <a16:rowId xmlns:a16="http://schemas.microsoft.com/office/drawing/2014/main" xmlns="" val="10001"/>
                  </a:ext>
                </a:extLst>
              </a:tr>
              <a:tr h="296051">
                <a:tc>
                  <a:txBody>
                    <a:bodyPr/>
                    <a:lstStyle/>
                    <a:p>
                      <a:endParaRPr lang="es-ES" dirty="0"/>
                    </a:p>
                  </a:txBody>
                  <a:tcPr/>
                </a:tc>
                <a:tc>
                  <a:txBody>
                    <a:bodyPr/>
                    <a:lstStyle/>
                    <a:p>
                      <a:endParaRPr lang="es-ES"/>
                    </a:p>
                  </a:txBody>
                  <a:tcPr/>
                </a:tc>
                <a:tc>
                  <a:txBody>
                    <a:bodyPr/>
                    <a:lstStyle/>
                    <a:p>
                      <a:endParaRPr lang="es-ES" dirty="0"/>
                    </a:p>
                  </a:txBody>
                  <a:tcPr/>
                </a:tc>
                <a:extLst>
                  <a:ext uri="{0D108BD9-81ED-4DB2-BD59-A6C34878D82A}">
                    <a16:rowId xmlns:a16="http://schemas.microsoft.com/office/drawing/2014/main" xmlns="" val="10002"/>
                  </a:ext>
                </a:extLst>
              </a:tr>
            </a:tbl>
          </a:graphicData>
        </a:graphic>
      </p:graphicFrame>
      <p:graphicFrame>
        <p:nvGraphicFramePr>
          <p:cNvPr id="12" name="Tabla 11"/>
          <p:cNvGraphicFramePr>
            <a:graphicFrameLocks noGrp="1"/>
          </p:cNvGraphicFramePr>
          <p:nvPr userDrawn="1">
            <p:extLst>
              <p:ext uri="{D42A27DB-BD31-4B8C-83A1-F6EECF244321}">
                <p14:modId xmlns:p14="http://schemas.microsoft.com/office/powerpoint/2010/main" val="1359512183"/>
              </p:ext>
            </p:extLst>
          </p:nvPr>
        </p:nvGraphicFramePr>
        <p:xfrm>
          <a:off x="6177283" y="4549140"/>
          <a:ext cx="5313679" cy="1097280"/>
        </p:xfrm>
        <a:graphic>
          <a:graphicData uri="http://schemas.openxmlformats.org/drawingml/2006/table">
            <a:tbl>
              <a:tblPr firstRow="1" bandRow="1">
                <a:tableStyleId>{7DF18680-E054-41AD-8BC1-D1AEF772440D}</a:tableStyleId>
              </a:tblPr>
              <a:tblGrid>
                <a:gridCol w="1771227">
                  <a:extLst>
                    <a:ext uri="{9D8B030D-6E8A-4147-A177-3AD203B41FA5}">
                      <a16:colId xmlns:a16="http://schemas.microsoft.com/office/drawing/2014/main" xmlns="" val="20000"/>
                    </a:ext>
                  </a:extLst>
                </a:gridCol>
                <a:gridCol w="1771227">
                  <a:extLst>
                    <a:ext uri="{9D8B030D-6E8A-4147-A177-3AD203B41FA5}">
                      <a16:colId xmlns:a16="http://schemas.microsoft.com/office/drawing/2014/main" xmlns="" val="20001"/>
                    </a:ext>
                  </a:extLst>
                </a:gridCol>
                <a:gridCol w="1771227">
                  <a:extLst>
                    <a:ext uri="{9D8B030D-6E8A-4147-A177-3AD203B41FA5}">
                      <a16:colId xmlns:a16="http://schemas.microsoft.com/office/drawing/2014/main" xmlns="" val="20002"/>
                    </a:ext>
                  </a:extLst>
                </a:gridCol>
              </a:tblGrid>
              <a:tr h="296051">
                <a:tc>
                  <a:txBody>
                    <a:bodyPr/>
                    <a:lstStyle/>
                    <a:p>
                      <a:r>
                        <a:rPr lang="es-ES" dirty="0" err="1"/>
                        <a:t>Column</a:t>
                      </a:r>
                      <a:endParaRPr lang="es-ES" dirty="0"/>
                    </a:p>
                  </a:txBody>
                  <a:tcPr/>
                </a:tc>
                <a:tc>
                  <a:txBody>
                    <a:bodyPr/>
                    <a:lstStyle/>
                    <a:p>
                      <a:endParaRPr lang="es-ES"/>
                    </a:p>
                  </a:txBody>
                  <a:tcPr/>
                </a:tc>
                <a:tc>
                  <a:txBody>
                    <a:bodyPr/>
                    <a:lstStyle/>
                    <a:p>
                      <a:endParaRPr lang="es-ES"/>
                    </a:p>
                  </a:txBody>
                  <a:tcPr/>
                </a:tc>
                <a:extLst>
                  <a:ext uri="{0D108BD9-81ED-4DB2-BD59-A6C34878D82A}">
                    <a16:rowId xmlns:a16="http://schemas.microsoft.com/office/drawing/2014/main" xmlns="" val="10000"/>
                  </a:ext>
                </a:extLst>
              </a:tr>
              <a:tr h="296051">
                <a:tc>
                  <a:txBody>
                    <a:bodyPr/>
                    <a:lstStyle/>
                    <a:p>
                      <a:endParaRPr lang="es-ES" dirty="0"/>
                    </a:p>
                  </a:txBody>
                  <a:tcPr/>
                </a:tc>
                <a:tc>
                  <a:txBody>
                    <a:bodyPr/>
                    <a:lstStyle/>
                    <a:p>
                      <a:endParaRPr lang="es-ES"/>
                    </a:p>
                  </a:txBody>
                  <a:tcPr/>
                </a:tc>
                <a:tc>
                  <a:txBody>
                    <a:bodyPr/>
                    <a:lstStyle/>
                    <a:p>
                      <a:endParaRPr lang="es-ES"/>
                    </a:p>
                  </a:txBody>
                  <a:tcPr/>
                </a:tc>
                <a:extLst>
                  <a:ext uri="{0D108BD9-81ED-4DB2-BD59-A6C34878D82A}">
                    <a16:rowId xmlns:a16="http://schemas.microsoft.com/office/drawing/2014/main" xmlns="" val="10001"/>
                  </a:ext>
                </a:extLst>
              </a:tr>
              <a:tr h="296051">
                <a:tc>
                  <a:txBody>
                    <a:bodyPr/>
                    <a:lstStyle/>
                    <a:p>
                      <a:endParaRPr lang="es-ES" dirty="0"/>
                    </a:p>
                  </a:txBody>
                  <a:tcPr/>
                </a:tc>
                <a:tc>
                  <a:txBody>
                    <a:bodyPr/>
                    <a:lstStyle/>
                    <a:p>
                      <a:endParaRPr lang="es-ES"/>
                    </a:p>
                  </a:txBody>
                  <a:tcPr/>
                </a:tc>
                <a:tc>
                  <a:txBody>
                    <a:bodyPr/>
                    <a:lstStyle/>
                    <a:p>
                      <a:endParaRPr lang="es-ES" dirty="0"/>
                    </a:p>
                  </a:txBody>
                  <a:tcPr/>
                </a:tc>
                <a:extLst>
                  <a:ext uri="{0D108BD9-81ED-4DB2-BD59-A6C34878D82A}">
                    <a16:rowId xmlns:a16="http://schemas.microsoft.com/office/drawing/2014/main" xmlns="" val="10002"/>
                  </a:ext>
                </a:extLst>
              </a:tr>
            </a:tbl>
          </a:graphicData>
        </a:graphic>
      </p:graphicFrame>
      <p:sp>
        <p:nvSpPr>
          <p:cNvPr id="13" name="CuadroTexto 12"/>
          <p:cNvSpPr txBox="1"/>
          <p:nvPr userDrawn="1"/>
        </p:nvSpPr>
        <p:spPr>
          <a:xfrm>
            <a:off x="576581" y="624655"/>
            <a:ext cx="1767600" cy="369332"/>
          </a:xfrm>
          <a:prstGeom prst="rect">
            <a:avLst/>
          </a:prstGeom>
          <a:noFill/>
        </p:spPr>
        <p:txBody>
          <a:bodyPr wrap="none" rtlCol="0">
            <a:spAutoFit/>
          </a:bodyPr>
          <a:lstStyle/>
          <a:p>
            <a:r>
              <a:rPr lang="es-ES" dirty="0" err="1"/>
              <a:t>Example</a:t>
            </a:r>
            <a:r>
              <a:rPr lang="es-ES" dirty="0"/>
              <a:t> </a:t>
            </a:r>
            <a:r>
              <a:rPr lang="es-ES" dirty="0" err="1"/>
              <a:t>Tables</a:t>
            </a:r>
            <a:endParaRPr lang="es-ES" dirty="0"/>
          </a:p>
        </p:txBody>
      </p:sp>
      <p:pic>
        <p:nvPicPr>
          <p:cNvPr id="14" name="Imagen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18421" y="205910"/>
            <a:ext cx="1257963" cy="457899"/>
          </a:xfrm>
          <a:prstGeom prst="rect">
            <a:avLst/>
          </a:prstGeom>
        </p:spPr>
      </p:pic>
    </p:spTree>
    <p:extLst>
      <p:ext uri="{BB962C8B-B14F-4D97-AF65-F5344CB8AC3E}">
        <p14:creationId xmlns:p14="http://schemas.microsoft.com/office/powerpoint/2010/main" val="352406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0"/>
            <a:ext cx="10363200" cy="1470025"/>
          </a:xfrm>
        </p:spPr>
        <p:txBody>
          <a:bodyPr/>
          <a:lstStyle/>
          <a:p>
            <a:r>
              <a:rPr lang="en-US" smtClean="0"/>
              <a:t>Click to edit Master title style</a:t>
            </a:r>
            <a:endParaRPr lang="it-IT"/>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t-IT"/>
          </a:p>
        </p:txBody>
      </p:sp>
      <p:sp>
        <p:nvSpPr>
          <p:cNvPr id="4" name="Date Placeholder 3"/>
          <p:cNvSpPr>
            <a:spLocks noGrp="1"/>
          </p:cNvSpPr>
          <p:nvPr>
            <p:ph type="dt" sz="half" idx="10"/>
          </p:nvPr>
        </p:nvSpPr>
        <p:spPr/>
        <p:txBody>
          <a:bodyPr/>
          <a:lstStyle>
            <a:lvl1pPr>
              <a:defRPr/>
            </a:lvl1pPr>
          </a:lstStyle>
          <a:p>
            <a:pPr>
              <a:defRPr/>
            </a:pPr>
            <a:fld id="{E6D7FCC8-D061-4D59-BFB2-24B8FEAAD064}" type="datetimeFigureOut">
              <a:rPr lang="it-IT">
                <a:solidFill>
                  <a:prstClr val="black">
                    <a:tint val="75000"/>
                  </a:prstClr>
                </a:solidFill>
              </a:rPr>
              <a:pPr>
                <a:defRPr/>
              </a:pPr>
              <a:t>13/02/2017</a:t>
            </a:fld>
            <a:endParaRPr lang="it-IT">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it-IT">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9CAC735B-B7FC-4C80-81B2-E496FAD06912}" type="slidenum">
              <a:rPr lang="it-IT">
                <a:solidFill>
                  <a:prstClr val="black">
                    <a:tint val="75000"/>
                  </a:prstClr>
                </a:solidFill>
              </a:rPr>
              <a:pPr>
                <a:defRPr/>
              </a:pPr>
              <a:t>‹Nr.›</a:t>
            </a:fld>
            <a:endParaRPr lang="it-IT">
              <a:solidFill>
                <a:prstClr val="black">
                  <a:tint val="75000"/>
                </a:prstClr>
              </a:solidFill>
            </a:endParaRPr>
          </a:p>
        </p:txBody>
      </p:sp>
    </p:spTree>
    <p:extLst>
      <p:ext uri="{BB962C8B-B14F-4D97-AF65-F5344CB8AC3E}">
        <p14:creationId xmlns:p14="http://schemas.microsoft.com/office/powerpoint/2010/main" val="34849827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lvl1pPr>
              <a:defRPr/>
            </a:lvl1pPr>
          </a:lstStyle>
          <a:p>
            <a:pPr>
              <a:defRPr/>
            </a:pPr>
            <a:fld id="{393A3175-65E0-42C6-9610-534B783CAB7E}" type="datetimeFigureOut">
              <a:rPr lang="it-IT">
                <a:solidFill>
                  <a:prstClr val="black">
                    <a:tint val="75000"/>
                  </a:prstClr>
                </a:solidFill>
              </a:rPr>
              <a:pPr>
                <a:defRPr/>
              </a:pPr>
              <a:t>13/02/2017</a:t>
            </a:fld>
            <a:endParaRPr lang="it-IT">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it-IT">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8910378-7250-4D31-9CF7-EC1DAF32E58A}" type="slidenum">
              <a:rPr lang="it-IT">
                <a:solidFill>
                  <a:prstClr val="black">
                    <a:tint val="75000"/>
                  </a:prstClr>
                </a:solidFill>
              </a:rPr>
              <a:pPr>
                <a:defRPr/>
              </a:pPr>
              <a:t>‹Nr.›</a:t>
            </a:fld>
            <a:endParaRPr lang="it-IT">
              <a:solidFill>
                <a:prstClr val="black">
                  <a:tint val="75000"/>
                </a:prstClr>
              </a:solidFill>
            </a:endParaRPr>
          </a:p>
        </p:txBody>
      </p:sp>
    </p:spTree>
    <p:extLst>
      <p:ext uri="{BB962C8B-B14F-4D97-AF65-F5344CB8AC3E}">
        <p14:creationId xmlns:p14="http://schemas.microsoft.com/office/powerpoint/2010/main" val="2248451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5_Title">
    <p:bg>
      <p:bgPr>
        <a:solidFill>
          <a:schemeClr val="accent2"/>
        </a:solidFill>
        <a:effectLst/>
      </p:bgPr>
    </p:bg>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838200" y="2682271"/>
            <a:ext cx="10515600" cy="1325563"/>
          </a:xfrm>
        </p:spPr>
        <p:txBody>
          <a:bodyPr/>
          <a:lstStyle>
            <a:lvl1pPr algn="ctr">
              <a:defRPr>
                <a:solidFill>
                  <a:schemeClr val="bg1"/>
                </a:solidFill>
              </a:defRPr>
            </a:lvl1pPr>
          </a:lstStyle>
          <a:p>
            <a:r>
              <a:rPr lang="es-ES_tradnl" dirty="0" err="1"/>
              <a:t>Title</a:t>
            </a:r>
            <a:endParaRPr lang="es-ES" dirty="0"/>
          </a:p>
        </p:txBody>
      </p:sp>
      <p:sp>
        <p:nvSpPr>
          <p:cNvPr id="3" name="Rectángulo 2"/>
          <p:cNvSpPr/>
          <p:nvPr userDrawn="1"/>
        </p:nvSpPr>
        <p:spPr>
          <a:xfrm>
            <a:off x="0" y="0"/>
            <a:ext cx="12192000" cy="24116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4" name="Imagen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99312" y="551828"/>
            <a:ext cx="3593379" cy="1307990"/>
          </a:xfrm>
          <a:prstGeom prst="rect">
            <a:avLst/>
          </a:prstGeom>
        </p:spPr>
      </p:pic>
      <p:sp>
        <p:nvSpPr>
          <p:cNvPr id="10" name="Título 1"/>
          <p:cNvSpPr txBox="1">
            <a:spLocks/>
          </p:cNvSpPr>
          <p:nvPr userDrawn="1"/>
        </p:nvSpPr>
        <p:spPr>
          <a:xfrm>
            <a:off x="838200" y="5913151"/>
            <a:ext cx="10515600" cy="44955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_tradnl" sz="1600" b="0" i="0" dirty="0" err="1">
                <a:solidFill>
                  <a:schemeClr val="bg1"/>
                </a:solidFill>
                <a:latin typeface="+mn-lt"/>
              </a:rPr>
              <a:t>www.trinomics.eu</a:t>
            </a:r>
            <a:endParaRPr lang="es-ES" sz="1600" b="0" i="0" dirty="0">
              <a:solidFill>
                <a:schemeClr val="bg1"/>
              </a:solidFill>
              <a:latin typeface="+mn-lt"/>
            </a:endParaRPr>
          </a:p>
        </p:txBody>
      </p:sp>
      <p:grpSp>
        <p:nvGrpSpPr>
          <p:cNvPr id="14" name="Agrupar 13"/>
          <p:cNvGrpSpPr/>
          <p:nvPr userDrawn="1"/>
        </p:nvGrpSpPr>
        <p:grpSpPr>
          <a:xfrm>
            <a:off x="4274820" y="4552770"/>
            <a:ext cx="3642360" cy="952500"/>
            <a:chOff x="-106680" y="4556760"/>
            <a:chExt cx="12466320" cy="952500"/>
          </a:xfrm>
        </p:grpSpPr>
        <p:cxnSp>
          <p:nvCxnSpPr>
            <p:cNvPr id="12" name="Conector recto 11"/>
            <p:cNvCxnSpPr/>
            <p:nvPr userDrawn="1"/>
          </p:nvCxnSpPr>
          <p:spPr>
            <a:xfrm>
              <a:off x="-106680" y="4556760"/>
              <a:ext cx="1246632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Conector recto 12"/>
            <p:cNvCxnSpPr/>
            <p:nvPr userDrawn="1"/>
          </p:nvCxnSpPr>
          <p:spPr>
            <a:xfrm>
              <a:off x="-106680" y="5509260"/>
              <a:ext cx="1246632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5" name="Agrupar 14"/>
          <p:cNvGrpSpPr/>
          <p:nvPr userDrawn="1"/>
        </p:nvGrpSpPr>
        <p:grpSpPr>
          <a:xfrm>
            <a:off x="838200" y="2312479"/>
            <a:ext cx="10515600" cy="37585"/>
            <a:chOff x="838200" y="1690688"/>
            <a:chExt cx="11237844" cy="108295"/>
          </a:xfrm>
        </p:grpSpPr>
        <p:sp>
          <p:nvSpPr>
            <p:cNvPr id="16" name="Rectángulo 15"/>
            <p:cNvSpPr/>
            <p:nvPr userDrawn="1"/>
          </p:nvSpPr>
          <p:spPr>
            <a:xfrm>
              <a:off x="838200" y="1690688"/>
              <a:ext cx="3624470" cy="10829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7" name="Rectángulo 16"/>
            <p:cNvSpPr/>
            <p:nvPr userDrawn="1"/>
          </p:nvSpPr>
          <p:spPr>
            <a:xfrm>
              <a:off x="4644887" y="1690688"/>
              <a:ext cx="3624470" cy="10829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8" name="Rectángulo 17"/>
            <p:cNvSpPr/>
            <p:nvPr userDrawn="1"/>
          </p:nvSpPr>
          <p:spPr>
            <a:xfrm>
              <a:off x="8451574" y="1690688"/>
              <a:ext cx="3624470" cy="10829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sp>
        <p:nvSpPr>
          <p:cNvPr id="20" name="Marcador de texto 8"/>
          <p:cNvSpPr>
            <a:spLocks noGrp="1"/>
          </p:cNvSpPr>
          <p:nvPr>
            <p:ph type="body" sz="quarter" idx="10" hasCustomPrompt="1"/>
          </p:nvPr>
        </p:nvSpPr>
        <p:spPr>
          <a:xfrm>
            <a:off x="1447800" y="4663240"/>
            <a:ext cx="9296400" cy="297411"/>
          </a:xfrm>
        </p:spPr>
        <p:txBody>
          <a:bodyPr>
            <a:normAutofit/>
          </a:bodyPr>
          <a:lstStyle>
            <a:lvl1pPr marL="0" indent="0" algn="ctr">
              <a:buNone/>
              <a:defRPr sz="1600">
                <a:solidFill>
                  <a:schemeClr val="bg1"/>
                </a:solidFill>
              </a:defRPr>
            </a:lvl1pPr>
          </a:lstStyle>
          <a:p>
            <a:pPr lvl="0"/>
            <a:r>
              <a:rPr lang="es-ES_tradnl" dirty="0" err="1"/>
              <a:t>author</a:t>
            </a:r>
            <a:endParaRPr lang="es-ES" dirty="0"/>
          </a:p>
        </p:txBody>
      </p:sp>
      <p:sp>
        <p:nvSpPr>
          <p:cNvPr id="21" name="Marcador de texto 8"/>
          <p:cNvSpPr>
            <a:spLocks noGrp="1"/>
          </p:cNvSpPr>
          <p:nvPr>
            <p:ph type="body" sz="quarter" idx="11" hasCustomPrompt="1"/>
          </p:nvPr>
        </p:nvSpPr>
        <p:spPr>
          <a:xfrm>
            <a:off x="1447800" y="4960648"/>
            <a:ext cx="9296400" cy="247530"/>
          </a:xfrm>
        </p:spPr>
        <p:txBody>
          <a:bodyPr>
            <a:normAutofit/>
          </a:bodyPr>
          <a:lstStyle>
            <a:lvl1pPr marL="0" indent="0" algn="ctr">
              <a:buNone/>
              <a:defRPr sz="1000">
                <a:solidFill>
                  <a:schemeClr val="bg1">
                    <a:alpha val="65000"/>
                  </a:schemeClr>
                </a:solidFill>
              </a:defRPr>
            </a:lvl1pPr>
          </a:lstStyle>
          <a:p>
            <a:pPr lvl="0"/>
            <a:r>
              <a:rPr lang="es-ES_tradnl" dirty="0" err="1"/>
              <a:t>location</a:t>
            </a:r>
            <a:endParaRPr lang="es-ES" dirty="0"/>
          </a:p>
        </p:txBody>
      </p:sp>
      <p:sp>
        <p:nvSpPr>
          <p:cNvPr id="22" name="Marcador de texto 8"/>
          <p:cNvSpPr>
            <a:spLocks noGrp="1"/>
          </p:cNvSpPr>
          <p:nvPr>
            <p:ph type="body" sz="quarter" idx="12" hasCustomPrompt="1"/>
          </p:nvPr>
        </p:nvSpPr>
        <p:spPr>
          <a:xfrm>
            <a:off x="1447800" y="5136283"/>
            <a:ext cx="9296400" cy="247530"/>
          </a:xfrm>
        </p:spPr>
        <p:txBody>
          <a:bodyPr>
            <a:normAutofit/>
          </a:bodyPr>
          <a:lstStyle>
            <a:lvl1pPr marL="0" indent="0" algn="ctr">
              <a:buNone/>
              <a:defRPr sz="1000">
                <a:solidFill>
                  <a:schemeClr val="bg1">
                    <a:alpha val="65000"/>
                  </a:schemeClr>
                </a:solidFill>
              </a:defRPr>
            </a:lvl1pPr>
          </a:lstStyle>
          <a:p>
            <a:pPr lvl="0"/>
            <a:r>
              <a:rPr lang="es-ES_tradnl" dirty="0"/>
              <a:t>date</a:t>
            </a:r>
            <a:endParaRPr lang="es-ES" dirty="0"/>
          </a:p>
        </p:txBody>
      </p:sp>
    </p:spTree>
    <p:extLst>
      <p:ext uri="{BB962C8B-B14F-4D97-AF65-F5344CB8AC3E}">
        <p14:creationId xmlns:p14="http://schemas.microsoft.com/office/powerpoint/2010/main" val="20890184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5"/>
            <a:ext cx="10363200" cy="1362075"/>
          </a:xfrm>
        </p:spPr>
        <p:txBody>
          <a:bodyPr anchor="t"/>
          <a:lstStyle>
            <a:lvl1pPr algn="l">
              <a:defRPr sz="4000" b="1" cap="all"/>
            </a:lvl1pPr>
          </a:lstStyle>
          <a:p>
            <a:r>
              <a:rPr lang="en-US" smtClean="0"/>
              <a:t>Click to edit Master title style</a:t>
            </a:r>
            <a:endParaRPr lang="it-IT"/>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33309EE-3575-435C-B2C3-D8FCB2FE801E}" type="datetimeFigureOut">
              <a:rPr lang="it-IT">
                <a:solidFill>
                  <a:prstClr val="black">
                    <a:tint val="75000"/>
                  </a:prstClr>
                </a:solidFill>
              </a:rPr>
              <a:pPr>
                <a:defRPr/>
              </a:pPr>
              <a:t>13/02/2017</a:t>
            </a:fld>
            <a:endParaRPr lang="it-IT">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it-IT">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FBEF62D0-0339-478E-A1D1-0B873168E7E6}" type="slidenum">
              <a:rPr lang="it-IT">
                <a:solidFill>
                  <a:prstClr val="black">
                    <a:tint val="75000"/>
                  </a:prstClr>
                </a:solidFill>
              </a:rPr>
              <a:pPr>
                <a:defRPr/>
              </a:pPr>
              <a:t>‹Nr.›</a:t>
            </a:fld>
            <a:endParaRPr lang="it-IT">
              <a:solidFill>
                <a:prstClr val="black">
                  <a:tint val="75000"/>
                </a:prstClr>
              </a:solidFill>
            </a:endParaRPr>
          </a:p>
        </p:txBody>
      </p:sp>
    </p:spTree>
    <p:extLst>
      <p:ext uri="{BB962C8B-B14F-4D97-AF65-F5344CB8AC3E}">
        <p14:creationId xmlns:p14="http://schemas.microsoft.com/office/powerpoint/2010/main" val="896867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Content Placeholder 2"/>
          <p:cNvSpPr>
            <a:spLocks noGrp="1"/>
          </p:cNvSpPr>
          <p:nvPr>
            <p:ph sz="half" idx="1"/>
          </p:nvPr>
        </p:nvSpPr>
        <p:spPr>
          <a:xfrm>
            <a:off x="609600" y="160020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Content Placeholder 3"/>
          <p:cNvSpPr>
            <a:spLocks noGrp="1"/>
          </p:cNvSpPr>
          <p:nvPr>
            <p:ph sz="half" idx="2"/>
          </p:nvPr>
        </p:nvSpPr>
        <p:spPr>
          <a:xfrm>
            <a:off x="6197600" y="160020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Date Placeholder 3"/>
          <p:cNvSpPr>
            <a:spLocks noGrp="1"/>
          </p:cNvSpPr>
          <p:nvPr>
            <p:ph type="dt" sz="half" idx="10"/>
          </p:nvPr>
        </p:nvSpPr>
        <p:spPr/>
        <p:txBody>
          <a:bodyPr/>
          <a:lstStyle>
            <a:lvl1pPr>
              <a:defRPr/>
            </a:lvl1pPr>
          </a:lstStyle>
          <a:p>
            <a:pPr>
              <a:defRPr/>
            </a:pPr>
            <a:fld id="{BF8B9EE5-73CA-4C5A-B735-72B0F18641CB}" type="datetimeFigureOut">
              <a:rPr lang="it-IT">
                <a:solidFill>
                  <a:prstClr val="black">
                    <a:tint val="75000"/>
                  </a:prstClr>
                </a:solidFill>
              </a:rPr>
              <a:pPr>
                <a:defRPr/>
              </a:pPr>
              <a:t>13/02/2017</a:t>
            </a:fld>
            <a:endParaRPr lang="it-IT">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it-IT">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997D6C1-4400-4410-AF04-7AD952A065B9}" type="slidenum">
              <a:rPr lang="it-IT">
                <a:solidFill>
                  <a:prstClr val="black">
                    <a:tint val="75000"/>
                  </a:prstClr>
                </a:solidFill>
              </a:rPr>
              <a:pPr>
                <a:defRPr/>
              </a:pPr>
              <a:t>‹Nr.›</a:t>
            </a:fld>
            <a:endParaRPr lang="it-IT">
              <a:solidFill>
                <a:prstClr val="black">
                  <a:tint val="75000"/>
                </a:prstClr>
              </a:solidFill>
            </a:endParaRPr>
          </a:p>
        </p:txBody>
      </p:sp>
    </p:spTree>
    <p:extLst>
      <p:ext uri="{BB962C8B-B14F-4D97-AF65-F5344CB8AC3E}">
        <p14:creationId xmlns:p14="http://schemas.microsoft.com/office/powerpoint/2010/main" val="15769093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t-IT"/>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Text Placeholder 4"/>
          <p:cNvSpPr>
            <a:spLocks noGrp="1"/>
          </p:cNvSpPr>
          <p:nvPr>
            <p:ph type="body" sz="quarter" idx="3"/>
          </p:nvPr>
        </p:nvSpPr>
        <p:spPr>
          <a:xfrm>
            <a:off x="619337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7" name="Date Placeholder 3"/>
          <p:cNvSpPr>
            <a:spLocks noGrp="1"/>
          </p:cNvSpPr>
          <p:nvPr>
            <p:ph type="dt" sz="half" idx="10"/>
          </p:nvPr>
        </p:nvSpPr>
        <p:spPr/>
        <p:txBody>
          <a:bodyPr/>
          <a:lstStyle>
            <a:lvl1pPr>
              <a:defRPr/>
            </a:lvl1pPr>
          </a:lstStyle>
          <a:p>
            <a:pPr>
              <a:defRPr/>
            </a:pPr>
            <a:fld id="{904C65A7-2A5F-4A07-A893-D4FD9839CE39}" type="datetimeFigureOut">
              <a:rPr lang="it-IT">
                <a:solidFill>
                  <a:prstClr val="black">
                    <a:tint val="75000"/>
                  </a:prstClr>
                </a:solidFill>
              </a:rPr>
              <a:pPr>
                <a:defRPr/>
              </a:pPr>
              <a:t>13/02/2017</a:t>
            </a:fld>
            <a:endParaRPr lang="it-IT">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it-IT">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3625BD42-E0F0-4E09-963D-798B77F6AE5D}" type="slidenum">
              <a:rPr lang="it-IT">
                <a:solidFill>
                  <a:prstClr val="black">
                    <a:tint val="75000"/>
                  </a:prstClr>
                </a:solidFill>
              </a:rPr>
              <a:pPr>
                <a:defRPr/>
              </a:pPr>
              <a:t>‹Nr.›</a:t>
            </a:fld>
            <a:endParaRPr lang="it-IT">
              <a:solidFill>
                <a:prstClr val="black">
                  <a:tint val="75000"/>
                </a:prstClr>
              </a:solidFill>
            </a:endParaRPr>
          </a:p>
        </p:txBody>
      </p:sp>
    </p:spTree>
    <p:extLst>
      <p:ext uri="{BB962C8B-B14F-4D97-AF65-F5344CB8AC3E}">
        <p14:creationId xmlns:p14="http://schemas.microsoft.com/office/powerpoint/2010/main" val="6793344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Date Placeholder 3"/>
          <p:cNvSpPr>
            <a:spLocks noGrp="1"/>
          </p:cNvSpPr>
          <p:nvPr>
            <p:ph type="dt" sz="half" idx="10"/>
          </p:nvPr>
        </p:nvSpPr>
        <p:spPr/>
        <p:txBody>
          <a:bodyPr/>
          <a:lstStyle>
            <a:lvl1pPr>
              <a:defRPr/>
            </a:lvl1pPr>
          </a:lstStyle>
          <a:p>
            <a:pPr>
              <a:defRPr/>
            </a:pPr>
            <a:fld id="{57E0ACC5-A4D0-40DD-93F3-BBC79BEF8605}" type="datetimeFigureOut">
              <a:rPr lang="it-IT">
                <a:solidFill>
                  <a:prstClr val="black">
                    <a:tint val="75000"/>
                  </a:prstClr>
                </a:solidFill>
              </a:rPr>
              <a:pPr>
                <a:defRPr/>
              </a:pPr>
              <a:t>13/02/2017</a:t>
            </a:fld>
            <a:endParaRPr lang="it-IT">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it-IT">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76A5FA76-4ADA-45A2-AA47-F82AA2C279AC}" type="slidenum">
              <a:rPr lang="it-IT">
                <a:solidFill>
                  <a:prstClr val="black">
                    <a:tint val="75000"/>
                  </a:prstClr>
                </a:solidFill>
              </a:rPr>
              <a:pPr>
                <a:defRPr/>
              </a:pPr>
              <a:t>‹Nr.›</a:t>
            </a:fld>
            <a:endParaRPr lang="it-IT">
              <a:solidFill>
                <a:prstClr val="black">
                  <a:tint val="75000"/>
                </a:prstClr>
              </a:solidFill>
            </a:endParaRPr>
          </a:p>
        </p:txBody>
      </p:sp>
    </p:spTree>
    <p:extLst>
      <p:ext uri="{BB962C8B-B14F-4D97-AF65-F5344CB8AC3E}">
        <p14:creationId xmlns:p14="http://schemas.microsoft.com/office/powerpoint/2010/main" val="229533219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7F32227-01CE-4BCC-9C57-761A6380ED7A}" type="datetimeFigureOut">
              <a:rPr lang="it-IT">
                <a:solidFill>
                  <a:prstClr val="black">
                    <a:tint val="75000"/>
                  </a:prstClr>
                </a:solidFill>
              </a:rPr>
              <a:pPr>
                <a:defRPr/>
              </a:pPr>
              <a:t>13/02/2017</a:t>
            </a:fld>
            <a:endParaRPr lang="it-IT">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it-IT">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57F4B0A7-CAEE-4C30-9FE8-01A6A8C3922A}" type="slidenum">
              <a:rPr lang="it-IT">
                <a:solidFill>
                  <a:prstClr val="black">
                    <a:tint val="75000"/>
                  </a:prstClr>
                </a:solidFill>
              </a:rPr>
              <a:pPr>
                <a:defRPr/>
              </a:pPr>
              <a:t>‹Nr.›</a:t>
            </a:fld>
            <a:endParaRPr lang="it-IT">
              <a:solidFill>
                <a:prstClr val="black">
                  <a:tint val="75000"/>
                </a:prstClr>
              </a:solidFill>
            </a:endParaRPr>
          </a:p>
        </p:txBody>
      </p:sp>
    </p:spTree>
    <p:extLst>
      <p:ext uri="{BB962C8B-B14F-4D97-AF65-F5344CB8AC3E}">
        <p14:creationId xmlns:p14="http://schemas.microsoft.com/office/powerpoint/2010/main" val="155763833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smtClean="0"/>
              <a:t>Click to edit Master title style</a:t>
            </a:r>
            <a:endParaRPr lang="it-IT"/>
          </a:p>
        </p:txBody>
      </p:sp>
      <p:sp>
        <p:nvSpPr>
          <p:cNvPr id="3" name="Content Placeholder 2"/>
          <p:cNvSpPr>
            <a:spLocks noGrp="1"/>
          </p:cNvSpPr>
          <p:nvPr>
            <p:ph idx="1"/>
          </p:nvPr>
        </p:nvSpPr>
        <p:spPr>
          <a:xfrm>
            <a:off x="4766733" y="27305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E001D06-7725-4970-AD14-8B9DDE758B34}" type="datetimeFigureOut">
              <a:rPr lang="it-IT">
                <a:solidFill>
                  <a:prstClr val="black">
                    <a:tint val="75000"/>
                  </a:prstClr>
                </a:solidFill>
              </a:rPr>
              <a:pPr>
                <a:defRPr/>
              </a:pPr>
              <a:t>13/02/2017</a:t>
            </a:fld>
            <a:endParaRPr lang="it-IT">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it-IT">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FA11DE69-5312-47C2-A27D-FE07E9CB5F9E}" type="slidenum">
              <a:rPr lang="it-IT">
                <a:solidFill>
                  <a:prstClr val="black">
                    <a:tint val="75000"/>
                  </a:prstClr>
                </a:solidFill>
              </a:rPr>
              <a:pPr>
                <a:defRPr/>
              </a:pPr>
              <a:t>‹Nr.›</a:t>
            </a:fld>
            <a:endParaRPr lang="it-IT">
              <a:solidFill>
                <a:prstClr val="black">
                  <a:tint val="75000"/>
                </a:prstClr>
              </a:solidFill>
            </a:endParaRPr>
          </a:p>
        </p:txBody>
      </p:sp>
    </p:spTree>
    <p:extLst>
      <p:ext uri="{BB962C8B-B14F-4D97-AF65-F5344CB8AC3E}">
        <p14:creationId xmlns:p14="http://schemas.microsoft.com/office/powerpoint/2010/main" val="296033913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it-IT"/>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B2E5853-68A5-4BEB-B4DD-E749B8F3EC86}" type="datetimeFigureOut">
              <a:rPr lang="it-IT">
                <a:solidFill>
                  <a:prstClr val="black">
                    <a:tint val="75000"/>
                  </a:prstClr>
                </a:solidFill>
              </a:rPr>
              <a:pPr>
                <a:defRPr/>
              </a:pPr>
              <a:t>13/02/2017</a:t>
            </a:fld>
            <a:endParaRPr lang="it-IT">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it-IT">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8403BFB2-F978-4EE5-86DE-2F992148271D}" type="slidenum">
              <a:rPr lang="it-IT">
                <a:solidFill>
                  <a:prstClr val="black">
                    <a:tint val="75000"/>
                  </a:prstClr>
                </a:solidFill>
              </a:rPr>
              <a:pPr>
                <a:defRPr/>
              </a:pPr>
              <a:t>‹Nr.›</a:t>
            </a:fld>
            <a:endParaRPr lang="it-IT">
              <a:solidFill>
                <a:prstClr val="black">
                  <a:tint val="75000"/>
                </a:prstClr>
              </a:solidFill>
            </a:endParaRPr>
          </a:p>
        </p:txBody>
      </p:sp>
    </p:spTree>
    <p:extLst>
      <p:ext uri="{BB962C8B-B14F-4D97-AF65-F5344CB8AC3E}">
        <p14:creationId xmlns:p14="http://schemas.microsoft.com/office/powerpoint/2010/main" val="28856737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lvl1pPr>
              <a:defRPr/>
            </a:lvl1pPr>
          </a:lstStyle>
          <a:p>
            <a:pPr>
              <a:defRPr/>
            </a:pPr>
            <a:fld id="{EBD1FDB4-CE78-4FC6-ACE8-332AA66FEAEA}" type="datetimeFigureOut">
              <a:rPr lang="it-IT">
                <a:solidFill>
                  <a:prstClr val="black">
                    <a:tint val="75000"/>
                  </a:prstClr>
                </a:solidFill>
              </a:rPr>
              <a:pPr>
                <a:defRPr/>
              </a:pPr>
              <a:t>13/02/2017</a:t>
            </a:fld>
            <a:endParaRPr lang="it-IT">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it-IT">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7B9B11D8-C258-4B21-B28D-2ECF4EA9C764}" type="slidenum">
              <a:rPr lang="it-IT">
                <a:solidFill>
                  <a:prstClr val="black">
                    <a:tint val="75000"/>
                  </a:prstClr>
                </a:solidFill>
              </a:rPr>
              <a:pPr>
                <a:defRPr/>
              </a:pPr>
              <a:t>‹Nr.›</a:t>
            </a:fld>
            <a:endParaRPr lang="it-IT">
              <a:solidFill>
                <a:prstClr val="black">
                  <a:tint val="75000"/>
                </a:prstClr>
              </a:solidFill>
            </a:endParaRPr>
          </a:p>
        </p:txBody>
      </p:sp>
    </p:spTree>
    <p:extLst>
      <p:ext uri="{BB962C8B-B14F-4D97-AF65-F5344CB8AC3E}">
        <p14:creationId xmlns:p14="http://schemas.microsoft.com/office/powerpoint/2010/main" val="261951760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3"/>
            <a:ext cx="2743200" cy="5851525"/>
          </a:xfrm>
        </p:spPr>
        <p:txBody>
          <a:bodyPr vert="eaVert"/>
          <a:lstStyle/>
          <a:p>
            <a:r>
              <a:rPr lang="en-US" smtClean="0"/>
              <a:t>Click to edit Master title style</a:t>
            </a:r>
            <a:endParaRPr lang="it-IT"/>
          </a:p>
        </p:txBody>
      </p:sp>
      <p:sp>
        <p:nvSpPr>
          <p:cNvPr id="3" name="Vertical Text Placeholder 2"/>
          <p:cNvSpPr>
            <a:spLocks noGrp="1"/>
          </p:cNvSpPr>
          <p:nvPr>
            <p:ph type="body" orient="vert" idx="1"/>
          </p:nvPr>
        </p:nvSpPr>
        <p:spPr>
          <a:xfrm>
            <a:off x="609600" y="274643"/>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lvl1pPr>
              <a:defRPr/>
            </a:lvl1pPr>
          </a:lstStyle>
          <a:p>
            <a:pPr>
              <a:defRPr/>
            </a:pPr>
            <a:fld id="{0383D7AC-3938-4BA5-896B-AED3BF40D962}" type="datetimeFigureOut">
              <a:rPr lang="it-IT">
                <a:solidFill>
                  <a:prstClr val="black">
                    <a:tint val="75000"/>
                  </a:prstClr>
                </a:solidFill>
              </a:rPr>
              <a:pPr>
                <a:defRPr/>
              </a:pPr>
              <a:t>13/02/2017</a:t>
            </a:fld>
            <a:endParaRPr lang="it-IT">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it-IT">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33D0508-A788-405C-A9BB-41B9188EAA45}" type="slidenum">
              <a:rPr lang="it-IT">
                <a:solidFill>
                  <a:prstClr val="black">
                    <a:tint val="75000"/>
                  </a:prstClr>
                </a:solidFill>
              </a:rPr>
              <a:pPr>
                <a:defRPr/>
              </a:pPr>
              <a:t>‹Nr.›</a:t>
            </a:fld>
            <a:endParaRPr lang="it-IT">
              <a:solidFill>
                <a:prstClr val="black">
                  <a:tint val="75000"/>
                </a:prstClr>
              </a:solidFill>
            </a:endParaRPr>
          </a:p>
        </p:txBody>
      </p:sp>
    </p:spTree>
    <p:extLst>
      <p:ext uri="{BB962C8B-B14F-4D97-AF65-F5344CB8AC3E}">
        <p14:creationId xmlns:p14="http://schemas.microsoft.com/office/powerpoint/2010/main" val="138904916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it-IT"/>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t-IT"/>
          </a:p>
        </p:txBody>
      </p:sp>
      <p:sp>
        <p:nvSpPr>
          <p:cNvPr id="4" name="Date Placeholder 3"/>
          <p:cNvSpPr>
            <a:spLocks noGrp="1"/>
          </p:cNvSpPr>
          <p:nvPr>
            <p:ph type="dt" sz="half" idx="10"/>
          </p:nvPr>
        </p:nvSpPr>
        <p:spPr/>
        <p:txBody>
          <a:bodyPr/>
          <a:lstStyle>
            <a:lvl1pPr>
              <a:defRPr/>
            </a:lvl1pPr>
          </a:lstStyle>
          <a:p>
            <a:pPr>
              <a:defRPr/>
            </a:pPr>
            <a:fld id="{E6D7FCC8-D061-4D59-BFB2-24B8FEAAD064}" type="datetimeFigureOut">
              <a:rPr lang="it-IT">
                <a:solidFill>
                  <a:prstClr val="black">
                    <a:tint val="75000"/>
                  </a:prstClr>
                </a:solidFill>
              </a:rPr>
              <a:pPr>
                <a:defRPr/>
              </a:pPr>
              <a:t>13/02/2017</a:t>
            </a:fld>
            <a:endParaRPr lang="it-IT">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it-IT">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9CAC735B-B7FC-4C80-81B2-E496FAD06912}" type="slidenum">
              <a:rPr lang="it-IT">
                <a:solidFill>
                  <a:prstClr val="black">
                    <a:tint val="75000"/>
                  </a:prstClr>
                </a:solidFill>
              </a:rPr>
              <a:pPr>
                <a:defRPr/>
              </a:pPr>
              <a:t>‹Nr.›</a:t>
            </a:fld>
            <a:endParaRPr lang="it-IT">
              <a:solidFill>
                <a:prstClr val="black">
                  <a:tint val="75000"/>
                </a:prstClr>
              </a:solidFill>
            </a:endParaRPr>
          </a:p>
        </p:txBody>
      </p:sp>
    </p:spTree>
    <p:extLst>
      <p:ext uri="{BB962C8B-B14F-4D97-AF65-F5344CB8AC3E}">
        <p14:creationId xmlns:p14="http://schemas.microsoft.com/office/powerpoint/2010/main" val="1275498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6_Title">
    <p:bg>
      <p:bgPr>
        <a:solidFill>
          <a:schemeClr val="accent3"/>
        </a:solidFill>
        <a:effectLst/>
      </p:bgPr>
    </p:bg>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838200" y="2682271"/>
            <a:ext cx="10515600" cy="1325563"/>
          </a:xfrm>
        </p:spPr>
        <p:txBody>
          <a:bodyPr/>
          <a:lstStyle>
            <a:lvl1pPr algn="ctr">
              <a:defRPr>
                <a:solidFill>
                  <a:schemeClr val="bg1"/>
                </a:solidFill>
              </a:defRPr>
            </a:lvl1pPr>
          </a:lstStyle>
          <a:p>
            <a:r>
              <a:rPr lang="es-ES_tradnl" dirty="0" err="1"/>
              <a:t>Title</a:t>
            </a:r>
            <a:endParaRPr lang="es-ES" dirty="0"/>
          </a:p>
        </p:txBody>
      </p:sp>
      <p:sp>
        <p:nvSpPr>
          <p:cNvPr id="3" name="Rectángulo 2"/>
          <p:cNvSpPr/>
          <p:nvPr userDrawn="1"/>
        </p:nvSpPr>
        <p:spPr>
          <a:xfrm>
            <a:off x="0" y="0"/>
            <a:ext cx="12192000" cy="24116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4" name="Imagen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99312" y="551828"/>
            <a:ext cx="3593379" cy="1307990"/>
          </a:xfrm>
          <a:prstGeom prst="rect">
            <a:avLst/>
          </a:prstGeom>
        </p:spPr>
      </p:pic>
      <p:sp>
        <p:nvSpPr>
          <p:cNvPr id="10" name="Título 1"/>
          <p:cNvSpPr txBox="1">
            <a:spLocks/>
          </p:cNvSpPr>
          <p:nvPr userDrawn="1"/>
        </p:nvSpPr>
        <p:spPr>
          <a:xfrm>
            <a:off x="838200" y="5913151"/>
            <a:ext cx="10515600" cy="44955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_tradnl" sz="1600" b="0" i="0" dirty="0" err="1">
                <a:solidFill>
                  <a:schemeClr val="bg1"/>
                </a:solidFill>
                <a:latin typeface="+mn-lt"/>
              </a:rPr>
              <a:t>www.trinomics.eu</a:t>
            </a:r>
            <a:endParaRPr lang="es-ES" sz="1600" b="0" i="0" dirty="0">
              <a:solidFill>
                <a:schemeClr val="bg1"/>
              </a:solidFill>
              <a:latin typeface="+mn-lt"/>
            </a:endParaRPr>
          </a:p>
        </p:txBody>
      </p:sp>
      <p:grpSp>
        <p:nvGrpSpPr>
          <p:cNvPr id="14" name="Agrupar 13"/>
          <p:cNvGrpSpPr/>
          <p:nvPr userDrawn="1"/>
        </p:nvGrpSpPr>
        <p:grpSpPr>
          <a:xfrm>
            <a:off x="4274820" y="4552770"/>
            <a:ext cx="3642360" cy="952500"/>
            <a:chOff x="-106680" y="4556760"/>
            <a:chExt cx="12466320" cy="952500"/>
          </a:xfrm>
        </p:grpSpPr>
        <p:cxnSp>
          <p:nvCxnSpPr>
            <p:cNvPr id="12" name="Conector recto 11"/>
            <p:cNvCxnSpPr/>
            <p:nvPr userDrawn="1"/>
          </p:nvCxnSpPr>
          <p:spPr>
            <a:xfrm>
              <a:off x="-106680" y="4556760"/>
              <a:ext cx="1246632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Conector recto 12"/>
            <p:cNvCxnSpPr/>
            <p:nvPr userDrawn="1"/>
          </p:nvCxnSpPr>
          <p:spPr>
            <a:xfrm>
              <a:off x="-106680" y="5509260"/>
              <a:ext cx="1246632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5" name="Agrupar 14"/>
          <p:cNvGrpSpPr/>
          <p:nvPr userDrawn="1"/>
        </p:nvGrpSpPr>
        <p:grpSpPr>
          <a:xfrm>
            <a:off x="838200" y="2312479"/>
            <a:ext cx="10515600" cy="37585"/>
            <a:chOff x="838200" y="1690688"/>
            <a:chExt cx="11237844" cy="108295"/>
          </a:xfrm>
        </p:grpSpPr>
        <p:sp>
          <p:nvSpPr>
            <p:cNvPr id="16" name="Rectángulo 15"/>
            <p:cNvSpPr/>
            <p:nvPr userDrawn="1"/>
          </p:nvSpPr>
          <p:spPr>
            <a:xfrm>
              <a:off x="838200" y="1690688"/>
              <a:ext cx="3624470" cy="10829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7" name="Rectángulo 16"/>
            <p:cNvSpPr/>
            <p:nvPr userDrawn="1"/>
          </p:nvSpPr>
          <p:spPr>
            <a:xfrm>
              <a:off x="4644887" y="1690688"/>
              <a:ext cx="3624470" cy="10829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8" name="Rectángulo 17"/>
            <p:cNvSpPr/>
            <p:nvPr userDrawn="1"/>
          </p:nvSpPr>
          <p:spPr>
            <a:xfrm>
              <a:off x="8451574" y="1690688"/>
              <a:ext cx="3624470" cy="10829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sp>
        <p:nvSpPr>
          <p:cNvPr id="19" name="Marcador de texto 8"/>
          <p:cNvSpPr>
            <a:spLocks noGrp="1"/>
          </p:cNvSpPr>
          <p:nvPr>
            <p:ph type="body" sz="quarter" idx="10" hasCustomPrompt="1"/>
          </p:nvPr>
        </p:nvSpPr>
        <p:spPr>
          <a:xfrm>
            <a:off x="1447800" y="4663240"/>
            <a:ext cx="9296400" cy="297411"/>
          </a:xfrm>
        </p:spPr>
        <p:txBody>
          <a:bodyPr>
            <a:normAutofit/>
          </a:bodyPr>
          <a:lstStyle>
            <a:lvl1pPr marL="0" indent="0" algn="ctr">
              <a:buNone/>
              <a:defRPr sz="1600">
                <a:solidFill>
                  <a:schemeClr val="bg1"/>
                </a:solidFill>
              </a:defRPr>
            </a:lvl1pPr>
          </a:lstStyle>
          <a:p>
            <a:pPr lvl="0"/>
            <a:r>
              <a:rPr lang="es-ES_tradnl" dirty="0" err="1"/>
              <a:t>author</a:t>
            </a:r>
            <a:endParaRPr lang="es-ES" dirty="0"/>
          </a:p>
        </p:txBody>
      </p:sp>
      <p:sp>
        <p:nvSpPr>
          <p:cNvPr id="20" name="Marcador de texto 8"/>
          <p:cNvSpPr>
            <a:spLocks noGrp="1"/>
          </p:cNvSpPr>
          <p:nvPr>
            <p:ph type="body" sz="quarter" idx="11" hasCustomPrompt="1"/>
          </p:nvPr>
        </p:nvSpPr>
        <p:spPr>
          <a:xfrm>
            <a:off x="1447800" y="4960648"/>
            <a:ext cx="9296400" cy="247530"/>
          </a:xfrm>
        </p:spPr>
        <p:txBody>
          <a:bodyPr>
            <a:normAutofit/>
          </a:bodyPr>
          <a:lstStyle>
            <a:lvl1pPr marL="0" indent="0" algn="ctr">
              <a:buNone/>
              <a:defRPr sz="1000">
                <a:solidFill>
                  <a:schemeClr val="bg1">
                    <a:alpha val="65000"/>
                  </a:schemeClr>
                </a:solidFill>
              </a:defRPr>
            </a:lvl1pPr>
          </a:lstStyle>
          <a:p>
            <a:pPr lvl="0"/>
            <a:r>
              <a:rPr lang="es-ES_tradnl" dirty="0" err="1"/>
              <a:t>location</a:t>
            </a:r>
            <a:endParaRPr lang="es-ES" dirty="0"/>
          </a:p>
        </p:txBody>
      </p:sp>
      <p:sp>
        <p:nvSpPr>
          <p:cNvPr id="21" name="Marcador de texto 8"/>
          <p:cNvSpPr>
            <a:spLocks noGrp="1"/>
          </p:cNvSpPr>
          <p:nvPr>
            <p:ph type="body" sz="quarter" idx="12" hasCustomPrompt="1"/>
          </p:nvPr>
        </p:nvSpPr>
        <p:spPr>
          <a:xfrm>
            <a:off x="1447800" y="5136283"/>
            <a:ext cx="9296400" cy="247530"/>
          </a:xfrm>
        </p:spPr>
        <p:txBody>
          <a:bodyPr>
            <a:normAutofit/>
          </a:bodyPr>
          <a:lstStyle>
            <a:lvl1pPr marL="0" indent="0" algn="ctr">
              <a:buNone/>
              <a:defRPr sz="1000">
                <a:solidFill>
                  <a:schemeClr val="bg1">
                    <a:alpha val="65000"/>
                  </a:schemeClr>
                </a:solidFill>
              </a:defRPr>
            </a:lvl1pPr>
          </a:lstStyle>
          <a:p>
            <a:pPr lvl="0"/>
            <a:r>
              <a:rPr lang="es-ES_tradnl" dirty="0"/>
              <a:t>date</a:t>
            </a:r>
            <a:endParaRPr lang="es-ES" dirty="0"/>
          </a:p>
        </p:txBody>
      </p:sp>
    </p:spTree>
    <p:extLst>
      <p:ext uri="{BB962C8B-B14F-4D97-AF65-F5344CB8AC3E}">
        <p14:creationId xmlns:p14="http://schemas.microsoft.com/office/powerpoint/2010/main" val="113117622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lvl1pPr>
              <a:defRPr/>
            </a:lvl1pPr>
          </a:lstStyle>
          <a:p>
            <a:pPr>
              <a:defRPr/>
            </a:pPr>
            <a:fld id="{393A3175-65E0-42C6-9610-534B783CAB7E}" type="datetimeFigureOut">
              <a:rPr lang="it-IT">
                <a:solidFill>
                  <a:prstClr val="black">
                    <a:tint val="75000"/>
                  </a:prstClr>
                </a:solidFill>
              </a:rPr>
              <a:pPr>
                <a:defRPr/>
              </a:pPr>
              <a:t>13/02/2017</a:t>
            </a:fld>
            <a:endParaRPr lang="it-IT">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it-IT">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8910378-7250-4D31-9CF7-EC1DAF32E58A}" type="slidenum">
              <a:rPr lang="it-IT">
                <a:solidFill>
                  <a:prstClr val="black">
                    <a:tint val="75000"/>
                  </a:prstClr>
                </a:solidFill>
              </a:rPr>
              <a:pPr>
                <a:defRPr/>
              </a:pPr>
              <a:t>‹Nr.›</a:t>
            </a:fld>
            <a:endParaRPr lang="it-IT">
              <a:solidFill>
                <a:prstClr val="black">
                  <a:tint val="75000"/>
                </a:prstClr>
              </a:solidFill>
            </a:endParaRPr>
          </a:p>
        </p:txBody>
      </p:sp>
    </p:spTree>
    <p:extLst>
      <p:ext uri="{BB962C8B-B14F-4D97-AF65-F5344CB8AC3E}">
        <p14:creationId xmlns:p14="http://schemas.microsoft.com/office/powerpoint/2010/main" val="266072128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it-IT"/>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33309EE-3575-435C-B2C3-D8FCB2FE801E}" type="datetimeFigureOut">
              <a:rPr lang="it-IT">
                <a:solidFill>
                  <a:prstClr val="black">
                    <a:tint val="75000"/>
                  </a:prstClr>
                </a:solidFill>
              </a:rPr>
              <a:pPr>
                <a:defRPr/>
              </a:pPr>
              <a:t>13/02/2017</a:t>
            </a:fld>
            <a:endParaRPr lang="it-IT">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it-IT">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FBEF62D0-0339-478E-A1D1-0B873168E7E6}" type="slidenum">
              <a:rPr lang="it-IT">
                <a:solidFill>
                  <a:prstClr val="black">
                    <a:tint val="75000"/>
                  </a:prstClr>
                </a:solidFill>
              </a:rPr>
              <a:pPr>
                <a:defRPr/>
              </a:pPr>
              <a:t>‹Nr.›</a:t>
            </a:fld>
            <a:endParaRPr lang="it-IT">
              <a:solidFill>
                <a:prstClr val="black">
                  <a:tint val="75000"/>
                </a:prstClr>
              </a:solidFill>
            </a:endParaRPr>
          </a:p>
        </p:txBody>
      </p:sp>
    </p:spTree>
    <p:extLst>
      <p:ext uri="{BB962C8B-B14F-4D97-AF65-F5344CB8AC3E}">
        <p14:creationId xmlns:p14="http://schemas.microsoft.com/office/powerpoint/2010/main" val="61574010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Date Placeholder 3"/>
          <p:cNvSpPr>
            <a:spLocks noGrp="1"/>
          </p:cNvSpPr>
          <p:nvPr>
            <p:ph type="dt" sz="half" idx="10"/>
          </p:nvPr>
        </p:nvSpPr>
        <p:spPr/>
        <p:txBody>
          <a:bodyPr/>
          <a:lstStyle>
            <a:lvl1pPr>
              <a:defRPr/>
            </a:lvl1pPr>
          </a:lstStyle>
          <a:p>
            <a:pPr>
              <a:defRPr/>
            </a:pPr>
            <a:fld id="{BF8B9EE5-73CA-4C5A-B735-72B0F18641CB}" type="datetimeFigureOut">
              <a:rPr lang="it-IT">
                <a:solidFill>
                  <a:prstClr val="black">
                    <a:tint val="75000"/>
                  </a:prstClr>
                </a:solidFill>
              </a:rPr>
              <a:pPr>
                <a:defRPr/>
              </a:pPr>
              <a:t>13/02/2017</a:t>
            </a:fld>
            <a:endParaRPr lang="it-IT">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it-IT">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997D6C1-4400-4410-AF04-7AD952A065B9}" type="slidenum">
              <a:rPr lang="it-IT">
                <a:solidFill>
                  <a:prstClr val="black">
                    <a:tint val="75000"/>
                  </a:prstClr>
                </a:solidFill>
              </a:rPr>
              <a:pPr>
                <a:defRPr/>
              </a:pPr>
              <a:t>‹Nr.›</a:t>
            </a:fld>
            <a:endParaRPr lang="it-IT">
              <a:solidFill>
                <a:prstClr val="black">
                  <a:tint val="75000"/>
                </a:prstClr>
              </a:solidFill>
            </a:endParaRPr>
          </a:p>
        </p:txBody>
      </p:sp>
    </p:spTree>
    <p:extLst>
      <p:ext uri="{BB962C8B-B14F-4D97-AF65-F5344CB8AC3E}">
        <p14:creationId xmlns:p14="http://schemas.microsoft.com/office/powerpoint/2010/main" val="147935323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t-IT"/>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7" name="Date Placeholder 3"/>
          <p:cNvSpPr>
            <a:spLocks noGrp="1"/>
          </p:cNvSpPr>
          <p:nvPr>
            <p:ph type="dt" sz="half" idx="10"/>
          </p:nvPr>
        </p:nvSpPr>
        <p:spPr/>
        <p:txBody>
          <a:bodyPr/>
          <a:lstStyle>
            <a:lvl1pPr>
              <a:defRPr/>
            </a:lvl1pPr>
          </a:lstStyle>
          <a:p>
            <a:pPr>
              <a:defRPr/>
            </a:pPr>
            <a:fld id="{904C65A7-2A5F-4A07-A893-D4FD9839CE39}" type="datetimeFigureOut">
              <a:rPr lang="it-IT">
                <a:solidFill>
                  <a:prstClr val="black">
                    <a:tint val="75000"/>
                  </a:prstClr>
                </a:solidFill>
              </a:rPr>
              <a:pPr>
                <a:defRPr/>
              </a:pPr>
              <a:t>13/02/2017</a:t>
            </a:fld>
            <a:endParaRPr lang="it-IT">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it-IT">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3625BD42-E0F0-4E09-963D-798B77F6AE5D}" type="slidenum">
              <a:rPr lang="it-IT">
                <a:solidFill>
                  <a:prstClr val="black">
                    <a:tint val="75000"/>
                  </a:prstClr>
                </a:solidFill>
              </a:rPr>
              <a:pPr>
                <a:defRPr/>
              </a:pPr>
              <a:t>‹Nr.›</a:t>
            </a:fld>
            <a:endParaRPr lang="it-IT">
              <a:solidFill>
                <a:prstClr val="black">
                  <a:tint val="75000"/>
                </a:prstClr>
              </a:solidFill>
            </a:endParaRPr>
          </a:p>
        </p:txBody>
      </p:sp>
    </p:spTree>
    <p:extLst>
      <p:ext uri="{BB962C8B-B14F-4D97-AF65-F5344CB8AC3E}">
        <p14:creationId xmlns:p14="http://schemas.microsoft.com/office/powerpoint/2010/main" val="32999977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Date Placeholder 3"/>
          <p:cNvSpPr>
            <a:spLocks noGrp="1"/>
          </p:cNvSpPr>
          <p:nvPr>
            <p:ph type="dt" sz="half" idx="10"/>
          </p:nvPr>
        </p:nvSpPr>
        <p:spPr/>
        <p:txBody>
          <a:bodyPr/>
          <a:lstStyle>
            <a:lvl1pPr>
              <a:defRPr/>
            </a:lvl1pPr>
          </a:lstStyle>
          <a:p>
            <a:pPr>
              <a:defRPr/>
            </a:pPr>
            <a:fld id="{57E0ACC5-A4D0-40DD-93F3-BBC79BEF8605}" type="datetimeFigureOut">
              <a:rPr lang="it-IT">
                <a:solidFill>
                  <a:prstClr val="black">
                    <a:tint val="75000"/>
                  </a:prstClr>
                </a:solidFill>
              </a:rPr>
              <a:pPr>
                <a:defRPr/>
              </a:pPr>
              <a:t>13/02/2017</a:t>
            </a:fld>
            <a:endParaRPr lang="it-IT">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it-IT">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76A5FA76-4ADA-45A2-AA47-F82AA2C279AC}" type="slidenum">
              <a:rPr lang="it-IT">
                <a:solidFill>
                  <a:prstClr val="black">
                    <a:tint val="75000"/>
                  </a:prstClr>
                </a:solidFill>
              </a:rPr>
              <a:pPr>
                <a:defRPr/>
              </a:pPr>
              <a:t>‹Nr.›</a:t>
            </a:fld>
            <a:endParaRPr lang="it-IT">
              <a:solidFill>
                <a:prstClr val="black">
                  <a:tint val="75000"/>
                </a:prstClr>
              </a:solidFill>
            </a:endParaRPr>
          </a:p>
        </p:txBody>
      </p:sp>
    </p:spTree>
    <p:extLst>
      <p:ext uri="{BB962C8B-B14F-4D97-AF65-F5344CB8AC3E}">
        <p14:creationId xmlns:p14="http://schemas.microsoft.com/office/powerpoint/2010/main" val="14436959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7F32227-01CE-4BCC-9C57-761A6380ED7A}" type="datetimeFigureOut">
              <a:rPr lang="it-IT">
                <a:solidFill>
                  <a:prstClr val="black">
                    <a:tint val="75000"/>
                  </a:prstClr>
                </a:solidFill>
              </a:rPr>
              <a:pPr>
                <a:defRPr/>
              </a:pPr>
              <a:t>13/02/2017</a:t>
            </a:fld>
            <a:endParaRPr lang="it-IT">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it-IT">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57F4B0A7-CAEE-4C30-9FE8-01A6A8C3922A}" type="slidenum">
              <a:rPr lang="it-IT">
                <a:solidFill>
                  <a:prstClr val="black">
                    <a:tint val="75000"/>
                  </a:prstClr>
                </a:solidFill>
              </a:rPr>
              <a:pPr>
                <a:defRPr/>
              </a:pPr>
              <a:t>‹Nr.›</a:t>
            </a:fld>
            <a:endParaRPr lang="it-IT">
              <a:solidFill>
                <a:prstClr val="black">
                  <a:tint val="75000"/>
                </a:prstClr>
              </a:solidFill>
            </a:endParaRPr>
          </a:p>
        </p:txBody>
      </p:sp>
    </p:spTree>
    <p:extLst>
      <p:ext uri="{BB962C8B-B14F-4D97-AF65-F5344CB8AC3E}">
        <p14:creationId xmlns:p14="http://schemas.microsoft.com/office/powerpoint/2010/main" val="151085863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it-IT"/>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E001D06-7725-4970-AD14-8B9DDE758B34}" type="datetimeFigureOut">
              <a:rPr lang="it-IT">
                <a:solidFill>
                  <a:prstClr val="black">
                    <a:tint val="75000"/>
                  </a:prstClr>
                </a:solidFill>
              </a:rPr>
              <a:pPr>
                <a:defRPr/>
              </a:pPr>
              <a:t>13/02/2017</a:t>
            </a:fld>
            <a:endParaRPr lang="it-IT">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it-IT">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FA11DE69-5312-47C2-A27D-FE07E9CB5F9E}" type="slidenum">
              <a:rPr lang="it-IT">
                <a:solidFill>
                  <a:prstClr val="black">
                    <a:tint val="75000"/>
                  </a:prstClr>
                </a:solidFill>
              </a:rPr>
              <a:pPr>
                <a:defRPr/>
              </a:pPr>
              <a:t>‹Nr.›</a:t>
            </a:fld>
            <a:endParaRPr lang="it-IT">
              <a:solidFill>
                <a:prstClr val="black">
                  <a:tint val="75000"/>
                </a:prstClr>
              </a:solidFill>
            </a:endParaRPr>
          </a:p>
        </p:txBody>
      </p:sp>
    </p:spTree>
    <p:extLst>
      <p:ext uri="{BB962C8B-B14F-4D97-AF65-F5344CB8AC3E}">
        <p14:creationId xmlns:p14="http://schemas.microsoft.com/office/powerpoint/2010/main" val="368204025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it-IT"/>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B2E5853-68A5-4BEB-B4DD-E749B8F3EC86}" type="datetimeFigureOut">
              <a:rPr lang="it-IT">
                <a:solidFill>
                  <a:prstClr val="black">
                    <a:tint val="75000"/>
                  </a:prstClr>
                </a:solidFill>
              </a:rPr>
              <a:pPr>
                <a:defRPr/>
              </a:pPr>
              <a:t>13/02/2017</a:t>
            </a:fld>
            <a:endParaRPr lang="it-IT">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it-IT">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8403BFB2-F978-4EE5-86DE-2F992148271D}" type="slidenum">
              <a:rPr lang="it-IT">
                <a:solidFill>
                  <a:prstClr val="black">
                    <a:tint val="75000"/>
                  </a:prstClr>
                </a:solidFill>
              </a:rPr>
              <a:pPr>
                <a:defRPr/>
              </a:pPr>
              <a:t>‹Nr.›</a:t>
            </a:fld>
            <a:endParaRPr lang="it-IT">
              <a:solidFill>
                <a:prstClr val="black">
                  <a:tint val="75000"/>
                </a:prstClr>
              </a:solidFill>
            </a:endParaRPr>
          </a:p>
        </p:txBody>
      </p:sp>
    </p:spTree>
    <p:extLst>
      <p:ext uri="{BB962C8B-B14F-4D97-AF65-F5344CB8AC3E}">
        <p14:creationId xmlns:p14="http://schemas.microsoft.com/office/powerpoint/2010/main" val="341691505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lvl1pPr>
              <a:defRPr/>
            </a:lvl1pPr>
          </a:lstStyle>
          <a:p>
            <a:pPr>
              <a:defRPr/>
            </a:pPr>
            <a:fld id="{EBD1FDB4-CE78-4FC6-ACE8-332AA66FEAEA}" type="datetimeFigureOut">
              <a:rPr lang="it-IT">
                <a:solidFill>
                  <a:prstClr val="black">
                    <a:tint val="75000"/>
                  </a:prstClr>
                </a:solidFill>
              </a:rPr>
              <a:pPr>
                <a:defRPr/>
              </a:pPr>
              <a:t>13/02/2017</a:t>
            </a:fld>
            <a:endParaRPr lang="it-IT">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it-IT">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7B9B11D8-C258-4B21-B28D-2ECF4EA9C764}" type="slidenum">
              <a:rPr lang="it-IT">
                <a:solidFill>
                  <a:prstClr val="black">
                    <a:tint val="75000"/>
                  </a:prstClr>
                </a:solidFill>
              </a:rPr>
              <a:pPr>
                <a:defRPr/>
              </a:pPr>
              <a:t>‹Nr.›</a:t>
            </a:fld>
            <a:endParaRPr lang="it-IT">
              <a:solidFill>
                <a:prstClr val="black">
                  <a:tint val="75000"/>
                </a:prstClr>
              </a:solidFill>
            </a:endParaRPr>
          </a:p>
        </p:txBody>
      </p:sp>
    </p:spTree>
    <p:extLst>
      <p:ext uri="{BB962C8B-B14F-4D97-AF65-F5344CB8AC3E}">
        <p14:creationId xmlns:p14="http://schemas.microsoft.com/office/powerpoint/2010/main" val="88281712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it-IT"/>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lvl1pPr>
              <a:defRPr/>
            </a:lvl1pPr>
          </a:lstStyle>
          <a:p>
            <a:pPr>
              <a:defRPr/>
            </a:pPr>
            <a:fld id="{0383D7AC-3938-4BA5-896B-AED3BF40D962}" type="datetimeFigureOut">
              <a:rPr lang="it-IT">
                <a:solidFill>
                  <a:prstClr val="black">
                    <a:tint val="75000"/>
                  </a:prstClr>
                </a:solidFill>
              </a:rPr>
              <a:pPr>
                <a:defRPr/>
              </a:pPr>
              <a:t>13/02/2017</a:t>
            </a:fld>
            <a:endParaRPr lang="it-IT">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it-IT">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33D0508-A788-405C-A9BB-41B9188EAA45}" type="slidenum">
              <a:rPr lang="it-IT">
                <a:solidFill>
                  <a:prstClr val="black">
                    <a:tint val="75000"/>
                  </a:prstClr>
                </a:solidFill>
              </a:rPr>
              <a:pPr>
                <a:defRPr/>
              </a:pPr>
              <a:t>‹Nr.›</a:t>
            </a:fld>
            <a:endParaRPr lang="it-IT">
              <a:solidFill>
                <a:prstClr val="black">
                  <a:tint val="75000"/>
                </a:prstClr>
              </a:solidFill>
            </a:endParaRPr>
          </a:p>
        </p:txBody>
      </p:sp>
    </p:spTree>
    <p:extLst>
      <p:ext uri="{BB962C8B-B14F-4D97-AF65-F5344CB8AC3E}">
        <p14:creationId xmlns:p14="http://schemas.microsoft.com/office/powerpoint/2010/main" val="3429326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7_Title">
    <p:bg>
      <p:bgPr>
        <a:solidFill>
          <a:schemeClr val="accent4"/>
        </a:solidFill>
        <a:effectLst/>
      </p:bgPr>
    </p:bg>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838200" y="2682271"/>
            <a:ext cx="10515600" cy="1325563"/>
          </a:xfrm>
        </p:spPr>
        <p:txBody>
          <a:bodyPr/>
          <a:lstStyle>
            <a:lvl1pPr algn="ctr">
              <a:defRPr>
                <a:solidFill>
                  <a:schemeClr val="bg1"/>
                </a:solidFill>
              </a:defRPr>
            </a:lvl1pPr>
          </a:lstStyle>
          <a:p>
            <a:r>
              <a:rPr lang="es-ES_tradnl" dirty="0" err="1"/>
              <a:t>Title</a:t>
            </a:r>
            <a:endParaRPr lang="es-ES" dirty="0"/>
          </a:p>
        </p:txBody>
      </p:sp>
      <p:sp>
        <p:nvSpPr>
          <p:cNvPr id="3" name="Rectángulo 2"/>
          <p:cNvSpPr/>
          <p:nvPr userDrawn="1"/>
        </p:nvSpPr>
        <p:spPr>
          <a:xfrm>
            <a:off x="0" y="0"/>
            <a:ext cx="12192000" cy="24116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4" name="Imagen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99312" y="551828"/>
            <a:ext cx="3593379" cy="1307990"/>
          </a:xfrm>
          <a:prstGeom prst="rect">
            <a:avLst/>
          </a:prstGeom>
        </p:spPr>
      </p:pic>
      <p:sp>
        <p:nvSpPr>
          <p:cNvPr id="10" name="Título 1"/>
          <p:cNvSpPr txBox="1">
            <a:spLocks/>
          </p:cNvSpPr>
          <p:nvPr userDrawn="1"/>
        </p:nvSpPr>
        <p:spPr>
          <a:xfrm>
            <a:off x="838200" y="5913151"/>
            <a:ext cx="10515600" cy="44955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_tradnl" sz="1600" b="0" i="0" dirty="0" err="1">
                <a:solidFill>
                  <a:schemeClr val="bg1"/>
                </a:solidFill>
                <a:latin typeface="+mn-lt"/>
              </a:rPr>
              <a:t>www.trinomics.eu</a:t>
            </a:r>
            <a:endParaRPr lang="es-ES" sz="1600" b="0" i="0" dirty="0">
              <a:solidFill>
                <a:schemeClr val="bg1"/>
              </a:solidFill>
              <a:latin typeface="+mn-lt"/>
            </a:endParaRPr>
          </a:p>
        </p:txBody>
      </p:sp>
      <p:grpSp>
        <p:nvGrpSpPr>
          <p:cNvPr id="14" name="Agrupar 13"/>
          <p:cNvGrpSpPr/>
          <p:nvPr userDrawn="1"/>
        </p:nvGrpSpPr>
        <p:grpSpPr>
          <a:xfrm>
            <a:off x="4274820" y="4552770"/>
            <a:ext cx="3642360" cy="952500"/>
            <a:chOff x="-106680" y="4556760"/>
            <a:chExt cx="12466320" cy="952500"/>
          </a:xfrm>
        </p:grpSpPr>
        <p:cxnSp>
          <p:nvCxnSpPr>
            <p:cNvPr id="12" name="Conector recto 11"/>
            <p:cNvCxnSpPr/>
            <p:nvPr userDrawn="1"/>
          </p:nvCxnSpPr>
          <p:spPr>
            <a:xfrm>
              <a:off x="-106680" y="4556760"/>
              <a:ext cx="1246632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Conector recto 12"/>
            <p:cNvCxnSpPr/>
            <p:nvPr userDrawn="1"/>
          </p:nvCxnSpPr>
          <p:spPr>
            <a:xfrm>
              <a:off x="-106680" y="5509260"/>
              <a:ext cx="1246632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5" name="Agrupar 14"/>
          <p:cNvGrpSpPr/>
          <p:nvPr userDrawn="1"/>
        </p:nvGrpSpPr>
        <p:grpSpPr>
          <a:xfrm>
            <a:off x="838200" y="2312479"/>
            <a:ext cx="10515600" cy="37585"/>
            <a:chOff x="838200" y="1690688"/>
            <a:chExt cx="11237844" cy="108295"/>
          </a:xfrm>
        </p:grpSpPr>
        <p:sp>
          <p:nvSpPr>
            <p:cNvPr id="16" name="Rectángulo 15"/>
            <p:cNvSpPr/>
            <p:nvPr userDrawn="1"/>
          </p:nvSpPr>
          <p:spPr>
            <a:xfrm>
              <a:off x="838200" y="1690688"/>
              <a:ext cx="3624470" cy="10829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7" name="Rectángulo 16"/>
            <p:cNvSpPr/>
            <p:nvPr userDrawn="1"/>
          </p:nvSpPr>
          <p:spPr>
            <a:xfrm>
              <a:off x="4644887" y="1690688"/>
              <a:ext cx="3624470" cy="10829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8" name="Rectángulo 17"/>
            <p:cNvSpPr/>
            <p:nvPr userDrawn="1"/>
          </p:nvSpPr>
          <p:spPr>
            <a:xfrm>
              <a:off x="8451574" y="1690688"/>
              <a:ext cx="3624470" cy="10829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sp>
        <p:nvSpPr>
          <p:cNvPr id="19" name="Marcador de texto 8"/>
          <p:cNvSpPr>
            <a:spLocks noGrp="1"/>
          </p:cNvSpPr>
          <p:nvPr>
            <p:ph type="body" sz="quarter" idx="10" hasCustomPrompt="1"/>
          </p:nvPr>
        </p:nvSpPr>
        <p:spPr>
          <a:xfrm>
            <a:off x="1447800" y="4663240"/>
            <a:ext cx="9296400" cy="297411"/>
          </a:xfrm>
        </p:spPr>
        <p:txBody>
          <a:bodyPr>
            <a:normAutofit/>
          </a:bodyPr>
          <a:lstStyle>
            <a:lvl1pPr marL="0" indent="0" algn="ctr">
              <a:buNone/>
              <a:defRPr sz="1600">
                <a:solidFill>
                  <a:schemeClr val="bg1"/>
                </a:solidFill>
              </a:defRPr>
            </a:lvl1pPr>
          </a:lstStyle>
          <a:p>
            <a:pPr lvl="0"/>
            <a:r>
              <a:rPr lang="es-ES_tradnl" dirty="0" err="1"/>
              <a:t>author</a:t>
            </a:r>
            <a:endParaRPr lang="es-ES" dirty="0"/>
          </a:p>
        </p:txBody>
      </p:sp>
      <p:sp>
        <p:nvSpPr>
          <p:cNvPr id="20" name="Marcador de texto 8"/>
          <p:cNvSpPr>
            <a:spLocks noGrp="1"/>
          </p:cNvSpPr>
          <p:nvPr>
            <p:ph type="body" sz="quarter" idx="11" hasCustomPrompt="1"/>
          </p:nvPr>
        </p:nvSpPr>
        <p:spPr>
          <a:xfrm>
            <a:off x="1447800" y="4960648"/>
            <a:ext cx="9296400" cy="247530"/>
          </a:xfrm>
        </p:spPr>
        <p:txBody>
          <a:bodyPr>
            <a:normAutofit/>
          </a:bodyPr>
          <a:lstStyle>
            <a:lvl1pPr marL="0" indent="0" algn="ctr">
              <a:buNone/>
              <a:defRPr sz="1000">
                <a:solidFill>
                  <a:schemeClr val="bg1">
                    <a:alpha val="65000"/>
                  </a:schemeClr>
                </a:solidFill>
              </a:defRPr>
            </a:lvl1pPr>
          </a:lstStyle>
          <a:p>
            <a:pPr lvl="0"/>
            <a:r>
              <a:rPr lang="es-ES_tradnl" dirty="0" err="1"/>
              <a:t>location</a:t>
            </a:r>
            <a:endParaRPr lang="es-ES" dirty="0"/>
          </a:p>
        </p:txBody>
      </p:sp>
      <p:sp>
        <p:nvSpPr>
          <p:cNvPr id="21" name="Marcador de texto 8"/>
          <p:cNvSpPr>
            <a:spLocks noGrp="1"/>
          </p:cNvSpPr>
          <p:nvPr>
            <p:ph type="body" sz="quarter" idx="12" hasCustomPrompt="1"/>
          </p:nvPr>
        </p:nvSpPr>
        <p:spPr>
          <a:xfrm>
            <a:off x="1447800" y="5136283"/>
            <a:ext cx="9296400" cy="247530"/>
          </a:xfrm>
        </p:spPr>
        <p:txBody>
          <a:bodyPr>
            <a:normAutofit/>
          </a:bodyPr>
          <a:lstStyle>
            <a:lvl1pPr marL="0" indent="0" algn="ctr">
              <a:buNone/>
              <a:defRPr sz="1000">
                <a:solidFill>
                  <a:schemeClr val="bg1">
                    <a:alpha val="65000"/>
                  </a:schemeClr>
                </a:solidFill>
              </a:defRPr>
            </a:lvl1pPr>
          </a:lstStyle>
          <a:p>
            <a:pPr lvl="0"/>
            <a:r>
              <a:rPr lang="es-ES_tradnl" dirty="0"/>
              <a:t>date</a:t>
            </a:r>
            <a:endParaRPr lang="es-ES" dirty="0"/>
          </a:p>
        </p:txBody>
      </p:sp>
    </p:spTree>
    <p:extLst>
      <p:ext uri="{BB962C8B-B14F-4D97-AF65-F5344CB8AC3E}">
        <p14:creationId xmlns:p14="http://schemas.microsoft.com/office/powerpoint/2010/main" val="756898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p:bg>
      <p:bgPr>
        <a:solidFill>
          <a:schemeClr val="accent1"/>
        </a:solidFill>
        <a:effectLst/>
      </p:bgPr>
    </p:bg>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838200" y="2682271"/>
            <a:ext cx="10515600" cy="1325563"/>
          </a:xfrm>
        </p:spPr>
        <p:txBody>
          <a:bodyPr/>
          <a:lstStyle>
            <a:lvl1pPr algn="ctr">
              <a:defRPr sz="3600">
                <a:solidFill>
                  <a:schemeClr val="bg1"/>
                </a:solidFill>
              </a:defRPr>
            </a:lvl1pPr>
          </a:lstStyle>
          <a:p>
            <a:r>
              <a:rPr lang="es-ES_tradnl" dirty="0" err="1"/>
              <a:t>Title</a:t>
            </a:r>
            <a:endParaRPr lang="es-ES" dirty="0"/>
          </a:p>
        </p:txBody>
      </p:sp>
      <p:sp>
        <p:nvSpPr>
          <p:cNvPr id="10" name="Título 1"/>
          <p:cNvSpPr txBox="1">
            <a:spLocks/>
          </p:cNvSpPr>
          <p:nvPr userDrawn="1"/>
        </p:nvSpPr>
        <p:spPr>
          <a:xfrm>
            <a:off x="838200" y="5913151"/>
            <a:ext cx="10515600" cy="44955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_tradnl" sz="1600" b="0" i="0" dirty="0" err="1">
                <a:solidFill>
                  <a:schemeClr val="bg1"/>
                </a:solidFill>
                <a:latin typeface="+mn-lt"/>
              </a:rPr>
              <a:t>www.trinomics.eu</a:t>
            </a:r>
            <a:endParaRPr lang="es-ES" sz="1600" b="0" i="0" dirty="0">
              <a:solidFill>
                <a:schemeClr val="bg1"/>
              </a:solidFill>
              <a:latin typeface="+mn-lt"/>
            </a:endParaRPr>
          </a:p>
        </p:txBody>
      </p:sp>
      <p:pic>
        <p:nvPicPr>
          <p:cNvPr id="16" name="Imagen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07537" y="1010266"/>
            <a:ext cx="2564227" cy="530750"/>
          </a:xfrm>
          <a:prstGeom prst="rect">
            <a:avLst/>
          </a:prstGeom>
        </p:spPr>
      </p:pic>
      <p:pic>
        <p:nvPicPr>
          <p:cNvPr id="6" name="Imagen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655027" y="4580606"/>
            <a:ext cx="881948" cy="881948"/>
          </a:xfrm>
          <a:prstGeom prst="rect">
            <a:avLst/>
          </a:prstGeom>
        </p:spPr>
      </p:pic>
      <p:sp>
        <p:nvSpPr>
          <p:cNvPr id="9" name="Elipse 8"/>
          <p:cNvSpPr/>
          <p:nvPr userDrawn="1"/>
        </p:nvSpPr>
        <p:spPr>
          <a:xfrm>
            <a:off x="5586731" y="4518660"/>
            <a:ext cx="1005840" cy="1005840"/>
          </a:xfrm>
          <a:prstGeom prst="ellipse">
            <a:avLst/>
          </a:prstGeom>
          <a:no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749241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le">
    <p:bg>
      <p:bgPr>
        <a:solidFill>
          <a:schemeClr val="accent2"/>
        </a:solidFill>
        <a:effectLst/>
      </p:bgPr>
    </p:bg>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838200" y="2682271"/>
            <a:ext cx="10515600" cy="1325563"/>
          </a:xfrm>
        </p:spPr>
        <p:txBody>
          <a:bodyPr/>
          <a:lstStyle>
            <a:lvl1pPr algn="ctr">
              <a:defRPr sz="3600">
                <a:solidFill>
                  <a:schemeClr val="bg1"/>
                </a:solidFill>
              </a:defRPr>
            </a:lvl1pPr>
          </a:lstStyle>
          <a:p>
            <a:r>
              <a:rPr lang="es-ES_tradnl" dirty="0" err="1"/>
              <a:t>Title</a:t>
            </a:r>
            <a:endParaRPr lang="es-ES" dirty="0"/>
          </a:p>
        </p:txBody>
      </p:sp>
      <p:sp>
        <p:nvSpPr>
          <p:cNvPr id="10" name="Título 1"/>
          <p:cNvSpPr txBox="1">
            <a:spLocks/>
          </p:cNvSpPr>
          <p:nvPr userDrawn="1"/>
        </p:nvSpPr>
        <p:spPr>
          <a:xfrm>
            <a:off x="838200" y="5913151"/>
            <a:ext cx="10515600" cy="44955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_tradnl" sz="1600" b="0" i="0" dirty="0" err="1">
                <a:solidFill>
                  <a:schemeClr val="bg1"/>
                </a:solidFill>
                <a:latin typeface="+mn-lt"/>
              </a:rPr>
              <a:t>www.trinomics.eu</a:t>
            </a:r>
            <a:endParaRPr lang="es-ES" sz="1600" b="0" i="0" dirty="0">
              <a:solidFill>
                <a:schemeClr val="bg1"/>
              </a:solidFill>
              <a:latin typeface="+mn-lt"/>
            </a:endParaRPr>
          </a:p>
        </p:txBody>
      </p:sp>
      <p:pic>
        <p:nvPicPr>
          <p:cNvPr id="16" name="Imagen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07537" y="1010266"/>
            <a:ext cx="2564227" cy="530750"/>
          </a:xfrm>
          <a:prstGeom prst="rect">
            <a:avLst/>
          </a:prstGeom>
        </p:spPr>
      </p:pic>
      <p:sp>
        <p:nvSpPr>
          <p:cNvPr id="9" name="Elipse 8"/>
          <p:cNvSpPr/>
          <p:nvPr userDrawn="1"/>
        </p:nvSpPr>
        <p:spPr>
          <a:xfrm>
            <a:off x="5586731" y="4518660"/>
            <a:ext cx="1005840" cy="1005840"/>
          </a:xfrm>
          <a:prstGeom prst="ellipse">
            <a:avLst/>
          </a:prstGeom>
          <a:no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3" name="Imagen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648651" y="4580580"/>
            <a:ext cx="882000" cy="882000"/>
          </a:xfrm>
          <a:prstGeom prst="rect">
            <a:avLst/>
          </a:prstGeom>
        </p:spPr>
      </p:pic>
    </p:spTree>
    <p:extLst>
      <p:ext uri="{BB962C8B-B14F-4D97-AF65-F5344CB8AC3E}">
        <p14:creationId xmlns:p14="http://schemas.microsoft.com/office/powerpoint/2010/main" val="135497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itle">
    <p:bg>
      <p:bgPr>
        <a:solidFill>
          <a:schemeClr val="accent4"/>
        </a:solidFill>
        <a:effectLst/>
      </p:bgPr>
    </p:bg>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838200" y="2682271"/>
            <a:ext cx="10515600" cy="1325563"/>
          </a:xfrm>
        </p:spPr>
        <p:txBody>
          <a:bodyPr/>
          <a:lstStyle>
            <a:lvl1pPr algn="ctr">
              <a:defRPr sz="3600">
                <a:solidFill>
                  <a:schemeClr val="bg1"/>
                </a:solidFill>
              </a:defRPr>
            </a:lvl1pPr>
          </a:lstStyle>
          <a:p>
            <a:r>
              <a:rPr lang="es-ES_tradnl" dirty="0" err="1"/>
              <a:t>Title</a:t>
            </a:r>
            <a:endParaRPr lang="es-ES" dirty="0"/>
          </a:p>
        </p:txBody>
      </p:sp>
      <p:sp>
        <p:nvSpPr>
          <p:cNvPr id="10" name="Título 1"/>
          <p:cNvSpPr txBox="1">
            <a:spLocks/>
          </p:cNvSpPr>
          <p:nvPr userDrawn="1"/>
        </p:nvSpPr>
        <p:spPr>
          <a:xfrm>
            <a:off x="838200" y="5913151"/>
            <a:ext cx="10515600" cy="44955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_tradnl" sz="1600" b="0" i="0" dirty="0" err="1">
                <a:solidFill>
                  <a:schemeClr val="bg1"/>
                </a:solidFill>
                <a:latin typeface="+mn-lt"/>
              </a:rPr>
              <a:t>www.trinomics.eu</a:t>
            </a:r>
            <a:endParaRPr lang="es-ES" sz="1600" b="0" i="0" dirty="0">
              <a:solidFill>
                <a:schemeClr val="bg1"/>
              </a:solidFill>
              <a:latin typeface="+mn-lt"/>
            </a:endParaRPr>
          </a:p>
        </p:txBody>
      </p:sp>
      <p:pic>
        <p:nvPicPr>
          <p:cNvPr id="16" name="Imagen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07537" y="1010266"/>
            <a:ext cx="2564227" cy="530750"/>
          </a:xfrm>
          <a:prstGeom prst="rect">
            <a:avLst/>
          </a:prstGeom>
        </p:spPr>
      </p:pic>
      <p:sp>
        <p:nvSpPr>
          <p:cNvPr id="9" name="Elipse 8"/>
          <p:cNvSpPr/>
          <p:nvPr userDrawn="1"/>
        </p:nvSpPr>
        <p:spPr>
          <a:xfrm>
            <a:off x="5586731" y="4518660"/>
            <a:ext cx="1005840" cy="1005840"/>
          </a:xfrm>
          <a:prstGeom prst="ellipse">
            <a:avLst/>
          </a:prstGeom>
          <a:no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4" name="Imagen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655000" y="4580580"/>
            <a:ext cx="882000" cy="882000"/>
          </a:xfrm>
          <a:prstGeom prst="rect">
            <a:avLst/>
          </a:prstGeom>
        </p:spPr>
      </p:pic>
    </p:spTree>
    <p:extLst>
      <p:ext uri="{BB962C8B-B14F-4D97-AF65-F5344CB8AC3E}">
        <p14:creationId xmlns:p14="http://schemas.microsoft.com/office/powerpoint/2010/main" val="19374770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Title">
    <p:bg>
      <p:bgPr>
        <a:solidFill>
          <a:schemeClr val="accent3"/>
        </a:solidFill>
        <a:effectLst/>
      </p:bgPr>
    </p:bg>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838200" y="2682271"/>
            <a:ext cx="10515600" cy="1325563"/>
          </a:xfrm>
        </p:spPr>
        <p:txBody>
          <a:bodyPr/>
          <a:lstStyle>
            <a:lvl1pPr algn="ctr">
              <a:defRPr sz="3600">
                <a:solidFill>
                  <a:schemeClr val="bg1"/>
                </a:solidFill>
              </a:defRPr>
            </a:lvl1pPr>
          </a:lstStyle>
          <a:p>
            <a:r>
              <a:rPr lang="es-ES_tradnl" dirty="0" err="1"/>
              <a:t>Title</a:t>
            </a:r>
            <a:endParaRPr lang="es-ES" dirty="0"/>
          </a:p>
        </p:txBody>
      </p:sp>
      <p:sp>
        <p:nvSpPr>
          <p:cNvPr id="10" name="Título 1"/>
          <p:cNvSpPr txBox="1">
            <a:spLocks/>
          </p:cNvSpPr>
          <p:nvPr userDrawn="1"/>
        </p:nvSpPr>
        <p:spPr>
          <a:xfrm>
            <a:off x="838200" y="5913151"/>
            <a:ext cx="10515600" cy="44955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_tradnl" sz="1600" b="0" i="0" dirty="0" err="1">
                <a:solidFill>
                  <a:schemeClr val="bg1"/>
                </a:solidFill>
                <a:latin typeface="+mn-lt"/>
              </a:rPr>
              <a:t>www.trinomics.eu</a:t>
            </a:r>
            <a:endParaRPr lang="es-ES" sz="1600" b="0" i="0" dirty="0">
              <a:solidFill>
                <a:schemeClr val="bg1"/>
              </a:solidFill>
              <a:latin typeface="+mn-lt"/>
            </a:endParaRPr>
          </a:p>
        </p:txBody>
      </p:sp>
      <p:pic>
        <p:nvPicPr>
          <p:cNvPr id="16" name="Imagen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07537" y="1010266"/>
            <a:ext cx="2564227" cy="530750"/>
          </a:xfrm>
          <a:prstGeom prst="rect">
            <a:avLst/>
          </a:prstGeom>
        </p:spPr>
      </p:pic>
      <p:grpSp>
        <p:nvGrpSpPr>
          <p:cNvPr id="3" name="Agrupar 2"/>
          <p:cNvGrpSpPr/>
          <p:nvPr userDrawn="1"/>
        </p:nvGrpSpPr>
        <p:grpSpPr>
          <a:xfrm>
            <a:off x="7171707" y="4518660"/>
            <a:ext cx="1005840" cy="1005840"/>
            <a:chOff x="5586730" y="4518660"/>
            <a:chExt cx="1005840" cy="1005840"/>
          </a:xfrm>
        </p:grpSpPr>
        <p:sp>
          <p:nvSpPr>
            <p:cNvPr id="9" name="Elipse 8"/>
            <p:cNvSpPr/>
            <p:nvPr userDrawn="1"/>
          </p:nvSpPr>
          <p:spPr>
            <a:xfrm>
              <a:off x="5586730" y="4518660"/>
              <a:ext cx="1005840" cy="1005840"/>
            </a:xfrm>
            <a:prstGeom prst="ellipse">
              <a:avLst/>
            </a:prstGeom>
            <a:solidFill>
              <a:schemeClr val="accent4"/>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4" name="Imagen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655000" y="4580580"/>
              <a:ext cx="882000" cy="882000"/>
            </a:xfrm>
            <a:prstGeom prst="rect">
              <a:avLst/>
            </a:prstGeom>
          </p:spPr>
        </p:pic>
      </p:grpSp>
      <p:grpSp>
        <p:nvGrpSpPr>
          <p:cNvPr id="7" name="Agrupar 6"/>
          <p:cNvGrpSpPr/>
          <p:nvPr userDrawn="1"/>
        </p:nvGrpSpPr>
        <p:grpSpPr>
          <a:xfrm>
            <a:off x="5586731" y="4518660"/>
            <a:ext cx="1005840" cy="1005840"/>
            <a:chOff x="5586730" y="4518660"/>
            <a:chExt cx="1005840" cy="1005840"/>
          </a:xfrm>
        </p:grpSpPr>
        <p:sp>
          <p:nvSpPr>
            <p:cNvPr id="8" name="Elipse 7"/>
            <p:cNvSpPr/>
            <p:nvPr userDrawn="1"/>
          </p:nvSpPr>
          <p:spPr>
            <a:xfrm>
              <a:off x="5586730" y="4518660"/>
              <a:ext cx="1005840" cy="1005840"/>
            </a:xfrm>
            <a:prstGeom prst="ellipse">
              <a:avLst/>
            </a:prstGeom>
            <a:solidFill>
              <a:schemeClr val="accent2"/>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11" name="Imagen 10"/>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648650" y="4580580"/>
              <a:ext cx="882000" cy="882000"/>
            </a:xfrm>
            <a:prstGeom prst="rect">
              <a:avLst/>
            </a:prstGeom>
          </p:spPr>
        </p:pic>
      </p:grpSp>
      <p:grpSp>
        <p:nvGrpSpPr>
          <p:cNvPr id="6" name="Agrupar 5"/>
          <p:cNvGrpSpPr/>
          <p:nvPr userDrawn="1"/>
        </p:nvGrpSpPr>
        <p:grpSpPr>
          <a:xfrm>
            <a:off x="4001755" y="4518686"/>
            <a:ext cx="1005840" cy="1005840"/>
            <a:chOff x="4001754" y="4518686"/>
            <a:chExt cx="1005840" cy="1005840"/>
          </a:xfrm>
        </p:grpSpPr>
        <p:sp>
          <p:nvSpPr>
            <p:cNvPr id="13" name="Elipse 12"/>
            <p:cNvSpPr/>
            <p:nvPr userDrawn="1"/>
          </p:nvSpPr>
          <p:spPr>
            <a:xfrm>
              <a:off x="4001754" y="4518686"/>
              <a:ext cx="1005840" cy="1005840"/>
            </a:xfrm>
            <a:prstGeom prst="ellipse">
              <a:avLst/>
            </a:prstGeom>
            <a:solidFill>
              <a:schemeClr val="accent1"/>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12" name="Imagen 11"/>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070050" y="4580632"/>
              <a:ext cx="881948" cy="881948"/>
            </a:xfrm>
            <a:prstGeom prst="rect">
              <a:avLst/>
            </a:prstGeom>
          </p:spPr>
        </p:pic>
      </p:grpSp>
    </p:spTree>
    <p:extLst>
      <p:ext uri="{BB962C8B-B14F-4D97-AF65-F5344CB8AC3E}">
        <p14:creationId xmlns:p14="http://schemas.microsoft.com/office/powerpoint/2010/main" val="1159126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iapositiva de título">
    <p:bg>
      <p:bgPr>
        <a:solidFill>
          <a:schemeClr val="accent3"/>
        </a:solidFill>
        <a:effectLst/>
      </p:bgPr>
    </p:bg>
    <p:spTree>
      <p:nvGrpSpPr>
        <p:cNvPr id="1" name=""/>
        <p:cNvGrpSpPr/>
        <p:nvPr/>
      </p:nvGrpSpPr>
      <p:grpSpPr>
        <a:xfrm>
          <a:off x="0" y="0"/>
          <a:ext cx="0" cy="0"/>
          <a:chOff x="0" y="0"/>
          <a:chExt cx="0" cy="0"/>
        </a:xfrm>
      </p:grpSpPr>
      <p:sp>
        <p:nvSpPr>
          <p:cNvPr id="9" name="Título 1"/>
          <p:cNvSpPr>
            <a:spLocks noGrp="1"/>
          </p:cNvSpPr>
          <p:nvPr>
            <p:ph type="ctrTitle" hasCustomPrompt="1"/>
          </p:nvPr>
        </p:nvSpPr>
        <p:spPr>
          <a:xfrm>
            <a:off x="1524000" y="2183295"/>
            <a:ext cx="9144000" cy="1903138"/>
          </a:xfrm>
          <a:noFill/>
        </p:spPr>
        <p:txBody>
          <a:bodyPr anchor="b"/>
          <a:lstStyle>
            <a:lvl1pPr algn="ctr">
              <a:defRPr sz="6000" baseline="0">
                <a:solidFill>
                  <a:schemeClr val="bg1"/>
                </a:solidFill>
                <a:effectLst/>
              </a:defRPr>
            </a:lvl1pPr>
          </a:lstStyle>
          <a:p>
            <a:r>
              <a:rPr lang="es-ES_tradnl" dirty="0" err="1"/>
              <a:t>Insert</a:t>
            </a:r>
            <a:r>
              <a:rPr lang="es-ES_tradnl" dirty="0"/>
              <a:t> </a:t>
            </a:r>
            <a:r>
              <a:rPr lang="es-ES_tradnl" dirty="0" err="1"/>
              <a:t>title</a:t>
            </a:r>
            <a:endParaRPr lang="es-ES" dirty="0"/>
          </a:p>
        </p:txBody>
      </p:sp>
      <p:sp>
        <p:nvSpPr>
          <p:cNvPr id="10" name="Subtítulo 2"/>
          <p:cNvSpPr>
            <a:spLocks noGrp="1"/>
          </p:cNvSpPr>
          <p:nvPr>
            <p:ph type="subTitle" idx="1" hasCustomPrompt="1"/>
          </p:nvPr>
        </p:nvSpPr>
        <p:spPr>
          <a:xfrm>
            <a:off x="1524000" y="4178508"/>
            <a:ext cx="9144000" cy="1655762"/>
          </a:xfrm>
          <a:noFill/>
        </p:spPr>
        <p:txBody>
          <a:bodyPr/>
          <a:lstStyle>
            <a:lvl1pPr marL="0" indent="0" algn="ctr">
              <a:buNone/>
              <a:defRPr sz="2400">
                <a:solidFill>
                  <a:schemeClr val="bg1"/>
                </a:solidFill>
                <a:effectLs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_tradnl" dirty="0" err="1"/>
              <a:t>subtitle</a:t>
            </a:r>
            <a:endParaRPr lang="es-ES" dirty="0"/>
          </a:p>
        </p:txBody>
      </p:sp>
      <p:sp>
        <p:nvSpPr>
          <p:cNvPr id="5" name="Rectángulo 4"/>
          <p:cNvSpPr/>
          <p:nvPr userDrawn="1"/>
        </p:nvSpPr>
        <p:spPr>
          <a:xfrm>
            <a:off x="0" y="0"/>
            <a:ext cx="12192000" cy="24116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6" name="Imagen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99312" y="551828"/>
            <a:ext cx="3593379" cy="1307990"/>
          </a:xfrm>
          <a:prstGeom prst="rect">
            <a:avLst/>
          </a:prstGeom>
        </p:spPr>
      </p:pic>
      <p:sp>
        <p:nvSpPr>
          <p:cNvPr id="7" name="Título 1"/>
          <p:cNvSpPr txBox="1">
            <a:spLocks/>
          </p:cNvSpPr>
          <p:nvPr userDrawn="1"/>
        </p:nvSpPr>
        <p:spPr>
          <a:xfrm>
            <a:off x="838200" y="5913151"/>
            <a:ext cx="10515600" cy="44955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_tradnl" sz="1600" b="0" i="0" dirty="0" err="1">
                <a:solidFill>
                  <a:schemeClr val="bg1"/>
                </a:solidFill>
                <a:latin typeface="+mn-lt"/>
              </a:rPr>
              <a:t>www.trinomics.eu</a:t>
            </a:r>
            <a:endParaRPr lang="es-ES" sz="1600" b="0" i="0" dirty="0">
              <a:solidFill>
                <a:schemeClr val="bg1"/>
              </a:solidFill>
              <a:latin typeface="+mn-lt"/>
            </a:endParaRPr>
          </a:p>
        </p:txBody>
      </p:sp>
      <p:grpSp>
        <p:nvGrpSpPr>
          <p:cNvPr id="8" name="Agrupar 7"/>
          <p:cNvGrpSpPr/>
          <p:nvPr userDrawn="1"/>
        </p:nvGrpSpPr>
        <p:grpSpPr>
          <a:xfrm>
            <a:off x="838200" y="2312479"/>
            <a:ext cx="10515600" cy="37585"/>
            <a:chOff x="838200" y="1690688"/>
            <a:chExt cx="11237844" cy="108295"/>
          </a:xfrm>
        </p:grpSpPr>
        <p:sp>
          <p:nvSpPr>
            <p:cNvPr id="11" name="Rectángulo 10"/>
            <p:cNvSpPr/>
            <p:nvPr userDrawn="1"/>
          </p:nvSpPr>
          <p:spPr>
            <a:xfrm>
              <a:off x="838200" y="1690688"/>
              <a:ext cx="3624470" cy="10829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Rectángulo 11"/>
            <p:cNvSpPr/>
            <p:nvPr userDrawn="1"/>
          </p:nvSpPr>
          <p:spPr>
            <a:xfrm>
              <a:off x="4644887" y="1690688"/>
              <a:ext cx="3624470" cy="10829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Rectángulo 12"/>
            <p:cNvSpPr/>
            <p:nvPr userDrawn="1"/>
          </p:nvSpPr>
          <p:spPr>
            <a:xfrm>
              <a:off x="8451574" y="1690688"/>
              <a:ext cx="3624470" cy="10829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spTree>
    <p:extLst>
      <p:ext uri="{BB962C8B-B14F-4D97-AF65-F5344CB8AC3E}">
        <p14:creationId xmlns:p14="http://schemas.microsoft.com/office/powerpoint/2010/main" val="1957747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theme" Target="../theme/theme3.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s-ES_tradnl" dirty="0" err="1"/>
              <a:t>Title</a:t>
            </a:r>
            <a:endParaRPr lang="es-ES" dirty="0"/>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64B4F2-F738-D840-8DD7-2DBC29824289}" type="datetimeFigureOut">
              <a:rPr lang="es-ES" smtClean="0"/>
              <a:t>13/02/2017</a:t>
            </a:fld>
            <a:endParaRPr lang="es-ES"/>
          </a:p>
        </p:txBody>
      </p:sp>
      <p:sp>
        <p:nvSpPr>
          <p:cNvPr id="5" name="Marcador de pie de página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219F32-25A7-334E-B133-72D3B04B795D}" type="slidenum">
              <a:rPr lang="es-ES" smtClean="0"/>
              <a:t>‹Nr.›</a:t>
            </a:fld>
            <a:endParaRPr lang="es-ES"/>
          </a:p>
        </p:txBody>
      </p:sp>
    </p:spTree>
    <p:extLst>
      <p:ext uri="{BB962C8B-B14F-4D97-AF65-F5344CB8AC3E}">
        <p14:creationId xmlns:p14="http://schemas.microsoft.com/office/powerpoint/2010/main" val="1714636915"/>
      </p:ext>
    </p:extLst>
  </p:cSld>
  <p:clrMap bg1="lt1" tx1="dk1" bg2="lt2" tx2="dk2" accent1="accent1" accent2="accent2" accent3="accent3" accent4="accent4" accent5="accent5" accent6="accent6" hlink="hlink" folHlink="folHlink"/>
  <p:sldLayoutIdLst>
    <p:sldLayoutId id="2147483660" r:id="rId1"/>
    <p:sldLayoutId id="2147483672" r:id="rId2"/>
    <p:sldLayoutId id="2147483673" r:id="rId3"/>
    <p:sldLayoutId id="2147483674" r:id="rId4"/>
    <p:sldLayoutId id="2147483675" r:id="rId5"/>
    <p:sldLayoutId id="2147483676" r:id="rId6"/>
    <p:sldLayoutId id="2147483677" r:id="rId7"/>
    <p:sldLayoutId id="2147483678" r:id="rId8"/>
    <p:sldLayoutId id="2147483649" r:id="rId9"/>
    <p:sldLayoutId id="2147483654" r:id="rId10"/>
    <p:sldLayoutId id="2147483667" r:id="rId11"/>
    <p:sldLayoutId id="2147483666" r:id="rId12"/>
    <p:sldLayoutId id="2147483653" r:id="rId13"/>
    <p:sldLayoutId id="2147483656" r:id="rId14"/>
    <p:sldLayoutId id="2147483679" r:id="rId15"/>
    <p:sldLayoutId id="2147483662" r:id="rId16"/>
    <p:sldLayoutId id="2147483661" r:id="rId1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it-IT" smtClean="0"/>
          </a:p>
        </p:txBody>
      </p:sp>
      <p:sp>
        <p:nvSpPr>
          <p:cNvPr id="1027" name="Text Placeholder 2"/>
          <p:cNvSpPr>
            <a:spLocks noGrp="1"/>
          </p:cNvSpPr>
          <p:nvPr>
            <p:ph type="body" idx="1"/>
          </p:nvPr>
        </p:nvSpPr>
        <p:spPr bwMode="auto">
          <a:xfrm>
            <a:off x="609600" y="1600205"/>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smtClean="0"/>
          </a:p>
        </p:txBody>
      </p:sp>
      <p:sp>
        <p:nvSpPr>
          <p:cNvPr id="4" name="Date Placeholder 3"/>
          <p:cNvSpPr>
            <a:spLocks noGrp="1"/>
          </p:cNvSpPr>
          <p:nvPr>
            <p:ph type="dt" sz="half" idx="2"/>
          </p:nvPr>
        </p:nvSpPr>
        <p:spPr>
          <a:xfrm>
            <a:off x="609600" y="6356355"/>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8D8512FA-AA9D-40C1-947E-D358E95B41D1}" type="datetimeFigureOut">
              <a:rPr lang="it-IT">
                <a:solidFill>
                  <a:prstClr val="black">
                    <a:tint val="75000"/>
                  </a:prstClr>
                </a:solidFill>
              </a:rPr>
              <a:pPr>
                <a:defRPr/>
              </a:pPr>
              <a:t>13/02/2017</a:t>
            </a:fld>
            <a:endParaRPr lang="it-IT">
              <a:solidFill>
                <a:prstClr val="black">
                  <a:tint val="75000"/>
                </a:prstClr>
              </a:solidFill>
            </a:endParaRPr>
          </a:p>
        </p:txBody>
      </p:sp>
      <p:sp>
        <p:nvSpPr>
          <p:cNvPr id="5" name="Footer Placeholder 4"/>
          <p:cNvSpPr>
            <a:spLocks noGrp="1"/>
          </p:cNvSpPr>
          <p:nvPr>
            <p:ph type="ftr" sz="quarter" idx="3"/>
          </p:nvPr>
        </p:nvSpPr>
        <p:spPr>
          <a:xfrm>
            <a:off x="4165600" y="6356355"/>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it-IT">
              <a:solidFill>
                <a:prstClr val="black">
                  <a:tint val="75000"/>
                </a:prstClr>
              </a:solidFill>
            </a:endParaRPr>
          </a:p>
        </p:txBody>
      </p:sp>
      <p:sp>
        <p:nvSpPr>
          <p:cNvPr id="6" name="Slide Number Placeholder 5"/>
          <p:cNvSpPr>
            <a:spLocks noGrp="1"/>
          </p:cNvSpPr>
          <p:nvPr>
            <p:ph type="sldNum" sz="quarter" idx="4"/>
          </p:nvPr>
        </p:nvSpPr>
        <p:spPr>
          <a:xfrm>
            <a:off x="8737600" y="6356355"/>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2C2426EA-D4EA-495D-9196-B23DFC33E830}" type="slidenum">
              <a:rPr lang="it-IT">
                <a:solidFill>
                  <a:prstClr val="black">
                    <a:tint val="75000"/>
                  </a:prstClr>
                </a:solidFill>
              </a:rPr>
              <a:pPr>
                <a:defRPr/>
              </a:pPr>
              <a:t>‹Nr.›</a:t>
            </a:fld>
            <a:endParaRPr lang="it-IT">
              <a:solidFill>
                <a:prstClr val="black">
                  <a:tint val="75000"/>
                </a:prstClr>
              </a:solidFill>
            </a:endParaRPr>
          </a:p>
        </p:txBody>
      </p:sp>
    </p:spTree>
    <p:extLst>
      <p:ext uri="{BB962C8B-B14F-4D97-AF65-F5344CB8AC3E}">
        <p14:creationId xmlns:p14="http://schemas.microsoft.com/office/powerpoint/2010/main" val="218163611"/>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it-IT" smtClean="0"/>
          </a:p>
        </p:txBody>
      </p:sp>
      <p:sp>
        <p:nvSpPr>
          <p:cNvPr id="1027"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smtClean="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8D8512FA-AA9D-40C1-947E-D358E95B41D1}" type="datetimeFigureOut">
              <a:rPr lang="it-IT">
                <a:solidFill>
                  <a:prstClr val="black">
                    <a:tint val="75000"/>
                  </a:prstClr>
                </a:solidFill>
              </a:rPr>
              <a:pPr>
                <a:defRPr/>
              </a:pPr>
              <a:t>13/02/2017</a:t>
            </a:fld>
            <a:endParaRPr lang="it-IT">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it-IT">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2C2426EA-D4EA-495D-9196-B23DFC33E830}" type="slidenum">
              <a:rPr lang="it-IT">
                <a:solidFill>
                  <a:prstClr val="black">
                    <a:tint val="75000"/>
                  </a:prstClr>
                </a:solidFill>
              </a:rPr>
              <a:pPr>
                <a:defRPr/>
              </a:pPr>
              <a:t>‹Nr.›</a:t>
            </a:fld>
            <a:endParaRPr lang="it-IT">
              <a:solidFill>
                <a:prstClr val="black">
                  <a:tint val="75000"/>
                </a:prstClr>
              </a:solidFill>
            </a:endParaRPr>
          </a:p>
        </p:txBody>
      </p:sp>
    </p:spTree>
    <p:extLst>
      <p:ext uri="{BB962C8B-B14F-4D97-AF65-F5344CB8AC3E}">
        <p14:creationId xmlns:p14="http://schemas.microsoft.com/office/powerpoint/2010/main" val="3128608831"/>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5" Type="http://schemas.openxmlformats.org/officeDocument/2006/relationships/image" Target="../media/image9.png"/><Relationship Id="rId4" Type="http://schemas.openxmlformats.org/officeDocument/2006/relationships/image" Target="../media/image8.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9.png"/><Relationship Id="rId1" Type="http://schemas.openxmlformats.org/officeDocument/2006/relationships/slideLayout" Target="../slideLayouts/slideLayout18.xml"/><Relationship Id="rId6" Type="http://schemas.openxmlformats.org/officeDocument/2006/relationships/image" Target="../media/image13.png"/><Relationship Id="rId5" Type="http://schemas.openxmlformats.org/officeDocument/2006/relationships/image" Target="../media/image6.png"/><Relationship Id="rId4" Type="http://schemas.openxmlformats.org/officeDocument/2006/relationships/image" Target="../media/image7.png"/></Relationships>
</file>

<file path=ppt/slides/_rels/slide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18.xml"/><Relationship Id="rId1" Type="http://schemas.openxmlformats.org/officeDocument/2006/relationships/vmlDrawing" Target="../drawings/vmlDrawing1.vml"/><Relationship Id="rId6" Type="http://schemas.openxmlformats.org/officeDocument/2006/relationships/image" Target="../media/image15.emf"/><Relationship Id="rId5" Type="http://schemas.openxmlformats.org/officeDocument/2006/relationships/package" Target="../embeddings/Microsoft_Word_Document1.docx"/><Relationship Id="rId4" Type="http://schemas.openxmlformats.org/officeDocument/2006/relationships/oleObject" Target="../embeddings/oleObject1.bin"/></Relationships>
</file>

<file path=ppt/slides/_rels/slide4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8.xml"/></Relationships>
</file>

<file path=ppt/slides/_rels/slide4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8.xml"/></Relationships>
</file>

<file path=ppt/slides/_rels/slide4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8.xml"/></Relationships>
</file>

<file path=ppt/slides/_rels/slide4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8.xml"/></Relationships>
</file>

<file path=ppt/slides/_rels/slide4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8.xml"/></Relationships>
</file>

<file path=ppt/slides/_rels/slide4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8.xml"/></Relationships>
</file>

<file path=ppt/slides/_rels/slide4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8.xml"/></Relationships>
</file>

<file path=ppt/slides/_rels/slide4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9.png"/><Relationship Id="rId1" Type="http://schemas.openxmlformats.org/officeDocument/2006/relationships/slideLayout" Target="../slideLayouts/slideLayout29.xml"/><Relationship Id="rId6" Type="http://schemas.openxmlformats.org/officeDocument/2006/relationships/image" Target="../media/image13.png"/><Relationship Id="rId5" Type="http://schemas.openxmlformats.org/officeDocument/2006/relationships/image" Target="../media/image6.png"/><Relationship Id="rId4" Type="http://schemas.openxmlformats.org/officeDocument/2006/relationships/image" Target="../media/image7.png"/></Relationships>
</file>

<file path=ppt/slides/_rels/slide4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9.xml"/></Relationships>
</file>

<file path=ppt/slides/_rels/slide5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9.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9.xml"/></Relationships>
</file>

<file path=ppt/slides/_rels/slide5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9.xml"/></Relationships>
</file>

<file path=ppt/slides/_rels/slide5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9.xml"/></Relationships>
</file>

<file path=ppt/slides/_rels/slide5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9.xml"/></Relationships>
</file>

<file path=ppt/slides/_rels/slide5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9.xml"/></Relationships>
</file>

<file path=ppt/slides/_rels/slide5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9.xml"/></Relationships>
</file>

<file path=ppt/slides/_rels/slide5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9.xml"/></Relationships>
</file>

<file path=ppt/slides/_rels/slide6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9.xml"/></Relationships>
</file>

<file path=ppt/slides/_rels/slide6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9.xml"/></Relationships>
</file>

<file path=ppt/slides/_rels/slide6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9.xml"/><Relationship Id="rId1" Type="http://schemas.openxmlformats.org/officeDocument/2006/relationships/vmlDrawing" Target="../drawings/vmlDrawing2.vml"/><Relationship Id="rId5" Type="http://schemas.openxmlformats.org/officeDocument/2006/relationships/image" Target="../media/image16.emf"/><Relationship Id="rId4" Type="http://schemas.openxmlformats.org/officeDocument/2006/relationships/package" Target="../embeddings/Microsoft_Word_Document2.docx"/></Relationships>
</file>

<file path=ppt/slides/_rels/slide6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9.png"/><Relationship Id="rId1" Type="http://schemas.openxmlformats.org/officeDocument/2006/relationships/slideLayout" Target="../slideLayouts/slideLayout29.xml"/><Relationship Id="rId4" Type="http://schemas.openxmlformats.org/officeDocument/2006/relationships/image" Target="../media/image18.png"/></Relationships>
</file>

<file path=ppt/slides/_rels/slide65.xml.rels><?xml version="1.0" encoding="UTF-8" standalone="yes"?>
<Relationships xmlns="http://schemas.openxmlformats.org/package/2006/relationships"><Relationship Id="rId3" Type="http://schemas.openxmlformats.org/officeDocument/2006/relationships/hyperlink" Target="mailto:robert.tippmann@climatekos.com" TargetMode="External"/><Relationship Id="rId7" Type="http://schemas.openxmlformats.org/officeDocument/2006/relationships/image" Target="../media/image13.png"/><Relationship Id="rId2" Type="http://schemas.openxmlformats.org/officeDocument/2006/relationships/image" Target="../media/image19.png"/><Relationship Id="rId1" Type="http://schemas.openxmlformats.org/officeDocument/2006/relationships/slideLayout" Target="../slideLayouts/slideLayout29.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normAutofit/>
          </a:bodyPr>
          <a:lstStyle/>
          <a:p>
            <a:r>
              <a:rPr lang="es-ES" sz="4000" dirty="0" err="1" smtClean="0"/>
              <a:t>The</a:t>
            </a:r>
            <a:r>
              <a:rPr lang="es-ES" sz="4000" dirty="0" smtClean="0"/>
              <a:t> </a:t>
            </a:r>
            <a:r>
              <a:rPr lang="es-ES" sz="4000" dirty="0" err="1" smtClean="0"/>
              <a:t>Economics</a:t>
            </a:r>
            <a:r>
              <a:rPr lang="es-ES" sz="4000" dirty="0" smtClean="0"/>
              <a:t> of </a:t>
            </a:r>
            <a:r>
              <a:rPr lang="es-ES" sz="4000" dirty="0" err="1" smtClean="0"/>
              <a:t>Climate</a:t>
            </a:r>
            <a:r>
              <a:rPr lang="es-ES" sz="4000" dirty="0" smtClean="0"/>
              <a:t> </a:t>
            </a:r>
            <a:r>
              <a:rPr lang="es-ES" sz="4000" dirty="0" err="1" smtClean="0"/>
              <a:t>Change</a:t>
            </a:r>
            <a:r>
              <a:rPr lang="es-ES" sz="4000" dirty="0" smtClean="0"/>
              <a:t> in </a:t>
            </a:r>
            <a:r>
              <a:rPr lang="es-ES" sz="4000" dirty="0" err="1" smtClean="0"/>
              <a:t>the</a:t>
            </a:r>
            <a:r>
              <a:rPr lang="es-ES" sz="4000" dirty="0" smtClean="0"/>
              <a:t> </a:t>
            </a:r>
            <a:r>
              <a:rPr lang="es-ES" sz="4000" dirty="0" err="1" smtClean="0"/>
              <a:t>State</a:t>
            </a:r>
            <a:r>
              <a:rPr lang="es-ES" sz="4000" dirty="0" smtClean="0"/>
              <a:t> of </a:t>
            </a:r>
            <a:r>
              <a:rPr lang="es-ES" sz="4000" dirty="0" err="1" smtClean="0"/>
              <a:t>Palestine</a:t>
            </a:r>
            <a:endParaRPr lang="es-ES" sz="4000" dirty="0"/>
          </a:p>
        </p:txBody>
      </p:sp>
      <p:sp>
        <p:nvSpPr>
          <p:cNvPr id="4" name="Marcador de texto 3"/>
          <p:cNvSpPr>
            <a:spLocks noGrp="1"/>
          </p:cNvSpPr>
          <p:nvPr>
            <p:ph type="body" sz="quarter" idx="10"/>
          </p:nvPr>
        </p:nvSpPr>
        <p:spPr/>
        <p:txBody>
          <a:bodyPr>
            <a:normAutofit lnSpcReduction="10000"/>
          </a:bodyPr>
          <a:lstStyle/>
          <a:p>
            <a:r>
              <a:rPr lang="es-ES" dirty="0" smtClean="0"/>
              <a:t>National Workshop</a:t>
            </a:r>
            <a:endParaRPr lang="es-ES" dirty="0"/>
          </a:p>
        </p:txBody>
      </p:sp>
      <p:sp>
        <p:nvSpPr>
          <p:cNvPr id="6" name="Marcador de texto 5"/>
          <p:cNvSpPr>
            <a:spLocks noGrp="1"/>
          </p:cNvSpPr>
          <p:nvPr>
            <p:ph type="body" sz="quarter" idx="12"/>
          </p:nvPr>
        </p:nvSpPr>
        <p:spPr/>
        <p:txBody>
          <a:bodyPr/>
          <a:lstStyle/>
          <a:p>
            <a:r>
              <a:rPr lang="es-ES" dirty="0" smtClean="0"/>
              <a:t>13 </a:t>
            </a:r>
            <a:r>
              <a:rPr lang="es-ES" dirty="0" err="1" smtClean="0"/>
              <a:t>February</a:t>
            </a:r>
            <a:r>
              <a:rPr lang="es-ES" dirty="0" smtClean="0"/>
              <a:t> 2017</a:t>
            </a:r>
            <a:endParaRPr lang="es-ES" dirty="0"/>
          </a:p>
        </p:txBody>
      </p:sp>
      <p:pic>
        <p:nvPicPr>
          <p:cNvPr id="8" name="Grafik 8" descr="http://www.climasouth.eu/sites/all/themes/climasouth15/resources/logo_hp_eu.png"/>
          <p:cNvPicPr/>
          <p:nvPr/>
        </p:nvPicPr>
        <p:blipFill>
          <a:blip r:embed="rId2">
            <a:extLst>
              <a:ext uri="{28A0092B-C50C-407E-A947-70E740481C1C}">
                <a14:useLocalDpi xmlns:a14="http://schemas.microsoft.com/office/drawing/2010/main" val="0"/>
              </a:ext>
            </a:extLst>
          </a:blip>
          <a:srcRect/>
          <a:stretch>
            <a:fillRect/>
          </a:stretch>
        </p:blipFill>
        <p:spPr bwMode="auto">
          <a:xfrm>
            <a:off x="10387585" y="148759"/>
            <a:ext cx="1301115" cy="675640"/>
          </a:xfrm>
          <a:prstGeom prst="rect">
            <a:avLst/>
          </a:prstGeom>
          <a:noFill/>
          <a:ln>
            <a:noFill/>
          </a:ln>
        </p:spPr>
      </p:pic>
      <p:pic>
        <p:nvPicPr>
          <p:cNvPr id="9" name="Grafik 7"/>
          <p:cNvPicPr/>
          <p:nvPr/>
        </p:nvPicPr>
        <p:blipFill>
          <a:blip r:embed="rId3">
            <a:extLst>
              <a:ext uri="{28A0092B-C50C-407E-A947-70E740481C1C}">
                <a14:useLocalDpi xmlns:a14="http://schemas.microsoft.com/office/drawing/2010/main" val="0"/>
              </a:ext>
            </a:extLst>
          </a:blip>
          <a:srcRect/>
          <a:stretch>
            <a:fillRect/>
          </a:stretch>
        </p:blipFill>
        <p:spPr bwMode="auto">
          <a:xfrm>
            <a:off x="1216376" y="123572"/>
            <a:ext cx="2896037" cy="630193"/>
          </a:xfrm>
          <a:prstGeom prst="rect">
            <a:avLst/>
          </a:prstGeom>
          <a:noFill/>
        </p:spPr>
      </p:pic>
      <p:pic>
        <p:nvPicPr>
          <p:cNvPr id="10" name="Picture 9" descr="http://www.americantaskforce.org/sites/default/files/PNALOGOGIF.gif"/>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86459" y="-17709"/>
            <a:ext cx="494760" cy="771470"/>
          </a:xfrm>
          <a:prstGeom prst="rect">
            <a:avLst/>
          </a:prstGeom>
          <a:noFill/>
          <a:ln>
            <a:noFill/>
          </a:ln>
        </p:spPr>
      </p:pic>
      <p:sp>
        <p:nvSpPr>
          <p:cNvPr id="2" name="Text Placeholder 1"/>
          <p:cNvSpPr>
            <a:spLocks noGrp="1"/>
          </p:cNvSpPr>
          <p:nvPr>
            <p:ph type="body" sz="quarter" idx="11"/>
          </p:nvPr>
        </p:nvSpPr>
        <p:spPr/>
        <p:txBody>
          <a:bodyPr/>
          <a:lstStyle/>
          <a:p>
            <a:r>
              <a:rPr lang="nl-NL" dirty="0" smtClean="0"/>
              <a:t>Ramallah</a:t>
            </a:r>
            <a:endParaRPr lang="nl-NL" dirty="0"/>
          </a:p>
        </p:txBody>
      </p:sp>
      <p:pic>
        <p:nvPicPr>
          <p:cNvPr id="12" name="Picture 9" descr="Climatekos_white.pn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427624" y="1535706"/>
            <a:ext cx="3176339" cy="741712"/>
          </a:xfrm>
          <a:prstGeom prst="rect">
            <a:avLst/>
          </a:prstGeom>
        </p:spPr>
      </p:pic>
    </p:spTree>
    <p:extLst>
      <p:ext uri="{BB962C8B-B14F-4D97-AF65-F5344CB8AC3E}">
        <p14:creationId xmlns:p14="http://schemas.microsoft.com/office/powerpoint/2010/main" val="6376655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Future-climate scenarios (NAP)</a:t>
            </a:r>
          </a:p>
        </p:txBody>
      </p:sp>
      <p:sp>
        <p:nvSpPr>
          <p:cNvPr id="3" name="Content Placeholder 2"/>
          <p:cNvSpPr>
            <a:spLocks noGrp="1"/>
          </p:cNvSpPr>
          <p:nvPr>
            <p:ph idx="1"/>
          </p:nvPr>
        </p:nvSpPr>
        <p:spPr/>
        <p:txBody>
          <a:bodyPr>
            <a:normAutofit/>
          </a:bodyPr>
          <a:lstStyle/>
          <a:p>
            <a:pPr marL="0" indent="0">
              <a:buNone/>
            </a:pPr>
            <a:r>
              <a:rPr lang="en-US" sz="2000" b="1" dirty="0">
                <a:solidFill>
                  <a:srgbClr val="005962"/>
                </a:solidFill>
              </a:rPr>
              <a:t>Scenario 1.</a:t>
            </a:r>
            <a:r>
              <a:rPr lang="en-US" sz="2000" dirty="0">
                <a:solidFill>
                  <a:srgbClr val="005962"/>
                </a:solidFill>
              </a:rPr>
              <a:t> The most optimistic scenario, most likely should emissions be controlled according to the IPCC target of a global average temperature increase not exceeding 2°C</a:t>
            </a:r>
            <a:endParaRPr lang="nl-NL" sz="2000" dirty="0">
              <a:solidFill>
                <a:srgbClr val="005962"/>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200818081"/>
              </p:ext>
            </p:extLst>
          </p:nvPr>
        </p:nvGraphicFramePr>
        <p:xfrm>
          <a:off x="1344168" y="2368296"/>
          <a:ext cx="8577074" cy="2865642"/>
        </p:xfrm>
        <a:graphic>
          <a:graphicData uri="http://schemas.openxmlformats.org/drawingml/2006/table">
            <a:tbl>
              <a:tblPr firstRow="1" firstCol="1" bandRow="1">
                <a:tableStyleId>{00A15C55-8517-42AA-B614-E9B94910E393}</a:tableStyleId>
              </a:tblPr>
              <a:tblGrid>
                <a:gridCol w="2185087"/>
                <a:gridCol w="6391987"/>
              </a:tblGrid>
              <a:tr h="621792">
                <a:tc>
                  <a:txBody>
                    <a:bodyPr/>
                    <a:lstStyle/>
                    <a:p>
                      <a:pPr algn="l">
                        <a:lnSpc>
                          <a:spcPts val="1500"/>
                        </a:lnSpc>
                        <a:spcAft>
                          <a:spcPts val="0"/>
                        </a:spcAft>
                      </a:pPr>
                      <a:r>
                        <a:rPr lang="en-GB" sz="1800" dirty="0">
                          <a:effectLst/>
                        </a:rPr>
                        <a:t>Temperature</a:t>
                      </a:r>
                      <a:endParaRPr lang="nl-NL" sz="18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ts val="1500"/>
                        </a:lnSpc>
                        <a:spcAft>
                          <a:spcPts val="0"/>
                        </a:spcAft>
                      </a:pPr>
                      <a:r>
                        <a:rPr lang="en-GB" sz="1800" dirty="0">
                          <a:effectLst/>
                        </a:rPr>
                        <a:t>Increases by ~1°C by 2025, by ~1.5°C by 2055, by ~2°C by 2090</a:t>
                      </a:r>
                      <a:endParaRPr lang="nl-NL" sz="18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tc>
              </a:tr>
              <a:tr h="853962">
                <a:tc>
                  <a:txBody>
                    <a:bodyPr/>
                    <a:lstStyle/>
                    <a:p>
                      <a:pPr algn="just">
                        <a:lnSpc>
                          <a:spcPts val="1500"/>
                        </a:lnSpc>
                        <a:spcAft>
                          <a:spcPts val="0"/>
                        </a:spcAft>
                      </a:pPr>
                      <a:r>
                        <a:rPr lang="en-GB" sz="1800" dirty="0">
                          <a:effectLst/>
                        </a:rPr>
                        <a:t>Temperature-related</a:t>
                      </a:r>
                      <a:endParaRPr lang="nl-NL" sz="18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ts val="1500"/>
                        </a:lnSpc>
                        <a:spcAft>
                          <a:spcPts val="0"/>
                        </a:spcAft>
                      </a:pPr>
                      <a:r>
                        <a:rPr lang="en-GB" sz="1800" dirty="0">
                          <a:solidFill>
                            <a:srgbClr val="3D444E"/>
                          </a:solidFill>
                          <a:effectLst/>
                        </a:rPr>
                        <a:t>Reduced cold periods and more warmer periods, both becoming more prominent in time.</a:t>
                      </a:r>
                      <a:endParaRPr lang="nl-NL" sz="18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tc>
              </a:tr>
              <a:tr h="535926">
                <a:tc>
                  <a:txBody>
                    <a:bodyPr/>
                    <a:lstStyle/>
                    <a:p>
                      <a:pPr algn="just">
                        <a:lnSpc>
                          <a:spcPts val="1500"/>
                        </a:lnSpc>
                        <a:spcAft>
                          <a:spcPts val="0"/>
                        </a:spcAft>
                      </a:pPr>
                      <a:r>
                        <a:rPr lang="en-GB" sz="1800">
                          <a:effectLst/>
                        </a:rPr>
                        <a:t>Rainfall</a:t>
                      </a:r>
                      <a:endParaRPr lang="nl-NL" sz="18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ts val="1500"/>
                        </a:lnSpc>
                        <a:spcAft>
                          <a:spcPts val="0"/>
                        </a:spcAft>
                      </a:pPr>
                      <a:r>
                        <a:rPr lang="en-GB" sz="1800" dirty="0">
                          <a:solidFill>
                            <a:srgbClr val="3D444E"/>
                          </a:solidFill>
                          <a:effectLst/>
                        </a:rPr>
                        <a:t>Does not change, or perhaps increases slightly in the period to about 2035.</a:t>
                      </a:r>
                      <a:endParaRPr lang="nl-NL" sz="18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tc>
              </a:tr>
              <a:tr h="853962">
                <a:tc>
                  <a:txBody>
                    <a:bodyPr/>
                    <a:lstStyle/>
                    <a:p>
                      <a:pPr algn="just">
                        <a:lnSpc>
                          <a:spcPts val="1500"/>
                        </a:lnSpc>
                        <a:spcAft>
                          <a:spcPts val="0"/>
                        </a:spcAft>
                      </a:pPr>
                      <a:r>
                        <a:rPr lang="en-GB" sz="1800" dirty="0">
                          <a:effectLst/>
                        </a:rPr>
                        <a:t>Rainfall-related</a:t>
                      </a:r>
                      <a:endParaRPr lang="nl-NL" sz="18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ts val="1500"/>
                        </a:lnSpc>
                        <a:spcAft>
                          <a:spcPts val="0"/>
                        </a:spcAft>
                      </a:pPr>
                      <a:r>
                        <a:rPr lang="en-GB" sz="1800" dirty="0">
                          <a:solidFill>
                            <a:srgbClr val="3D444E"/>
                          </a:solidFill>
                          <a:effectLst/>
                        </a:rPr>
                        <a:t>A slight possibility of more flooding. </a:t>
                      </a:r>
                      <a:endParaRPr lang="en-GB" sz="1800" dirty="0" smtClean="0">
                        <a:solidFill>
                          <a:srgbClr val="3D444E"/>
                        </a:solidFill>
                        <a:effectLst/>
                      </a:endParaRPr>
                    </a:p>
                    <a:p>
                      <a:pPr algn="just">
                        <a:lnSpc>
                          <a:spcPts val="1500"/>
                        </a:lnSpc>
                        <a:spcAft>
                          <a:spcPts val="0"/>
                        </a:spcAft>
                      </a:pPr>
                      <a:r>
                        <a:rPr lang="en-GB" sz="1800" dirty="0" smtClean="0">
                          <a:solidFill>
                            <a:srgbClr val="3D444E"/>
                          </a:solidFill>
                          <a:effectLst/>
                        </a:rPr>
                        <a:t>A </a:t>
                      </a:r>
                      <a:r>
                        <a:rPr lang="en-GB" sz="1800" dirty="0">
                          <a:solidFill>
                            <a:srgbClr val="3D444E"/>
                          </a:solidFill>
                          <a:effectLst/>
                        </a:rPr>
                        <a:t>small possibility of increased periods of drought but, in general, limited change overall to rainfall characteristics.</a:t>
                      </a:r>
                      <a:endParaRPr lang="nl-NL" sz="18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18512643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Future-climate scenarios (NAP)</a:t>
            </a:r>
          </a:p>
        </p:txBody>
      </p:sp>
      <p:sp>
        <p:nvSpPr>
          <p:cNvPr id="3" name="Content Placeholder 2"/>
          <p:cNvSpPr>
            <a:spLocks noGrp="1"/>
          </p:cNvSpPr>
          <p:nvPr>
            <p:ph idx="1"/>
          </p:nvPr>
        </p:nvSpPr>
        <p:spPr/>
        <p:txBody>
          <a:bodyPr>
            <a:normAutofit/>
          </a:bodyPr>
          <a:lstStyle/>
          <a:p>
            <a:pPr marL="0" indent="0">
              <a:buNone/>
            </a:pPr>
            <a:r>
              <a:rPr lang="en-US" sz="2000" b="1" dirty="0">
                <a:solidFill>
                  <a:srgbClr val="005962"/>
                </a:solidFill>
              </a:rPr>
              <a:t>Scenario </a:t>
            </a:r>
            <a:r>
              <a:rPr lang="en-US" sz="2000" b="1" dirty="0" smtClean="0">
                <a:solidFill>
                  <a:srgbClr val="005962"/>
                </a:solidFill>
              </a:rPr>
              <a:t>2</a:t>
            </a:r>
            <a:r>
              <a:rPr lang="en-US" sz="2000" b="1" dirty="0">
                <a:solidFill>
                  <a:srgbClr val="005962"/>
                </a:solidFill>
              </a:rPr>
              <a:t>. </a:t>
            </a:r>
            <a:r>
              <a:rPr lang="en-US" sz="2000" dirty="0">
                <a:solidFill>
                  <a:srgbClr val="005962"/>
                </a:solidFill>
              </a:rPr>
              <a:t>A mid-range scenario, most likely should emissions continue to increase along recent lines with some reductions from historic levels but breaching the 2°C target</a:t>
            </a:r>
            <a:endParaRPr lang="nl-NL" sz="2000" dirty="0">
              <a:solidFill>
                <a:srgbClr val="005962"/>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3995267469"/>
              </p:ext>
            </p:extLst>
          </p:nvPr>
        </p:nvGraphicFramePr>
        <p:xfrm>
          <a:off x="1344168" y="2368296"/>
          <a:ext cx="8577074" cy="2874786"/>
        </p:xfrm>
        <a:graphic>
          <a:graphicData uri="http://schemas.openxmlformats.org/drawingml/2006/table">
            <a:tbl>
              <a:tblPr firstRow="1" firstCol="1" bandRow="1">
                <a:tableStyleId>{00A15C55-8517-42AA-B614-E9B94910E393}</a:tableStyleId>
              </a:tblPr>
              <a:tblGrid>
                <a:gridCol w="2185087"/>
                <a:gridCol w="6391987"/>
              </a:tblGrid>
              <a:tr h="594360">
                <a:tc>
                  <a:txBody>
                    <a:bodyPr/>
                    <a:lstStyle/>
                    <a:p>
                      <a:pPr algn="l">
                        <a:lnSpc>
                          <a:spcPts val="1500"/>
                        </a:lnSpc>
                        <a:spcAft>
                          <a:spcPts val="0"/>
                        </a:spcAft>
                      </a:pPr>
                      <a:r>
                        <a:rPr lang="en-GB" sz="1800" dirty="0">
                          <a:effectLst/>
                        </a:rPr>
                        <a:t>Temperature</a:t>
                      </a:r>
                      <a:endParaRPr lang="nl-NL" sz="18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ts val="1500"/>
                        </a:lnSpc>
                        <a:spcAft>
                          <a:spcPts val="0"/>
                        </a:spcAft>
                      </a:pPr>
                      <a:r>
                        <a:rPr lang="en-GB" sz="1800" b="1" dirty="0">
                          <a:solidFill>
                            <a:srgbClr val="FFFFFF"/>
                          </a:solidFill>
                          <a:effectLst/>
                          <a:latin typeface="Trebuchet MS" panose="020B0603020202020204" pitchFamily="34" charset="0"/>
                          <a:ea typeface="Calibri" panose="020F0502020204030204" pitchFamily="34" charset="0"/>
                          <a:cs typeface="Times New Roman" panose="02020603050405020304" pitchFamily="18" charset="0"/>
                        </a:rPr>
                        <a:t>Increases by ~1°C by 2025, by ~2°C by 2055, by ~3°C by 2090</a:t>
                      </a:r>
                      <a:endParaRPr lang="nl-NL" sz="18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tc>
              </a:tr>
              <a:tr h="853962">
                <a:tc>
                  <a:txBody>
                    <a:bodyPr/>
                    <a:lstStyle/>
                    <a:p>
                      <a:pPr algn="just">
                        <a:lnSpc>
                          <a:spcPts val="1500"/>
                        </a:lnSpc>
                        <a:spcAft>
                          <a:spcPts val="0"/>
                        </a:spcAft>
                      </a:pPr>
                      <a:r>
                        <a:rPr lang="en-GB" sz="1800" dirty="0">
                          <a:effectLst/>
                        </a:rPr>
                        <a:t>Temperature-related</a:t>
                      </a:r>
                      <a:endParaRPr lang="nl-NL" sz="18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ts val="1500"/>
                        </a:lnSpc>
                        <a:spcAft>
                          <a:spcPts val="0"/>
                        </a:spcAft>
                      </a:pPr>
                      <a:r>
                        <a:rPr lang="en-GB" sz="18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rPr>
                        <a:t>Reduced cold periods and more warmer periods, both becoming more prominent in time; more so than under Scenario 1. </a:t>
                      </a:r>
                      <a:endParaRPr lang="nl-NL" sz="18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tc>
              </a:tr>
              <a:tr h="572502">
                <a:tc>
                  <a:txBody>
                    <a:bodyPr/>
                    <a:lstStyle/>
                    <a:p>
                      <a:pPr algn="just">
                        <a:lnSpc>
                          <a:spcPts val="1500"/>
                        </a:lnSpc>
                        <a:spcAft>
                          <a:spcPts val="0"/>
                        </a:spcAft>
                      </a:pPr>
                      <a:r>
                        <a:rPr lang="en-GB" sz="1800">
                          <a:effectLst/>
                        </a:rPr>
                        <a:t>Rainfall</a:t>
                      </a:r>
                      <a:endParaRPr lang="nl-NL" sz="18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ts val="1500"/>
                        </a:lnSpc>
                        <a:spcAft>
                          <a:spcPts val="0"/>
                        </a:spcAft>
                      </a:pPr>
                      <a:r>
                        <a:rPr lang="en-GB" sz="18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rPr>
                        <a:t>Decreases by ~10% by 2025, by ~15% by 2055, by ~20% by 2090.</a:t>
                      </a:r>
                      <a:endParaRPr lang="nl-NL" sz="18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tc>
              </a:tr>
              <a:tr h="853962">
                <a:tc>
                  <a:txBody>
                    <a:bodyPr/>
                    <a:lstStyle/>
                    <a:p>
                      <a:pPr algn="just">
                        <a:lnSpc>
                          <a:spcPts val="1500"/>
                        </a:lnSpc>
                        <a:spcAft>
                          <a:spcPts val="0"/>
                        </a:spcAft>
                      </a:pPr>
                      <a:r>
                        <a:rPr lang="en-GB" sz="1800" dirty="0">
                          <a:effectLst/>
                        </a:rPr>
                        <a:t>Rainfall-related</a:t>
                      </a:r>
                      <a:endParaRPr lang="nl-NL" sz="18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ts val="1500"/>
                        </a:lnSpc>
                        <a:spcAft>
                          <a:spcPts val="0"/>
                        </a:spcAft>
                      </a:pPr>
                      <a:r>
                        <a:rPr lang="en-GB" sz="18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rPr>
                        <a:t>Little, probably no, possibility of increased flooding risk. High likelihood of more frequent droughts. </a:t>
                      </a:r>
                      <a:endParaRPr lang="en-GB" sz="1800" dirty="0" smtClean="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p>
                      <a:pPr algn="l">
                        <a:lnSpc>
                          <a:spcPts val="1500"/>
                        </a:lnSpc>
                        <a:spcAft>
                          <a:spcPts val="0"/>
                        </a:spcAft>
                      </a:pPr>
                      <a:r>
                        <a:rPr lang="en-GB" sz="1800" dirty="0" smtClean="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rPr>
                        <a:t>Perhaps </a:t>
                      </a:r>
                      <a:r>
                        <a:rPr lang="en-GB" sz="18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rPr>
                        <a:t>overall less rainfall per day of rain on average.</a:t>
                      </a:r>
                      <a:endParaRPr lang="nl-NL" sz="18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42836528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Future-climate scenarios (NAP)</a:t>
            </a:r>
          </a:p>
        </p:txBody>
      </p:sp>
      <p:sp>
        <p:nvSpPr>
          <p:cNvPr id="3" name="Content Placeholder 2"/>
          <p:cNvSpPr>
            <a:spLocks noGrp="1"/>
          </p:cNvSpPr>
          <p:nvPr>
            <p:ph idx="1"/>
          </p:nvPr>
        </p:nvSpPr>
        <p:spPr/>
        <p:txBody>
          <a:bodyPr>
            <a:normAutofit/>
          </a:bodyPr>
          <a:lstStyle/>
          <a:p>
            <a:pPr marL="0" indent="0">
              <a:buNone/>
            </a:pPr>
            <a:r>
              <a:rPr lang="en-US" sz="2000" b="1" dirty="0">
                <a:solidFill>
                  <a:srgbClr val="005962"/>
                </a:solidFill>
              </a:rPr>
              <a:t>Scenario 3</a:t>
            </a:r>
            <a:r>
              <a:rPr lang="en-US" sz="2000" b="1" dirty="0" smtClean="0">
                <a:solidFill>
                  <a:srgbClr val="005962"/>
                </a:solidFill>
              </a:rPr>
              <a:t>. </a:t>
            </a:r>
            <a:r>
              <a:rPr lang="en-US" sz="2000" dirty="0">
                <a:solidFill>
                  <a:srgbClr val="005962"/>
                </a:solidFill>
              </a:rPr>
              <a:t>The most pessimistic scenario, assuming that emissions continue unabated</a:t>
            </a:r>
            <a:endParaRPr lang="nl-NL" sz="2000" dirty="0">
              <a:solidFill>
                <a:srgbClr val="005962"/>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3045042859"/>
              </p:ext>
            </p:extLst>
          </p:nvPr>
        </p:nvGraphicFramePr>
        <p:xfrm>
          <a:off x="1344168" y="1929384"/>
          <a:ext cx="8933690" cy="3630168"/>
        </p:xfrm>
        <a:graphic>
          <a:graphicData uri="http://schemas.openxmlformats.org/drawingml/2006/table">
            <a:tbl>
              <a:tblPr firstRow="1" firstCol="1" bandRow="1">
                <a:tableStyleId>{00A15C55-8517-42AA-B614-E9B94910E393}</a:tableStyleId>
              </a:tblPr>
              <a:tblGrid>
                <a:gridCol w="2185087"/>
                <a:gridCol w="6748603"/>
              </a:tblGrid>
              <a:tr h="594360">
                <a:tc>
                  <a:txBody>
                    <a:bodyPr/>
                    <a:lstStyle/>
                    <a:p>
                      <a:pPr algn="l">
                        <a:lnSpc>
                          <a:spcPts val="1500"/>
                        </a:lnSpc>
                        <a:spcAft>
                          <a:spcPts val="0"/>
                        </a:spcAft>
                      </a:pPr>
                      <a:r>
                        <a:rPr lang="en-GB" sz="1800" dirty="0">
                          <a:effectLst/>
                        </a:rPr>
                        <a:t>Temperature</a:t>
                      </a:r>
                      <a:endParaRPr lang="nl-NL" sz="18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ts val="1500"/>
                        </a:lnSpc>
                        <a:spcAft>
                          <a:spcPts val="0"/>
                        </a:spcAft>
                      </a:pPr>
                      <a:r>
                        <a:rPr lang="en-GB" sz="1800" b="1">
                          <a:solidFill>
                            <a:srgbClr val="FFFFFF"/>
                          </a:solidFill>
                          <a:effectLst/>
                          <a:latin typeface="Trebuchet MS" panose="020B0603020202020204" pitchFamily="34" charset="0"/>
                          <a:ea typeface="Calibri" panose="020F0502020204030204" pitchFamily="34" charset="0"/>
                          <a:cs typeface="Times New Roman" panose="02020603050405020304" pitchFamily="18" charset="0"/>
                        </a:rPr>
                        <a:t>Increases by ~1.5°C by 2025, by ~2.5°C by 2055, by ~4.5°C by 2090</a:t>
                      </a:r>
                      <a:endParaRPr lang="nl-NL" sz="18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tc>
              </a:tr>
              <a:tr h="853962">
                <a:tc>
                  <a:txBody>
                    <a:bodyPr/>
                    <a:lstStyle/>
                    <a:p>
                      <a:pPr algn="just">
                        <a:lnSpc>
                          <a:spcPts val="1500"/>
                        </a:lnSpc>
                        <a:spcAft>
                          <a:spcPts val="0"/>
                        </a:spcAft>
                      </a:pPr>
                      <a:r>
                        <a:rPr lang="en-GB" sz="1800" dirty="0">
                          <a:effectLst/>
                        </a:rPr>
                        <a:t>Temperature-related</a:t>
                      </a:r>
                      <a:endParaRPr lang="nl-NL" sz="18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ts val="1500"/>
                        </a:lnSpc>
                        <a:spcAft>
                          <a:spcPts val="0"/>
                        </a:spcAft>
                      </a:pPr>
                      <a:r>
                        <a:rPr lang="en-GB" sz="18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rPr>
                        <a:t>Reduced cold periods and more warmer periods, both becoming more prominent in time; perhaps moderated slightly in the Gaza Strip.</a:t>
                      </a:r>
                      <a:endParaRPr lang="nl-NL" sz="18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tc>
              </a:tr>
              <a:tr h="453630">
                <a:tc>
                  <a:txBody>
                    <a:bodyPr/>
                    <a:lstStyle/>
                    <a:p>
                      <a:pPr algn="just">
                        <a:lnSpc>
                          <a:spcPts val="1500"/>
                        </a:lnSpc>
                        <a:spcAft>
                          <a:spcPts val="0"/>
                        </a:spcAft>
                      </a:pPr>
                      <a:r>
                        <a:rPr lang="en-GB" sz="1800">
                          <a:effectLst/>
                        </a:rPr>
                        <a:t>Rainfall</a:t>
                      </a:r>
                      <a:endParaRPr lang="nl-NL" sz="18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ts val="1500"/>
                        </a:lnSpc>
                        <a:spcAft>
                          <a:spcPts val="0"/>
                        </a:spcAft>
                      </a:pPr>
                      <a:r>
                        <a:rPr lang="en-GB" sz="180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rPr>
                        <a:t>Decreases by ~20% throughout until 2055, and to ~30% by 2090.</a:t>
                      </a:r>
                      <a:endParaRPr lang="nl-NL" sz="180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tc>
              </a:tr>
              <a:tr h="1728216">
                <a:tc>
                  <a:txBody>
                    <a:bodyPr/>
                    <a:lstStyle/>
                    <a:p>
                      <a:pPr algn="just">
                        <a:lnSpc>
                          <a:spcPts val="1500"/>
                        </a:lnSpc>
                        <a:spcAft>
                          <a:spcPts val="0"/>
                        </a:spcAft>
                      </a:pPr>
                      <a:r>
                        <a:rPr lang="en-GB" sz="1800" dirty="0">
                          <a:effectLst/>
                        </a:rPr>
                        <a:t>Rainfall-related</a:t>
                      </a:r>
                      <a:endParaRPr lang="nl-NL" sz="18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ts val="1500"/>
                        </a:lnSpc>
                        <a:spcAft>
                          <a:spcPts val="0"/>
                        </a:spcAft>
                      </a:pPr>
                      <a:r>
                        <a:rPr lang="en-GB" sz="18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rPr>
                        <a:t>In general, a pattern of reductions in average daily rainfall and in contributions to total rainfall by heavier rainfall days, extended dry periods and reduced wet periods; thus an increase in drought risk throughout. </a:t>
                      </a:r>
                      <a:endParaRPr lang="en-GB" sz="1800" dirty="0" smtClean="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p>
                      <a:pPr algn="l">
                        <a:lnSpc>
                          <a:spcPts val="1500"/>
                        </a:lnSpc>
                        <a:spcAft>
                          <a:spcPts val="0"/>
                        </a:spcAft>
                      </a:pPr>
                      <a:endParaRPr lang="en-GB" sz="1800" dirty="0" smtClean="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p>
                      <a:pPr algn="l">
                        <a:lnSpc>
                          <a:spcPts val="1500"/>
                        </a:lnSpc>
                        <a:spcAft>
                          <a:spcPts val="0"/>
                        </a:spcAft>
                      </a:pPr>
                      <a:r>
                        <a:rPr lang="en-GB" sz="1800" dirty="0" smtClean="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rPr>
                        <a:t>However</a:t>
                      </a:r>
                      <a:r>
                        <a:rPr lang="en-GB" sz="18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rPr>
                        <a:t>, an indication that the rare wettest days might become more frequent, especially in the West Bank, thus, raising a possibility of an increased flood risk.</a:t>
                      </a:r>
                      <a:endParaRPr lang="nl-NL" sz="18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238903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596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2252750"/>
            <a:ext cx="10515600" cy="1647446"/>
          </a:xfrm>
        </p:spPr>
        <p:txBody>
          <a:bodyPr>
            <a:normAutofit/>
          </a:bodyPr>
          <a:lstStyle/>
          <a:p>
            <a:r>
              <a:rPr lang="en-US" sz="3300" dirty="0" smtClean="0"/>
              <a:t>The </a:t>
            </a:r>
            <a:r>
              <a:rPr lang="en-US" sz="3300" dirty="0"/>
              <a:t>impacts of climate change on the agricultural, </a:t>
            </a:r>
            <a:r>
              <a:rPr lang="en-US" sz="3300" dirty="0" smtClean="0"/>
              <a:t>water &amp; </a:t>
            </a:r>
            <a:r>
              <a:rPr lang="en-US" sz="3300" dirty="0" err="1" smtClean="0"/>
              <a:t>agri</a:t>
            </a:r>
            <a:r>
              <a:rPr lang="en-US" sz="3300" dirty="0" smtClean="0"/>
              <a:t>-food </a:t>
            </a:r>
            <a:r>
              <a:rPr lang="en-US" sz="3300" dirty="0"/>
              <a:t>sectors </a:t>
            </a:r>
            <a:r>
              <a:rPr lang="en-US" sz="3100" dirty="0" smtClean="0"/>
              <a:t/>
            </a:r>
            <a:br>
              <a:rPr lang="en-US" sz="3100" dirty="0" smtClean="0"/>
            </a:br>
            <a:r>
              <a:rPr lang="en-US" sz="2800" dirty="0" smtClean="0"/>
              <a:t/>
            </a:r>
            <a:br>
              <a:rPr lang="en-US" sz="2800" dirty="0" smtClean="0"/>
            </a:br>
            <a:r>
              <a:rPr lang="en-US" sz="1600" dirty="0" smtClean="0"/>
              <a:t>Robert Tippmann (</a:t>
            </a:r>
            <a:r>
              <a:rPr lang="en-US" sz="1600" dirty="0" err="1" smtClean="0"/>
              <a:t>Climatekos</a:t>
            </a:r>
            <a:r>
              <a:rPr lang="en-US" sz="1600" dirty="0" smtClean="0"/>
              <a:t>)</a:t>
            </a:r>
            <a:endParaRPr lang="en-GB" sz="2800" dirty="0"/>
          </a:p>
        </p:txBody>
      </p:sp>
      <p:pic>
        <p:nvPicPr>
          <p:cNvPr id="3" name="Picture 9" descr="Climatekos_white.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43691" y="1598721"/>
            <a:ext cx="2459479" cy="574317"/>
          </a:xfrm>
          <a:prstGeom prst="rect">
            <a:avLst/>
          </a:prstGeom>
        </p:spPr>
      </p:pic>
    </p:spTree>
    <p:extLst>
      <p:ext uri="{BB962C8B-B14F-4D97-AF65-F5344CB8AC3E}">
        <p14:creationId xmlns:p14="http://schemas.microsoft.com/office/powerpoint/2010/main" val="2391057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2752" y="100463"/>
            <a:ext cx="10515600" cy="1095506"/>
          </a:xfrm>
        </p:spPr>
        <p:txBody>
          <a:bodyPr>
            <a:normAutofit/>
          </a:bodyPr>
          <a:lstStyle/>
          <a:p>
            <a:r>
              <a:rPr lang="nl-NL" sz="4000" dirty="0" smtClean="0"/>
              <a:t>General impacts on agriculture</a:t>
            </a:r>
            <a:endParaRPr lang="nl-NL" sz="4000" dirty="0"/>
          </a:p>
        </p:txBody>
      </p:sp>
      <p:sp>
        <p:nvSpPr>
          <p:cNvPr id="3" name="Content Placeholder 2"/>
          <p:cNvSpPr>
            <a:spLocks noGrp="1"/>
          </p:cNvSpPr>
          <p:nvPr>
            <p:ph idx="1"/>
          </p:nvPr>
        </p:nvSpPr>
        <p:spPr>
          <a:xfrm>
            <a:off x="838200" y="1395693"/>
            <a:ext cx="11003280" cy="4417278"/>
          </a:xfrm>
        </p:spPr>
        <p:txBody>
          <a:bodyPr>
            <a:normAutofit fontScale="85000" lnSpcReduction="10000"/>
          </a:bodyPr>
          <a:lstStyle/>
          <a:p>
            <a:pPr marL="0" indent="0">
              <a:spcAft>
                <a:spcPts val="600"/>
              </a:spcAft>
              <a:buNone/>
            </a:pPr>
            <a:r>
              <a:rPr lang="en-GB" sz="3100" dirty="0"/>
              <a:t>Temperature changes affect agricultural production through impacts on:</a:t>
            </a:r>
            <a:endParaRPr lang="nl-NL" sz="3100" dirty="0"/>
          </a:p>
          <a:p>
            <a:pPr lvl="1">
              <a:spcAft>
                <a:spcPts val="600"/>
              </a:spcAft>
            </a:pPr>
            <a:r>
              <a:rPr lang="en-GB" sz="2200" dirty="0"/>
              <a:t>Timing and/or duration of physiological processes in </a:t>
            </a:r>
            <a:r>
              <a:rPr lang="en-GB" sz="2200" dirty="0" smtClean="0"/>
              <a:t>plants =&gt; </a:t>
            </a:r>
            <a:r>
              <a:rPr lang="en-GB" sz="2200" dirty="0"/>
              <a:t>may result in reduced yields;</a:t>
            </a:r>
            <a:endParaRPr lang="nl-NL" sz="2200" dirty="0"/>
          </a:p>
          <a:p>
            <a:pPr lvl="1">
              <a:spcAft>
                <a:spcPts val="600"/>
              </a:spcAft>
            </a:pPr>
            <a:r>
              <a:rPr lang="en-GB" sz="2200" dirty="0"/>
              <a:t>Nutritional quality of fruit and vegetable crops;</a:t>
            </a:r>
            <a:endParaRPr lang="nl-NL" sz="2200" dirty="0"/>
          </a:p>
          <a:p>
            <a:pPr lvl="1">
              <a:spcAft>
                <a:spcPts val="600"/>
              </a:spcAft>
            </a:pPr>
            <a:r>
              <a:rPr lang="en-GB" sz="2200" dirty="0"/>
              <a:t>Soil carbon level and salinity;</a:t>
            </a:r>
            <a:endParaRPr lang="nl-NL" sz="2200" dirty="0"/>
          </a:p>
          <a:p>
            <a:pPr lvl="1">
              <a:spcAft>
                <a:spcPts val="600"/>
              </a:spcAft>
            </a:pPr>
            <a:r>
              <a:rPr lang="en-GB" sz="2200" dirty="0"/>
              <a:t>Negative effects on livestock physiological processes, leading to e.g. reduced milk yields;</a:t>
            </a:r>
            <a:endParaRPr lang="nl-NL" sz="2200" dirty="0"/>
          </a:p>
          <a:p>
            <a:pPr lvl="1"/>
            <a:r>
              <a:rPr lang="en-GB" sz="2200" dirty="0"/>
              <a:t>Geographical </a:t>
            </a:r>
            <a:r>
              <a:rPr lang="en-GB" sz="2200" dirty="0" smtClean="0"/>
              <a:t>ranges &amp; intensity </a:t>
            </a:r>
            <a:r>
              <a:rPr lang="en-GB" sz="2200" dirty="0"/>
              <a:t>of pests and diseases.</a:t>
            </a:r>
            <a:endParaRPr lang="nl-NL" sz="2200" dirty="0"/>
          </a:p>
          <a:p>
            <a:pPr marL="0" indent="0">
              <a:buNone/>
            </a:pPr>
            <a:endParaRPr lang="en-GB" sz="2200" dirty="0" smtClean="0"/>
          </a:p>
          <a:p>
            <a:pPr marL="0" indent="0">
              <a:spcAft>
                <a:spcPts val="600"/>
              </a:spcAft>
              <a:buNone/>
            </a:pPr>
            <a:r>
              <a:rPr lang="en-GB" sz="3100" dirty="0" smtClean="0"/>
              <a:t>Changes </a:t>
            </a:r>
            <a:r>
              <a:rPr lang="en-GB" sz="3100" dirty="0"/>
              <a:t>in precipitation and reduced water availability lead to:</a:t>
            </a:r>
            <a:endParaRPr lang="nl-NL" sz="3100" dirty="0"/>
          </a:p>
          <a:p>
            <a:pPr lvl="1">
              <a:spcAft>
                <a:spcPts val="600"/>
              </a:spcAft>
            </a:pPr>
            <a:r>
              <a:rPr lang="en-GB" dirty="0"/>
              <a:t>Water stress in plants, affecting plant growth, photosynthesis and respiration;</a:t>
            </a:r>
            <a:endParaRPr lang="nl-NL" dirty="0"/>
          </a:p>
          <a:p>
            <a:pPr lvl="1">
              <a:spcAft>
                <a:spcPts val="600"/>
              </a:spcAft>
            </a:pPr>
            <a:r>
              <a:rPr lang="en-GB" dirty="0"/>
              <a:t>Land degradation;</a:t>
            </a:r>
            <a:endParaRPr lang="nl-NL" dirty="0"/>
          </a:p>
          <a:p>
            <a:pPr lvl="1">
              <a:spcAft>
                <a:spcPts val="600"/>
              </a:spcAft>
            </a:pPr>
            <a:r>
              <a:rPr lang="en-GB" dirty="0"/>
              <a:t>Water stress in livestock.</a:t>
            </a:r>
            <a:endParaRPr lang="nl-NL" dirty="0"/>
          </a:p>
          <a:p>
            <a:pPr marL="457200" lvl="1" indent="0">
              <a:buNone/>
            </a:pPr>
            <a:endParaRPr lang="nl-NL" dirty="0"/>
          </a:p>
        </p:txBody>
      </p:sp>
    </p:spTree>
    <p:extLst>
      <p:ext uri="{BB962C8B-B14F-4D97-AF65-F5344CB8AC3E}">
        <p14:creationId xmlns:p14="http://schemas.microsoft.com/office/powerpoint/2010/main" val="3205982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2752" y="100463"/>
            <a:ext cx="10515600" cy="1095506"/>
          </a:xfrm>
        </p:spPr>
        <p:txBody>
          <a:bodyPr>
            <a:normAutofit/>
          </a:bodyPr>
          <a:lstStyle/>
          <a:p>
            <a:r>
              <a:rPr lang="nl-NL" sz="4000" dirty="0" smtClean="0"/>
              <a:t>General impacts on agriculture</a:t>
            </a:r>
            <a:endParaRPr lang="nl-NL" sz="4000" dirty="0"/>
          </a:p>
        </p:txBody>
      </p:sp>
      <p:sp>
        <p:nvSpPr>
          <p:cNvPr id="3" name="Content Placeholder 2"/>
          <p:cNvSpPr>
            <a:spLocks noGrp="1"/>
          </p:cNvSpPr>
          <p:nvPr>
            <p:ph idx="1"/>
          </p:nvPr>
        </p:nvSpPr>
        <p:spPr>
          <a:xfrm>
            <a:off x="838200" y="1395693"/>
            <a:ext cx="9915144" cy="4151056"/>
          </a:xfrm>
        </p:spPr>
        <p:txBody>
          <a:bodyPr>
            <a:normAutofit/>
          </a:bodyPr>
          <a:lstStyle/>
          <a:p>
            <a:pPr marL="0" indent="0">
              <a:spcAft>
                <a:spcPts val="600"/>
              </a:spcAft>
              <a:buNone/>
            </a:pPr>
            <a:r>
              <a:rPr lang="en-GB" sz="2600" dirty="0" smtClean="0"/>
              <a:t>Changes </a:t>
            </a:r>
            <a:r>
              <a:rPr lang="en-GB" sz="2600" dirty="0"/>
              <a:t>in atmospheric </a:t>
            </a:r>
            <a:r>
              <a:rPr lang="en-GB" sz="2600" dirty="0" smtClean="0"/>
              <a:t>composition:</a:t>
            </a:r>
            <a:endParaRPr lang="nl-NL" sz="2600" dirty="0"/>
          </a:p>
          <a:p>
            <a:pPr lvl="1">
              <a:spcAft>
                <a:spcPts val="600"/>
              </a:spcAft>
            </a:pPr>
            <a:r>
              <a:rPr lang="en-GB" sz="2000" dirty="0"/>
              <a:t>Elevated atmospheric CO</a:t>
            </a:r>
            <a:r>
              <a:rPr lang="en-GB" sz="2000" baseline="-25000" dirty="0"/>
              <a:t>2</a:t>
            </a:r>
            <a:r>
              <a:rPr lang="en-GB" sz="2000" dirty="0"/>
              <a:t> concentrations can have a ‘fertilisation effect’ on certain crops (e.g. wheat and barley</a:t>
            </a:r>
            <a:r>
              <a:rPr lang="en-GB" sz="2000" dirty="0" smtClean="0"/>
              <a:t>);</a:t>
            </a:r>
            <a:endParaRPr lang="nl-NL" sz="2000" dirty="0"/>
          </a:p>
          <a:p>
            <a:pPr lvl="1">
              <a:spcAft>
                <a:spcPts val="600"/>
              </a:spcAft>
            </a:pPr>
            <a:r>
              <a:rPr lang="en-GB" sz="2000" dirty="0"/>
              <a:t>Increases in tropospheric ozone (O</a:t>
            </a:r>
            <a:r>
              <a:rPr lang="en-GB" sz="2000" baseline="-25000" dirty="0"/>
              <a:t>3</a:t>
            </a:r>
            <a:r>
              <a:rPr lang="en-GB" sz="2000" dirty="0"/>
              <a:t>) and its secondary by-products damage </a:t>
            </a:r>
            <a:r>
              <a:rPr lang="en-GB" sz="2000" dirty="0" smtClean="0"/>
              <a:t>vegetation, reducing </a:t>
            </a:r>
            <a:r>
              <a:rPr lang="en-GB" sz="2000" dirty="0"/>
              <a:t>the </a:t>
            </a:r>
            <a:r>
              <a:rPr lang="en-GB" sz="2000" dirty="0" smtClean="0"/>
              <a:t>quality/quantity </a:t>
            </a:r>
            <a:r>
              <a:rPr lang="en-GB" sz="2000" dirty="0"/>
              <a:t>of yields.</a:t>
            </a:r>
            <a:endParaRPr lang="nl-NL" sz="2000" dirty="0"/>
          </a:p>
          <a:p>
            <a:pPr marL="457200" lvl="1" indent="0">
              <a:buNone/>
            </a:pPr>
            <a:endParaRPr lang="nl-NL" dirty="0"/>
          </a:p>
        </p:txBody>
      </p:sp>
    </p:spTree>
    <p:extLst>
      <p:ext uri="{BB962C8B-B14F-4D97-AF65-F5344CB8AC3E}">
        <p14:creationId xmlns:p14="http://schemas.microsoft.com/office/powerpoint/2010/main" val="23201100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Regional projections</a:t>
            </a:r>
            <a:endParaRPr lang="nl-NL"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31958849"/>
              </p:ext>
            </p:extLst>
          </p:nvPr>
        </p:nvGraphicFramePr>
        <p:xfrm>
          <a:off x="911355" y="1305700"/>
          <a:ext cx="10369297" cy="4524825"/>
        </p:xfrm>
        <a:graphic>
          <a:graphicData uri="http://schemas.openxmlformats.org/drawingml/2006/table">
            <a:tbl>
              <a:tblPr firstRow="1" firstCol="1" bandRow="1">
                <a:tableStyleId>{00A15C55-8517-42AA-B614-E9B94910E393}</a:tableStyleId>
              </a:tblPr>
              <a:tblGrid>
                <a:gridCol w="1205551"/>
                <a:gridCol w="7494559"/>
                <a:gridCol w="1669187"/>
              </a:tblGrid>
              <a:tr h="416051">
                <a:tc>
                  <a:txBody>
                    <a:bodyPr/>
                    <a:lstStyle/>
                    <a:p>
                      <a:pPr>
                        <a:lnSpc>
                          <a:spcPts val="1500"/>
                        </a:lnSpc>
                        <a:spcBef>
                          <a:spcPts val="600"/>
                        </a:spcBef>
                        <a:spcAft>
                          <a:spcPts val="600"/>
                        </a:spcAft>
                      </a:pPr>
                      <a:r>
                        <a:rPr lang="en-GB" sz="1400" dirty="0">
                          <a:effectLst/>
                        </a:rPr>
                        <a:t>Impact on </a:t>
                      </a:r>
                      <a:endParaRPr lang="nl-NL" sz="14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7931" marR="67931" marT="0" marB="0"/>
                </a:tc>
                <a:tc>
                  <a:txBody>
                    <a:bodyPr/>
                    <a:lstStyle/>
                    <a:p>
                      <a:pPr>
                        <a:lnSpc>
                          <a:spcPts val="1500"/>
                        </a:lnSpc>
                        <a:spcBef>
                          <a:spcPts val="600"/>
                        </a:spcBef>
                        <a:spcAft>
                          <a:spcPts val="600"/>
                        </a:spcAft>
                      </a:pPr>
                      <a:r>
                        <a:rPr lang="en-GB" sz="1400" dirty="0" smtClean="0">
                          <a:effectLst/>
                        </a:rPr>
                        <a:t>Quantitative estimates</a:t>
                      </a:r>
                      <a:endParaRPr lang="nl-NL" sz="14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7931" marR="67931" marT="0" marB="0"/>
                </a:tc>
                <a:tc>
                  <a:txBody>
                    <a:bodyPr/>
                    <a:lstStyle/>
                    <a:p>
                      <a:pPr>
                        <a:lnSpc>
                          <a:spcPts val="1500"/>
                        </a:lnSpc>
                        <a:spcBef>
                          <a:spcPts val="600"/>
                        </a:spcBef>
                        <a:spcAft>
                          <a:spcPts val="600"/>
                        </a:spcAft>
                      </a:pPr>
                      <a:r>
                        <a:rPr lang="en-GB" sz="1400" dirty="0">
                          <a:effectLst/>
                        </a:rPr>
                        <a:t>Source</a:t>
                      </a:r>
                      <a:endParaRPr lang="nl-NL" sz="14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7931" marR="67931" marT="0" marB="0"/>
                </a:tc>
              </a:tr>
              <a:tr h="489205">
                <a:tc>
                  <a:txBody>
                    <a:bodyPr/>
                    <a:lstStyle/>
                    <a:p>
                      <a:pPr>
                        <a:lnSpc>
                          <a:spcPts val="1500"/>
                        </a:lnSpc>
                        <a:spcAft>
                          <a:spcPts val="0"/>
                        </a:spcAft>
                      </a:pPr>
                      <a:r>
                        <a:rPr lang="en-GB" sz="1400" dirty="0" err="1">
                          <a:effectLst/>
                        </a:rPr>
                        <a:t>Rainfed</a:t>
                      </a:r>
                      <a:r>
                        <a:rPr lang="en-GB" sz="1400" dirty="0">
                          <a:effectLst/>
                        </a:rPr>
                        <a:t> agriculture</a:t>
                      </a:r>
                      <a:endParaRPr lang="nl-NL" sz="14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7931" marR="67931" marT="0" marB="0"/>
                </a:tc>
                <a:tc>
                  <a:txBody>
                    <a:bodyPr/>
                    <a:lstStyle/>
                    <a:p>
                      <a:pPr>
                        <a:lnSpc>
                          <a:spcPts val="1500"/>
                        </a:lnSpc>
                        <a:spcAft>
                          <a:spcPts val="0"/>
                        </a:spcAft>
                      </a:pPr>
                      <a:r>
                        <a:rPr lang="en-GB" sz="1400" dirty="0">
                          <a:solidFill>
                            <a:srgbClr val="3D444E"/>
                          </a:solidFill>
                          <a:effectLst/>
                        </a:rPr>
                        <a:t>Decline by &gt;170,000 km</a:t>
                      </a:r>
                      <a:r>
                        <a:rPr lang="en-GB" sz="1400" baseline="30000" dirty="0">
                          <a:solidFill>
                            <a:srgbClr val="3D444E"/>
                          </a:solidFill>
                          <a:effectLst/>
                        </a:rPr>
                        <a:t>2</a:t>
                      </a:r>
                      <a:r>
                        <a:rPr lang="en-GB" sz="1400" dirty="0">
                          <a:solidFill>
                            <a:srgbClr val="3D444E"/>
                          </a:solidFill>
                          <a:effectLst/>
                        </a:rPr>
                        <a:t> by 2100 in the Eastern Mediterranean </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7931" marR="67931" marT="0" marB="0"/>
                </a:tc>
                <a:tc>
                  <a:txBody>
                    <a:bodyPr/>
                    <a:lstStyle/>
                    <a:p>
                      <a:pPr>
                        <a:lnSpc>
                          <a:spcPts val="1500"/>
                        </a:lnSpc>
                        <a:spcAft>
                          <a:spcPts val="0"/>
                        </a:spcAft>
                      </a:pPr>
                      <a:r>
                        <a:rPr lang="en-GB" sz="1400">
                          <a:solidFill>
                            <a:srgbClr val="3D444E"/>
                          </a:solidFill>
                          <a:effectLst/>
                        </a:rPr>
                        <a:t>Evans (2009)</a:t>
                      </a:r>
                      <a:endParaRPr lang="nl-NL" sz="140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7931" marR="67931" marT="0" marB="0"/>
                </a:tc>
              </a:tr>
              <a:tr h="570543">
                <a:tc rowSpan="3">
                  <a:txBody>
                    <a:bodyPr/>
                    <a:lstStyle/>
                    <a:p>
                      <a:pPr>
                        <a:lnSpc>
                          <a:spcPts val="1500"/>
                        </a:lnSpc>
                        <a:spcAft>
                          <a:spcPts val="0"/>
                        </a:spcAft>
                      </a:pPr>
                      <a:r>
                        <a:rPr lang="en-GB" sz="1400" dirty="0">
                          <a:effectLst/>
                        </a:rPr>
                        <a:t>Crop yields</a:t>
                      </a:r>
                      <a:endParaRPr lang="nl-NL" sz="14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7931" marR="67931" marT="0" marB="0"/>
                </a:tc>
                <a:tc>
                  <a:txBody>
                    <a:bodyPr/>
                    <a:lstStyle/>
                    <a:p>
                      <a:pPr>
                        <a:lnSpc>
                          <a:spcPts val="1500"/>
                        </a:lnSpc>
                        <a:spcAft>
                          <a:spcPts val="0"/>
                        </a:spcAft>
                      </a:pPr>
                      <a:r>
                        <a:rPr lang="en-GB" sz="1400" dirty="0">
                          <a:solidFill>
                            <a:srgbClr val="3D444E"/>
                          </a:solidFill>
                          <a:effectLst/>
                        </a:rPr>
                        <a:t>Production of wheat, cereal crops, sugar crops, and vegetables and fruit is projected to decrease by 0.41%, 0.16%, 0.03% and 0.25%, respectively, in the Middle East by 2050.</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7931" marR="67931" marT="0" marB="0"/>
                </a:tc>
                <a:tc>
                  <a:txBody>
                    <a:bodyPr/>
                    <a:lstStyle/>
                    <a:p>
                      <a:pPr>
                        <a:lnSpc>
                          <a:spcPts val="1500"/>
                        </a:lnSpc>
                        <a:spcAft>
                          <a:spcPts val="0"/>
                        </a:spcAft>
                      </a:pPr>
                      <a:r>
                        <a:rPr lang="en-GB" sz="1400">
                          <a:solidFill>
                            <a:srgbClr val="3D444E"/>
                          </a:solidFill>
                          <a:effectLst/>
                        </a:rPr>
                        <a:t>Bosello and Eboli (2013)</a:t>
                      </a:r>
                      <a:endParaRPr lang="nl-NL" sz="140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7931" marR="67931" marT="0" marB="0"/>
                </a:tc>
              </a:tr>
              <a:tr h="570543">
                <a:tc vMerge="1">
                  <a:txBody>
                    <a:bodyPr/>
                    <a:lstStyle/>
                    <a:p>
                      <a:endParaRPr lang="nl-NL"/>
                    </a:p>
                  </a:txBody>
                  <a:tcPr/>
                </a:tc>
                <a:tc>
                  <a:txBody>
                    <a:bodyPr/>
                    <a:lstStyle/>
                    <a:p>
                      <a:pPr>
                        <a:lnSpc>
                          <a:spcPts val="1500"/>
                        </a:lnSpc>
                        <a:spcAft>
                          <a:spcPts val="0"/>
                        </a:spcAft>
                      </a:pPr>
                      <a:r>
                        <a:rPr lang="en-GB" sz="1400" dirty="0">
                          <a:solidFill>
                            <a:srgbClr val="3D444E"/>
                          </a:solidFill>
                          <a:effectLst/>
                        </a:rPr>
                        <a:t>Under the RCP8.5 scenario, average yields of food crops in the MENA region would decrease by more than 7% by 2030, resulting in regional increases in the cost of food  of 17 to 35%.</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7931" marR="67931" marT="0" marB="0"/>
                </a:tc>
                <a:tc>
                  <a:txBody>
                    <a:bodyPr/>
                    <a:lstStyle/>
                    <a:p>
                      <a:pPr>
                        <a:lnSpc>
                          <a:spcPts val="1500"/>
                        </a:lnSpc>
                        <a:spcAft>
                          <a:spcPts val="0"/>
                        </a:spcAft>
                      </a:pPr>
                      <a:r>
                        <a:rPr lang="en-GB" sz="1400">
                          <a:solidFill>
                            <a:srgbClr val="3D444E"/>
                          </a:solidFill>
                          <a:effectLst/>
                        </a:rPr>
                        <a:t>Biewald et al. (2015)</a:t>
                      </a:r>
                      <a:endParaRPr lang="nl-NL" sz="140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7931" marR="67931" marT="0" marB="0"/>
                </a:tc>
              </a:tr>
              <a:tr h="570543">
                <a:tc vMerge="1">
                  <a:txBody>
                    <a:bodyPr/>
                    <a:lstStyle/>
                    <a:p>
                      <a:endParaRPr lang="nl-NL"/>
                    </a:p>
                  </a:txBody>
                  <a:tcPr/>
                </a:tc>
                <a:tc>
                  <a:txBody>
                    <a:bodyPr/>
                    <a:lstStyle/>
                    <a:p>
                      <a:pPr>
                        <a:lnSpc>
                          <a:spcPts val="1500"/>
                        </a:lnSpc>
                        <a:spcAft>
                          <a:spcPts val="0"/>
                        </a:spcAft>
                      </a:pPr>
                      <a:r>
                        <a:rPr lang="en-GB" sz="1400" dirty="0">
                          <a:solidFill>
                            <a:srgbClr val="3D444E"/>
                          </a:solidFill>
                          <a:effectLst/>
                        </a:rPr>
                        <a:t>Under the A1B scenario, yields of durum wheat remain unchanged or slightly increase throughout most of the Mediterranean Basin; grape yields decrease</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7931" marR="67931" marT="0" marB="0"/>
                </a:tc>
                <a:tc>
                  <a:txBody>
                    <a:bodyPr/>
                    <a:lstStyle/>
                    <a:p>
                      <a:pPr>
                        <a:lnSpc>
                          <a:spcPts val="1500"/>
                        </a:lnSpc>
                        <a:spcAft>
                          <a:spcPts val="0"/>
                        </a:spcAft>
                      </a:pPr>
                      <a:r>
                        <a:rPr lang="en-GB" sz="1400">
                          <a:solidFill>
                            <a:srgbClr val="3D444E"/>
                          </a:solidFill>
                          <a:effectLst/>
                        </a:rPr>
                        <a:t>Ferisse et al. (2013)</a:t>
                      </a:r>
                      <a:endParaRPr lang="nl-NL" sz="140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7931" marR="67931" marT="0" marB="0"/>
                </a:tc>
              </a:tr>
              <a:tr h="570543">
                <a:tc rowSpan="3">
                  <a:txBody>
                    <a:bodyPr/>
                    <a:lstStyle/>
                    <a:p>
                      <a:pPr>
                        <a:lnSpc>
                          <a:spcPts val="1500"/>
                        </a:lnSpc>
                        <a:spcAft>
                          <a:spcPts val="0"/>
                        </a:spcAft>
                      </a:pPr>
                      <a:r>
                        <a:rPr lang="en-GB" sz="1400">
                          <a:effectLst/>
                        </a:rPr>
                        <a:t>Olive cultivation</a:t>
                      </a:r>
                      <a:endParaRPr lang="nl-NL" sz="1400">
                        <a:effectLst/>
                        <a:latin typeface="Trebuchet MS" panose="020B0603020202020204" pitchFamily="34" charset="0"/>
                        <a:ea typeface="Calibri" panose="020F0502020204030204" pitchFamily="34" charset="0"/>
                        <a:cs typeface="Times New Roman" panose="02020603050405020304" pitchFamily="18" charset="0"/>
                      </a:endParaRPr>
                    </a:p>
                  </a:txBody>
                  <a:tcPr marL="67931" marR="67931" marT="0" marB="0"/>
                </a:tc>
                <a:tc>
                  <a:txBody>
                    <a:bodyPr/>
                    <a:lstStyle/>
                    <a:p>
                      <a:pPr>
                        <a:lnSpc>
                          <a:spcPts val="1500"/>
                        </a:lnSpc>
                        <a:spcAft>
                          <a:spcPts val="0"/>
                        </a:spcAft>
                      </a:pPr>
                      <a:r>
                        <a:rPr lang="en-GB" sz="1400" dirty="0">
                          <a:solidFill>
                            <a:srgbClr val="3D444E"/>
                          </a:solidFill>
                          <a:effectLst/>
                        </a:rPr>
                        <a:t>Under the A1B scenario, the suitable cultivation area for olive trees decreases in parts of North Africa and the Near East, and expands northward and eastward</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7931" marR="67931" marT="0" marB="0"/>
                </a:tc>
                <a:tc>
                  <a:txBody>
                    <a:bodyPr/>
                    <a:lstStyle/>
                    <a:p>
                      <a:pPr>
                        <a:lnSpc>
                          <a:spcPts val="1500"/>
                        </a:lnSpc>
                        <a:spcAft>
                          <a:spcPts val="0"/>
                        </a:spcAft>
                      </a:pPr>
                      <a:r>
                        <a:rPr lang="en-GB" sz="1400" dirty="0" err="1">
                          <a:solidFill>
                            <a:srgbClr val="3D444E"/>
                          </a:solidFill>
                          <a:effectLst/>
                        </a:rPr>
                        <a:t>Ferisse</a:t>
                      </a:r>
                      <a:r>
                        <a:rPr lang="en-GB" sz="1400" dirty="0">
                          <a:solidFill>
                            <a:srgbClr val="3D444E"/>
                          </a:solidFill>
                          <a:effectLst/>
                        </a:rPr>
                        <a:t> et al. (2013)</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7931" marR="67931" marT="0" marB="0"/>
                </a:tc>
              </a:tr>
              <a:tr h="865259">
                <a:tc vMerge="1">
                  <a:txBody>
                    <a:bodyPr/>
                    <a:lstStyle/>
                    <a:p>
                      <a:endParaRPr lang="nl-NL"/>
                    </a:p>
                  </a:txBody>
                  <a:tcPr/>
                </a:tc>
                <a:tc>
                  <a:txBody>
                    <a:bodyPr/>
                    <a:lstStyle/>
                    <a:p>
                      <a:pPr>
                        <a:lnSpc>
                          <a:spcPts val="1500"/>
                        </a:lnSpc>
                        <a:spcAft>
                          <a:spcPts val="0"/>
                        </a:spcAft>
                      </a:pPr>
                      <a:r>
                        <a:rPr lang="en-GB" sz="1400" dirty="0">
                          <a:solidFill>
                            <a:srgbClr val="3D444E"/>
                          </a:solidFill>
                          <a:effectLst/>
                        </a:rPr>
                        <a:t>Under the A1B scenario, potentially cultivable areas for olives in the Mediterranean region increase by 25% in the next 50 years. Net irrigation requirements increase by 18.5%. </a:t>
                      </a:r>
                      <a:endParaRPr lang="nl-NL" sz="1400" dirty="0">
                        <a:solidFill>
                          <a:srgbClr val="3D444E"/>
                        </a:solidFill>
                        <a:effectLst/>
                      </a:endParaRPr>
                    </a:p>
                    <a:p>
                      <a:pPr>
                        <a:lnSpc>
                          <a:spcPts val="1500"/>
                        </a:lnSpc>
                        <a:spcAft>
                          <a:spcPts val="0"/>
                        </a:spcAft>
                      </a:pPr>
                      <a:r>
                        <a:rPr lang="en-GB" sz="1400" dirty="0">
                          <a:solidFill>
                            <a:srgbClr val="3D444E"/>
                          </a:solidFill>
                          <a:effectLst/>
                        </a:rPr>
                        <a:t>Water stress renders </a:t>
                      </a:r>
                      <a:r>
                        <a:rPr lang="en-GB" sz="1400" dirty="0" err="1">
                          <a:solidFill>
                            <a:srgbClr val="3D444E"/>
                          </a:solidFill>
                          <a:effectLst/>
                        </a:rPr>
                        <a:t>rainfed</a:t>
                      </a:r>
                      <a:r>
                        <a:rPr lang="en-GB" sz="1400" dirty="0">
                          <a:solidFill>
                            <a:srgbClr val="3D444E"/>
                          </a:solidFill>
                          <a:effectLst/>
                        </a:rPr>
                        <a:t> olive cultivation unfeasible in the Southern and Eastern Mediterranean.</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7931" marR="67931" marT="0" marB="0"/>
                </a:tc>
                <a:tc>
                  <a:txBody>
                    <a:bodyPr/>
                    <a:lstStyle/>
                    <a:p>
                      <a:pPr>
                        <a:lnSpc>
                          <a:spcPts val="1500"/>
                        </a:lnSpc>
                        <a:spcAft>
                          <a:spcPts val="0"/>
                        </a:spcAft>
                      </a:pPr>
                      <a:r>
                        <a:rPr lang="en-GB" sz="1400" dirty="0" err="1">
                          <a:solidFill>
                            <a:srgbClr val="3D444E"/>
                          </a:solidFill>
                          <a:effectLst/>
                        </a:rPr>
                        <a:t>Tanasijevic</a:t>
                      </a:r>
                      <a:r>
                        <a:rPr lang="en-GB" sz="1400" dirty="0">
                          <a:solidFill>
                            <a:srgbClr val="3D444E"/>
                          </a:solidFill>
                          <a:effectLst/>
                        </a:rPr>
                        <a:t> et al. (2014)</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7931" marR="67931" marT="0" marB="0"/>
                </a:tc>
              </a:tr>
              <a:tr h="472138">
                <a:tc vMerge="1">
                  <a:txBody>
                    <a:bodyPr/>
                    <a:lstStyle/>
                    <a:p>
                      <a:endParaRPr lang="nl-NL"/>
                    </a:p>
                  </a:txBody>
                  <a:tcPr/>
                </a:tc>
                <a:tc>
                  <a:txBody>
                    <a:bodyPr/>
                    <a:lstStyle/>
                    <a:p>
                      <a:pPr>
                        <a:lnSpc>
                          <a:spcPts val="1500"/>
                        </a:lnSpc>
                        <a:spcAft>
                          <a:spcPts val="0"/>
                        </a:spcAft>
                      </a:pPr>
                      <a:r>
                        <a:rPr lang="en-GB" sz="1400" dirty="0">
                          <a:solidFill>
                            <a:srgbClr val="3D444E"/>
                          </a:solidFill>
                          <a:effectLst/>
                        </a:rPr>
                        <a:t>A temperature rise of 1.8⁰C would result in a 4.1% increase in total olive yields across the Mediterranean Basin, but declines in profit in parts of the Middle East.</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7931" marR="67931" marT="0" marB="0"/>
                </a:tc>
                <a:tc>
                  <a:txBody>
                    <a:bodyPr/>
                    <a:lstStyle/>
                    <a:p>
                      <a:pPr>
                        <a:lnSpc>
                          <a:spcPts val="1500"/>
                        </a:lnSpc>
                        <a:spcAft>
                          <a:spcPts val="0"/>
                        </a:spcAft>
                      </a:pPr>
                      <a:r>
                        <a:rPr lang="en-GB" sz="1400" dirty="0" err="1">
                          <a:solidFill>
                            <a:srgbClr val="3D444E"/>
                          </a:solidFill>
                          <a:effectLst/>
                        </a:rPr>
                        <a:t>Ponti</a:t>
                      </a:r>
                      <a:r>
                        <a:rPr lang="en-GB" sz="1400" dirty="0">
                          <a:solidFill>
                            <a:srgbClr val="3D444E"/>
                          </a:solidFill>
                          <a:effectLst/>
                        </a:rPr>
                        <a:t> et al. (2014)</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7931" marR="67931" marT="0" marB="0"/>
                </a:tc>
              </a:tr>
            </a:tbl>
          </a:graphicData>
        </a:graphic>
      </p:graphicFrame>
    </p:spTree>
    <p:extLst>
      <p:ext uri="{BB962C8B-B14F-4D97-AF65-F5344CB8AC3E}">
        <p14:creationId xmlns:p14="http://schemas.microsoft.com/office/powerpoint/2010/main" val="15726894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4000" dirty="0" smtClean="0"/>
              <a:t>Potential impacts in Palestine</a:t>
            </a:r>
            <a:endParaRPr lang="nl-NL" sz="4000" dirty="0"/>
          </a:p>
        </p:txBody>
      </p:sp>
      <p:pic>
        <p:nvPicPr>
          <p:cNvPr id="11" name="Content Placeholder 10"/>
          <p:cNvPicPr>
            <a:picLocks noGrp="1" noChangeAspect="1"/>
          </p:cNvPicPr>
          <p:nvPr>
            <p:ph idx="1"/>
          </p:nvPr>
        </p:nvPicPr>
        <p:blipFill>
          <a:blip r:embed="rId2"/>
          <a:stretch>
            <a:fillRect/>
          </a:stretch>
        </p:blipFill>
        <p:spPr>
          <a:xfrm>
            <a:off x="6957238" y="1554466"/>
            <a:ext cx="4505335" cy="3956647"/>
          </a:xfrm>
          <a:prstGeom prst="rect">
            <a:avLst/>
          </a:prstGeom>
        </p:spPr>
      </p:pic>
      <p:sp>
        <p:nvSpPr>
          <p:cNvPr id="4" name="Rounded Rectangle 3"/>
          <p:cNvSpPr/>
          <p:nvPr/>
        </p:nvSpPr>
        <p:spPr>
          <a:xfrm>
            <a:off x="947354" y="1491049"/>
            <a:ext cx="4489623" cy="3945924"/>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marL="285750" indent="-285750">
              <a:buFont typeface="Arial" panose="020B0604020202020204" pitchFamily="34" charset="0"/>
              <a:buChar char="•"/>
            </a:pPr>
            <a:r>
              <a:rPr lang="en-US" sz="1900" dirty="0"/>
              <a:t>Crop area changes due to decrease in optimal farming </a:t>
            </a:r>
            <a:r>
              <a:rPr lang="en-US" sz="1900" dirty="0" smtClean="0"/>
              <a:t>conditions</a:t>
            </a:r>
          </a:p>
          <a:p>
            <a:pPr marL="285750" indent="-285750">
              <a:buFont typeface="Arial" panose="020B0604020202020204" pitchFamily="34" charset="0"/>
              <a:buChar char="•"/>
            </a:pPr>
            <a:r>
              <a:rPr lang="nl-NL" sz="1900" dirty="0" smtClean="0"/>
              <a:t>Decreased crop productivity</a:t>
            </a:r>
          </a:p>
          <a:p>
            <a:pPr marL="285750" indent="-285750">
              <a:buFont typeface="Arial" panose="020B0604020202020204" pitchFamily="34" charset="0"/>
              <a:buChar char="•"/>
            </a:pPr>
            <a:r>
              <a:rPr lang="nl-NL" sz="1900" dirty="0" smtClean="0"/>
              <a:t>Decreased livestock productivity</a:t>
            </a:r>
          </a:p>
          <a:p>
            <a:pPr marL="285750" indent="-285750">
              <a:buFont typeface="Arial" panose="020B0604020202020204" pitchFamily="34" charset="0"/>
              <a:buChar char="•"/>
            </a:pPr>
            <a:r>
              <a:rPr lang="nl-NL" sz="1900" dirty="0" smtClean="0"/>
              <a:t>Increased risk of floods and droughts</a:t>
            </a:r>
          </a:p>
          <a:p>
            <a:pPr marL="285750" indent="-285750">
              <a:buFont typeface="Arial" panose="020B0604020202020204" pitchFamily="34" charset="0"/>
              <a:buChar char="•"/>
            </a:pPr>
            <a:r>
              <a:rPr lang="nl-NL" sz="1900" dirty="0" smtClean="0"/>
              <a:t>Increased irrigation requirements</a:t>
            </a:r>
          </a:p>
          <a:p>
            <a:pPr marL="285750" indent="-285750">
              <a:buFont typeface="Arial" panose="020B0604020202020204" pitchFamily="34" charset="0"/>
              <a:buChar char="•"/>
            </a:pPr>
            <a:endParaRPr lang="nl-NL" dirty="0" smtClean="0"/>
          </a:p>
          <a:p>
            <a:pPr marL="285750" indent="-285750">
              <a:buFont typeface="Arial" panose="020B0604020202020204" pitchFamily="34" charset="0"/>
              <a:buChar char="•"/>
            </a:pPr>
            <a:endParaRPr lang="nl-NL" dirty="0"/>
          </a:p>
        </p:txBody>
      </p:sp>
      <p:sp>
        <p:nvSpPr>
          <p:cNvPr id="13" name="Rectangle 12"/>
          <p:cNvSpPr/>
          <p:nvPr/>
        </p:nvSpPr>
        <p:spPr>
          <a:xfrm>
            <a:off x="7313647" y="1951302"/>
            <a:ext cx="3519196" cy="2431435"/>
          </a:xfrm>
          <a:prstGeom prst="rect">
            <a:avLst/>
          </a:prstGeom>
        </p:spPr>
        <p:txBody>
          <a:bodyPr wrap="square">
            <a:spAutoFit/>
          </a:bodyPr>
          <a:lstStyle/>
          <a:p>
            <a:pPr marL="285750" indent="-285750">
              <a:buFont typeface="Arial" panose="020B0604020202020204" pitchFamily="34" charset="0"/>
              <a:buChar char="•"/>
            </a:pPr>
            <a:r>
              <a:rPr lang="en-US" sz="1900" dirty="0" smtClean="0">
                <a:solidFill>
                  <a:srgbClr val="3D444E"/>
                </a:solidFill>
              </a:rPr>
              <a:t>Increased </a:t>
            </a:r>
            <a:r>
              <a:rPr lang="en-US" sz="1900" dirty="0">
                <a:solidFill>
                  <a:srgbClr val="3D444E"/>
                </a:solidFill>
              </a:rPr>
              <a:t>agricultural production </a:t>
            </a:r>
            <a:r>
              <a:rPr lang="en-US" sz="1900" dirty="0" smtClean="0">
                <a:solidFill>
                  <a:srgbClr val="3D444E"/>
                </a:solidFill>
              </a:rPr>
              <a:t>costs</a:t>
            </a:r>
          </a:p>
          <a:p>
            <a:pPr marL="285750" indent="-285750">
              <a:buFont typeface="Arial" panose="020B0604020202020204" pitchFamily="34" charset="0"/>
              <a:buChar char="•"/>
            </a:pPr>
            <a:r>
              <a:rPr lang="en-US" sz="1900" dirty="0">
                <a:solidFill>
                  <a:srgbClr val="3D444E"/>
                </a:solidFill>
              </a:rPr>
              <a:t>H</a:t>
            </a:r>
            <a:r>
              <a:rPr lang="en-US" sz="1900" dirty="0" smtClean="0">
                <a:solidFill>
                  <a:srgbClr val="3D444E"/>
                </a:solidFill>
              </a:rPr>
              <a:t>igher </a:t>
            </a:r>
            <a:r>
              <a:rPr lang="en-US" sz="1900" dirty="0">
                <a:solidFill>
                  <a:srgbClr val="3D444E"/>
                </a:solidFill>
              </a:rPr>
              <a:t>food </a:t>
            </a:r>
            <a:r>
              <a:rPr lang="en-US" sz="1900" dirty="0" smtClean="0">
                <a:solidFill>
                  <a:srgbClr val="3D444E"/>
                </a:solidFill>
              </a:rPr>
              <a:t>prices</a:t>
            </a:r>
          </a:p>
          <a:p>
            <a:pPr marL="285750" indent="-285750">
              <a:buFont typeface="Arial" panose="020B0604020202020204" pitchFamily="34" charset="0"/>
              <a:buChar char="•"/>
            </a:pPr>
            <a:r>
              <a:rPr lang="en-US" sz="1900" dirty="0" smtClean="0">
                <a:solidFill>
                  <a:srgbClr val="3D444E"/>
                </a:solidFill>
              </a:rPr>
              <a:t>Decreased </a:t>
            </a:r>
            <a:r>
              <a:rPr lang="en-US" sz="1900" dirty="0">
                <a:solidFill>
                  <a:srgbClr val="3D444E"/>
                </a:solidFill>
              </a:rPr>
              <a:t>incomes and profitability for farmers, </a:t>
            </a:r>
            <a:r>
              <a:rPr lang="en-US" sz="1900" dirty="0" smtClean="0">
                <a:solidFill>
                  <a:srgbClr val="3D444E"/>
                </a:solidFill>
              </a:rPr>
              <a:t>resulting in </a:t>
            </a:r>
            <a:r>
              <a:rPr lang="en-US" sz="1900" dirty="0">
                <a:solidFill>
                  <a:srgbClr val="3D444E"/>
                </a:solidFill>
              </a:rPr>
              <a:t>deteriorating rural </a:t>
            </a:r>
            <a:r>
              <a:rPr lang="en-US" sz="1900" dirty="0" smtClean="0">
                <a:solidFill>
                  <a:srgbClr val="3D444E"/>
                </a:solidFill>
              </a:rPr>
              <a:t>livelihoods</a:t>
            </a:r>
          </a:p>
          <a:p>
            <a:pPr marL="285750" indent="-285750">
              <a:buFont typeface="Arial" panose="020B0604020202020204" pitchFamily="34" charset="0"/>
              <a:buChar char="•"/>
            </a:pPr>
            <a:r>
              <a:rPr lang="en-US" sz="1900" dirty="0" smtClean="0">
                <a:solidFill>
                  <a:srgbClr val="3D444E"/>
                </a:solidFill>
              </a:rPr>
              <a:t>Rising food insecurity</a:t>
            </a:r>
            <a:endParaRPr lang="nl-NL" sz="1900" dirty="0">
              <a:solidFill>
                <a:srgbClr val="3D444E"/>
              </a:solidFill>
            </a:endParaRPr>
          </a:p>
        </p:txBody>
      </p:sp>
      <p:sp>
        <p:nvSpPr>
          <p:cNvPr id="14" name="Right Arrow 13"/>
          <p:cNvSpPr/>
          <p:nvPr/>
        </p:nvSpPr>
        <p:spPr>
          <a:xfrm>
            <a:off x="5707901" y="3290473"/>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2074066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4000" dirty="0"/>
              <a:t>Potential impacts in Palestine</a:t>
            </a:r>
          </a:p>
        </p:txBody>
      </p:sp>
      <p:sp>
        <p:nvSpPr>
          <p:cNvPr id="3" name="Content Placeholder 2"/>
          <p:cNvSpPr>
            <a:spLocks noGrp="1"/>
          </p:cNvSpPr>
          <p:nvPr>
            <p:ph idx="1"/>
          </p:nvPr>
        </p:nvSpPr>
        <p:spPr/>
        <p:txBody>
          <a:bodyPr/>
          <a:lstStyle/>
          <a:p>
            <a:pPr>
              <a:spcAft>
                <a:spcPts val="600"/>
              </a:spcAft>
            </a:pPr>
            <a:r>
              <a:rPr lang="nl-NL" dirty="0" smtClean="0"/>
              <a:t>Few quantitative estimates available</a:t>
            </a:r>
          </a:p>
          <a:p>
            <a:pPr marL="457200" lvl="1" indent="0">
              <a:buNone/>
            </a:pPr>
            <a:r>
              <a:rPr lang="nl-NL" dirty="0" smtClean="0"/>
              <a:t>E.g. Mimi and Jamous (2010), using the CROPWAT model:</a:t>
            </a:r>
          </a:p>
          <a:p>
            <a:pPr lvl="1"/>
            <a:endParaRPr lang="nl-NL" sz="1600" b="1" dirty="0">
              <a:solidFill>
                <a:srgbClr val="005962"/>
              </a:solidFill>
            </a:endParaRPr>
          </a:p>
          <a:p>
            <a:pPr marL="457200" lvl="1" indent="0" algn="ctr">
              <a:spcBef>
                <a:spcPts val="0"/>
              </a:spcBef>
              <a:buNone/>
            </a:pPr>
            <a:r>
              <a:rPr lang="en-US" sz="1600" b="1" dirty="0" smtClean="0">
                <a:solidFill>
                  <a:srgbClr val="005962"/>
                </a:solidFill>
              </a:rPr>
              <a:t>Irrigation </a:t>
            </a:r>
            <a:r>
              <a:rPr lang="en-US" sz="1600" b="1" dirty="0">
                <a:solidFill>
                  <a:srgbClr val="005962"/>
                </a:solidFill>
              </a:rPr>
              <a:t>water requirement for Jericho and Al-</a:t>
            </a:r>
            <a:r>
              <a:rPr lang="en-US" sz="1600" b="1" dirty="0" err="1">
                <a:solidFill>
                  <a:srgbClr val="005962"/>
                </a:solidFill>
              </a:rPr>
              <a:t>Aghwar</a:t>
            </a:r>
            <a:r>
              <a:rPr lang="en-US" sz="1600" b="1" dirty="0">
                <a:solidFill>
                  <a:srgbClr val="005962"/>
                </a:solidFill>
              </a:rPr>
              <a:t> </a:t>
            </a:r>
            <a:endParaRPr lang="en-US" sz="1600" b="1" dirty="0" smtClean="0">
              <a:solidFill>
                <a:srgbClr val="005962"/>
              </a:solidFill>
            </a:endParaRPr>
          </a:p>
          <a:p>
            <a:pPr marL="457200" lvl="1" indent="0" algn="ctr">
              <a:spcBef>
                <a:spcPts val="0"/>
              </a:spcBef>
              <a:buNone/>
            </a:pPr>
            <a:r>
              <a:rPr lang="en-US" sz="1600" b="1" dirty="0" smtClean="0">
                <a:solidFill>
                  <a:srgbClr val="005962"/>
                </a:solidFill>
              </a:rPr>
              <a:t>governorates under </a:t>
            </a:r>
            <a:r>
              <a:rPr lang="en-US" sz="1600" b="1" dirty="0">
                <a:solidFill>
                  <a:srgbClr val="005962"/>
                </a:solidFill>
              </a:rPr>
              <a:t>different scenarios in MCM/Y</a:t>
            </a:r>
            <a:endParaRPr lang="nl-NL" sz="1600" b="1" dirty="0">
              <a:solidFill>
                <a:srgbClr val="005962"/>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676203952"/>
              </p:ext>
            </p:extLst>
          </p:nvPr>
        </p:nvGraphicFramePr>
        <p:xfrm>
          <a:off x="3013787" y="3107098"/>
          <a:ext cx="6578080" cy="2536487"/>
        </p:xfrm>
        <a:graphic>
          <a:graphicData uri="http://schemas.openxmlformats.org/drawingml/2006/table">
            <a:tbl>
              <a:tblPr firstRow="1" firstCol="1" bandRow="1">
                <a:tableStyleId>{00A15C55-8517-42AA-B614-E9B94910E393}</a:tableStyleId>
              </a:tblPr>
              <a:tblGrid>
                <a:gridCol w="1125888"/>
                <a:gridCol w="1362859"/>
                <a:gridCol w="1362859"/>
                <a:gridCol w="1362859"/>
                <a:gridCol w="1363615"/>
              </a:tblGrid>
              <a:tr h="503852">
                <a:tc>
                  <a:txBody>
                    <a:bodyPr/>
                    <a:lstStyle/>
                    <a:p>
                      <a:pPr>
                        <a:lnSpc>
                          <a:spcPts val="1500"/>
                        </a:lnSpc>
                        <a:spcAft>
                          <a:spcPts val="0"/>
                        </a:spcAft>
                      </a:pPr>
                      <a:r>
                        <a:rPr lang="en-GB" sz="800" dirty="0">
                          <a:effectLst/>
                        </a:rPr>
                        <a:t> </a:t>
                      </a:r>
                      <a:endParaRPr lang="nl-NL" sz="9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endParaRPr lang="en-GB" sz="1400" dirty="0" smtClean="0">
                        <a:effectLst/>
                      </a:endParaRPr>
                    </a:p>
                    <a:p>
                      <a:pPr algn="ctr">
                        <a:lnSpc>
                          <a:spcPts val="1500"/>
                        </a:lnSpc>
                        <a:spcAft>
                          <a:spcPts val="0"/>
                        </a:spcAft>
                      </a:pPr>
                      <a:r>
                        <a:rPr lang="en-GB" sz="1400" dirty="0" smtClean="0">
                          <a:effectLst/>
                        </a:rPr>
                        <a:t>T</a:t>
                      </a:r>
                      <a:endParaRPr lang="nl-NL" sz="14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endParaRPr lang="en-GB" sz="1400" dirty="0" smtClean="0">
                        <a:effectLst/>
                      </a:endParaRPr>
                    </a:p>
                    <a:p>
                      <a:pPr algn="ctr">
                        <a:lnSpc>
                          <a:spcPts val="1500"/>
                        </a:lnSpc>
                        <a:spcAft>
                          <a:spcPts val="0"/>
                        </a:spcAft>
                      </a:pPr>
                      <a:r>
                        <a:rPr lang="en-GB" sz="1400" dirty="0" smtClean="0">
                          <a:effectLst/>
                        </a:rPr>
                        <a:t>T+1</a:t>
                      </a:r>
                      <a:endParaRPr lang="nl-NL" sz="14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endParaRPr lang="en-GB" sz="1400" dirty="0" smtClean="0">
                        <a:effectLst/>
                      </a:endParaRPr>
                    </a:p>
                    <a:p>
                      <a:pPr algn="ctr">
                        <a:lnSpc>
                          <a:spcPts val="1500"/>
                        </a:lnSpc>
                        <a:spcAft>
                          <a:spcPts val="0"/>
                        </a:spcAft>
                      </a:pPr>
                      <a:r>
                        <a:rPr lang="en-GB" sz="1400" dirty="0" smtClean="0">
                          <a:effectLst/>
                        </a:rPr>
                        <a:t>T+2</a:t>
                      </a:r>
                      <a:endParaRPr lang="nl-NL" sz="14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endParaRPr lang="en-GB" sz="1400" dirty="0" smtClean="0">
                        <a:effectLst/>
                      </a:endParaRPr>
                    </a:p>
                    <a:p>
                      <a:pPr algn="ctr">
                        <a:lnSpc>
                          <a:spcPts val="1500"/>
                        </a:lnSpc>
                        <a:spcAft>
                          <a:spcPts val="0"/>
                        </a:spcAft>
                      </a:pPr>
                      <a:r>
                        <a:rPr lang="en-GB" sz="1400" dirty="0" smtClean="0">
                          <a:effectLst/>
                        </a:rPr>
                        <a:t>T+3</a:t>
                      </a:r>
                      <a:endParaRPr lang="nl-NL" sz="14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r>
              <a:tr h="406527">
                <a:tc>
                  <a:txBody>
                    <a:bodyPr/>
                    <a:lstStyle/>
                    <a:p>
                      <a:pPr>
                        <a:lnSpc>
                          <a:spcPts val="1500"/>
                        </a:lnSpc>
                        <a:spcAft>
                          <a:spcPts val="0"/>
                        </a:spcAft>
                      </a:pPr>
                      <a:r>
                        <a:rPr lang="en-GB" sz="1400" dirty="0">
                          <a:effectLst/>
                        </a:rPr>
                        <a:t>P-20%</a:t>
                      </a:r>
                      <a:endParaRPr lang="nl-NL" sz="14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400" dirty="0" smtClean="0">
                          <a:solidFill>
                            <a:srgbClr val="3D444E"/>
                          </a:solidFill>
                          <a:effectLst/>
                        </a:rPr>
                        <a:t>21.05</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400" dirty="0">
                          <a:solidFill>
                            <a:srgbClr val="3D444E"/>
                          </a:solidFill>
                          <a:effectLst/>
                        </a:rPr>
                        <a:t>21.63</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400" dirty="0">
                          <a:solidFill>
                            <a:srgbClr val="3D444E"/>
                          </a:solidFill>
                          <a:effectLst/>
                        </a:rPr>
                        <a:t>22.23</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400" dirty="0">
                          <a:solidFill>
                            <a:srgbClr val="3D444E"/>
                          </a:solidFill>
                          <a:effectLst/>
                        </a:rPr>
                        <a:t>22.83</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r>
              <a:tr h="406527">
                <a:tc>
                  <a:txBody>
                    <a:bodyPr/>
                    <a:lstStyle/>
                    <a:p>
                      <a:pPr>
                        <a:lnSpc>
                          <a:spcPts val="1500"/>
                        </a:lnSpc>
                        <a:spcAft>
                          <a:spcPts val="0"/>
                        </a:spcAft>
                      </a:pPr>
                      <a:r>
                        <a:rPr lang="en-GB" sz="1400" dirty="0">
                          <a:effectLst/>
                        </a:rPr>
                        <a:t>P-10%</a:t>
                      </a:r>
                      <a:endParaRPr lang="nl-NL" sz="14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400" dirty="0" smtClean="0">
                          <a:solidFill>
                            <a:srgbClr val="3D444E"/>
                          </a:solidFill>
                          <a:effectLst/>
                        </a:rPr>
                        <a:t>20.24</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400" dirty="0">
                          <a:solidFill>
                            <a:srgbClr val="3D444E"/>
                          </a:solidFill>
                          <a:effectLst/>
                        </a:rPr>
                        <a:t>20.82</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400" dirty="0">
                          <a:solidFill>
                            <a:srgbClr val="3D444E"/>
                          </a:solidFill>
                          <a:effectLst/>
                        </a:rPr>
                        <a:t>21.42</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400">
                          <a:solidFill>
                            <a:srgbClr val="3D444E"/>
                          </a:solidFill>
                          <a:effectLst/>
                        </a:rPr>
                        <a:t>22.01</a:t>
                      </a:r>
                      <a:endParaRPr lang="nl-NL" sz="140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r>
              <a:tr h="406527">
                <a:tc>
                  <a:txBody>
                    <a:bodyPr/>
                    <a:lstStyle/>
                    <a:p>
                      <a:pPr>
                        <a:lnSpc>
                          <a:spcPts val="1500"/>
                        </a:lnSpc>
                        <a:spcAft>
                          <a:spcPts val="0"/>
                        </a:spcAft>
                      </a:pPr>
                      <a:r>
                        <a:rPr lang="en-GB" sz="1400" dirty="0">
                          <a:effectLst/>
                        </a:rPr>
                        <a:t>P</a:t>
                      </a:r>
                      <a:endParaRPr lang="nl-NL" sz="14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400" dirty="0" smtClean="0">
                          <a:solidFill>
                            <a:srgbClr val="3D444E"/>
                          </a:solidFill>
                          <a:effectLst/>
                        </a:rPr>
                        <a:t>19.95</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400">
                          <a:solidFill>
                            <a:srgbClr val="3D444E"/>
                          </a:solidFill>
                          <a:effectLst/>
                        </a:rPr>
                        <a:t>20.53</a:t>
                      </a:r>
                      <a:endParaRPr lang="nl-NL" sz="140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400" dirty="0">
                          <a:solidFill>
                            <a:srgbClr val="3D444E"/>
                          </a:solidFill>
                          <a:effectLst/>
                        </a:rPr>
                        <a:t>21.12</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400">
                          <a:solidFill>
                            <a:srgbClr val="3D444E"/>
                          </a:solidFill>
                          <a:effectLst/>
                        </a:rPr>
                        <a:t>21.71</a:t>
                      </a:r>
                      <a:endParaRPr lang="nl-NL" sz="140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r>
              <a:tr h="406527">
                <a:tc>
                  <a:txBody>
                    <a:bodyPr/>
                    <a:lstStyle/>
                    <a:p>
                      <a:pPr>
                        <a:lnSpc>
                          <a:spcPts val="1500"/>
                        </a:lnSpc>
                        <a:spcAft>
                          <a:spcPts val="0"/>
                        </a:spcAft>
                      </a:pPr>
                      <a:r>
                        <a:rPr lang="en-GB" sz="1400" dirty="0">
                          <a:effectLst/>
                        </a:rPr>
                        <a:t>P+10%</a:t>
                      </a:r>
                      <a:endParaRPr lang="nl-NL" sz="14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400" dirty="0" smtClean="0">
                          <a:solidFill>
                            <a:srgbClr val="3D444E"/>
                          </a:solidFill>
                          <a:effectLst/>
                        </a:rPr>
                        <a:t>19.66</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400">
                          <a:solidFill>
                            <a:srgbClr val="3D444E"/>
                          </a:solidFill>
                          <a:effectLst/>
                        </a:rPr>
                        <a:t>20.24</a:t>
                      </a:r>
                      <a:endParaRPr lang="nl-NL" sz="140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400" dirty="0">
                          <a:solidFill>
                            <a:srgbClr val="3D444E"/>
                          </a:solidFill>
                          <a:effectLst/>
                        </a:rPr>
                        <a:t>20.83</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400" dirty="0">
                          <a:solidFill>
                            <a:srgbClr val="3D444E"/>
                          </a:solidFill>
                          <a:effectLst/>
                        </a:rPr>
                        <a:t>21.42</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r>
              <a:tr h="406527">
                <a:tc>
                  <a:txBody>
                    <a:bodyPr/>
                    <a:lstStyle/>
                    <a:p>
                      <a:pPr>
                        <a:lnSpc>
                          <a:spcPts val="1500"/>
                        </a:lnSpc>
                        <a:spcAft>
                          <a:spcPts val="0"/>
                        </a:spcAft>
                      </a:pPr>
                      <a:r>
                        <a:rPr lang="en-GB" sz="1400" dirty="0">
                          <a:effectLst/>
                        </a:rPr>
                        <a:t>P+20%</a:t>
                      </a:r>
                      <a:endParaRPr lang="nl-NL" sz="14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400">
                          <a:solidFill>
                            <a:srgbClr val="3D444E"/>
                          </a:solidFill>
                          <a:effectLst/>
                        </a:rPr>
                        <a:t>19.38</a:t>
                      </a:r>
                      <a:endParaRPr lang="nl-NL" sz="140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400">
                          <a:solidFill>
                            <a:srgbClr val="3D444E"/>
                          </a:solidFill>
                          <a:effectLst/>
                        </a:rPr>
                        <a:t>19.96</a:t>
                      </a:r>
                      <a:endParaRPr lang="nl-NL" sz="140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400">
                          <a:solidFill>
                            <a:srgbClr val="3D444E"/>
                          </a:solidFill>
                          <a:effectLst/>
                        </a:rPr>
                        <a:t>20.54</a:t>
                      </a:r>
                      <a:endParaRPr lang="nl-NL" sz="140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400" dirty="0">
                          <a:solidFill>
                            <a:srgbClr val="3D444E"/>
                          </a:solidFill>
                          <a:effectLst/>
                        </a:rPr>
                        <a:t>21.13</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5828324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4000" dirty="0"/>
              <a:t>Potential impacts in Palestine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20971803"/>
              </p:ext>
            </p:extLst>
          </p:nvPr>
        </p:nvGraphicFramePr>
        <p:xfrm>
          <a:off x="2275109" y="2281808"/>
          <a:ext cx="7484716" cy="3017981"/>
        </p:xfrm>
        <a:graphic>
          <a:graphicData uri="http://schemas.openxmlformats.org/drawingml/2006/table">
            <a:tbl>
              <a:tblPr firstRow="1" firstCol="1" bandRow="1">
                <a:tableStyleId>{00A15C55-8517-42AA-B614-E9B94910E393}</a:tableStyleId>
              </a:tblPr>
              <a:tblGrid>
                <a:gridCol w="1470544"/>
                <a:gridCol w="1288055"/>
                <a:gridCol w="1723903"/>
                <a:gridCol w="1509523"/>
                <a:gridCol w="1492691"/>
              </a:tblGrid>
              <a:tr h="906426">
                <a:tc>
                  <a:txBody>
                    <a:bodyPr/>
                    <a:lstStyle/>
                    <a:p>
                      <a:pPr>
                        <a:lnSpc>
                          <a:spcPts val="1500"/>
                        </a:lnSpc>
                        <a:spcAft>
                          <a:spcPts val="0"/>
                        </a:spcAft>
                      </a:pPr>
                      <a:endParaRPr lang="en-GB" sz="1400" dirty="0" smtClean="0">
                        <a:effectLst/>
                      </a:endParaRPr>
                    </a:p>
                    <a:p>
                      <a:pPr>
                        <a:lnSpc>
                          <a:spcPts val="1500"/>
                        </a:lnSpc>
                        <a:spcAft>
                          <a:spcPts val="0"/>
                        </a:spcAft>
                      </a:pPr>
                      <a:r>
                        <a:rPr lang="en-GB" sz="1400" dirty="0" smtClean="0">
                          <a:effectLst/>
                        </a:rPr>
                        <a:t>Crop</a:t>
                      </a:r>
                      <a:endParaRPr lang="nl-NL" sz="14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endParaRPr lang="en-GB" sz="1400" dirty="0" smtClean="0">
                        <a:effectLst/>
                      </a:endParaRPr>
                    </a:p>
                    <a:p>
                      <a:pPr>
                        <a:lnSpc>
                          <a:spcPts val="1500"/>
                        </a:lnSpc>
                        <a:spcAft>
                          <a:spcPts val="0"/>
                        </a:spcAft>
                      </a:pPr>
                      <a:r>
                        <a:rPr lang="en-GB" sz="1400" dirty="0" smtClean="0">
                          <a:effectLst/>
                        </a:rPr>
                        <a:t>Area </a:t>
                      </a:r>
                      <a:r>
                        <a:rPr lang="en-GB" sz="1400" dirty="0">
                          <a:effectLst/>
                        </a:rPr>
                        <a:t>(</a:t>
                      </a:r>
                      <a:r>
                        <a:rPr lang="en-GB" sz="1400" dirty="0" err="1">
                          <a:effectLst/>
                        </a:rPr>
                        <a:t>dunum</a:t>
                      </a:r>
                      <a:r>
                        <a:rPr lang="en-GB" sz="1400" dirty="0">
                          <a:effectLst/>
                        </a:rPr>
                        <a:t>)</a:t>
                      </a:r>
                      <a:endParaRPr lang="nl-NL" sz="14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endParaRPr lang="en-GB" sz="1400" dirty="0" smtClean="0">
                        <a:effectLst/>
                      </a:endParaRPr>
                    </a:p>
                    <a:p>
                      <a:pPr>
                        <a:lnSpc>
                          <a:spcPts val="1500"/>
                        </a:lnSpc>
                        <a:spcAft>
                          <a:spcPts val="0"/>
                        </a:spcAft>
                      </a:pPr>
                      <a:r>
                        <a:rPr lang="en-GB" sz="1400" dirty="0" smtClean="0">
                          <a:effectLst/>
                        </a:rPr>
                        <a:t>Total </a:t>
                      </a:r>
                      <a:r>
                        <a:rPr lang="en-GB" sz="1400" dirty="0">
                          <a:effectLst/>
                        </a:rPr>
                        <a:t>Production (ton)</a:t>
                      </a:r>
                      <a:endParaRPr lang="nl-NL" sz="14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endParaRPr lang="en-GB" sz="1400" dirty="0" smtClean="0">
                        <a:effectLst/>
                      </a:endParaRPr>
                    </a:p>
                    <a:p>
                      <a:pPr>
                        <a:lnSpc>
                          <a:spcPts val="1500"/>
                        </a:lnSpc>
                        <a:spcAft>
                          <a:spcPts val="0"/>
                        </a:spcAft>
                      </a:pPr>
                      <a:r>
                        <a:rPr lang="en-GB" sz="1400" dirty="0" smtClean="0">
                          <a:effectLst/>
                        </a:rPr>
                        <a:t>Yield </a:t>
                      </a:r>
                      <a:r>
                        <a:rPr lang="en-GB" sz="1400" dirty="0">
                          <a:effectLst/>
                        </a:rPr>
                        <a:t>Reduction (%)</a:t>
                      </a:r>
                      <a:endParaRPr lang="nl-NL" sz="14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endParaRPr lang="en-GB" sz="1400" dirty="0" smtClean="0">
                        <a:effectLst/>
                      </a:endParaRPr>
                    </a:p>
                    <a:p>
                      <a:pPr>
                        <a:lnSpc>
                          <a:spcPts val="1500"/>
                        </a:lnSpc>
                        <a:spcAft>
                          <a:spcPts val="0"/>
                        </a:spcAft>
                      </a:pPr>
                      <a:r>
                        <a:rPr lang="en-GB" sz="1400" dirty="0" smtClean="0">
                          <a:effectLst/>
                        </a:rPr>
                        <a:t>Value </a:t>
                      </a:r>
                      <a:r>
                        <a:rPr lang="en-GB" sz="1400" dirty="0">
                          <a:effectLst/>
                        </a:rPr>
                        <a:t>of losses (USD million)</a:t>
                      </a:r>
                      <a:endParaRPr lang="nl-NL" sz="14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r>
              <a:tr h="422311">
                <a:tc>
                  <a:txBody>
                    <a:bodyPr/>
                    <a:lstStyle/>
                    <a:p>
                      <a:pPr>
                        <a:lnSpc>
                          <a:spcPts val="1500"/>
                        </a:lnSpc>
                        <a:spcAft>
                          <a:spcPts val="0"/>
                        </a:spcAft>
                      </a:pPr>
                      <a:r>
                        <a:rPr lang="en-GB" sz="1400">
                          <a:effectLst/>
                        </a:rPr>
                        <a:t>Wheat</a:t>
                      </a:r>
                      <a:endParaRPr lang="nl-NL" sz="14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400" dirty="0">
                          <a:solidFill>
                            <a:srgbClr val="3D444E"/>
                          </a:solidFill>
                          <a:effectLst/>
                        </a:rPr>
                        <a:t>207,542</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400" dirty="0">
                          <a:solidFill>
                            <a:srgbClr val="3D444E"/>
                          </a:solidFill>
                          <a:effectLst/>
                        </a:rPr>
                        <a:t>38,395</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400" dirty="0">
                          <a:solidFill>
                            <a:srgbClr val="3D444E"/>
                          </a:solidFill>
                          <a:effectLst/>
                        </a:rPr>
                        <a:t>40</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400">
                          <a:solidFill>
                            <a:srgbClr val="3D444E"/>
                          </a:solidFill>
                          <a:effectLst/>
                        </a:rPr>
                        <a:t>6.9</a:t>
                      </a:r>
                      <a:endParaRPr lang="nl-NL" sz="140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r>
              <a:tr h="422311">
                <a:tc>
                  <a:txBody>
                    <a:bodyPr/>
                    <a:lstStyle/>
                    <a:p>
                      <a:pPr>
                        <a:lnSpc>
                          <a:spcPts val="1500"/>
                        </a:lnSpc>
                        <a:spcAft>
                          <a:spcPts val="0"/>
                        </a:spcAft>
                      </a:pPr>
                      <a:r>
                        <a:rPr lang="en-GB" sz="1400">
                          <a:effectLst/>
                        </a:rPr>
                        <a:t>Fodder crops</a:t>
                      </a:r>
                      <a:endParaRPr lang="nl-NL" sz="14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400">
                          <a:solidFill>
                            <a:srgbClr val="3D444E"/>
                          </a:solidFill>
                          <a:effectLst/>
                        </a:rPr>
                        <a:t>66,686</a:t>
                      </a:r>
                      <a:endParaRPr lang="nl-NL" sz="140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400">
                          <a:solidFill>
                            <a:srgbClr val="3D444E"/>
                          </a:solidFill>
                          <a:effectLst/>
                        </a:rPr>
                        <a:t>22,673</a:t>
                      </a:r>
                      <a:endParaRPr lang="nl-NL" sz="140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400" dirty="0">
                          <a:solidFill>
                            <a:srgbClr val="3D444E"/>
                          </a:solidFill>
                          <a:effectLst/>
                        </a:rPr>
                        <a:t>35</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400">
                          <a:solidFill>
                            <a:srgbClr val="3D444E"/>
                          </a:solidFill>
                          <a:effectLst/>
                        </a:rPr>
                        <a:t>4.5</a:t>
                      </a:r>
                      <a:endParaRPr lang="nl-NL" sz="140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r>
              <a:tr h="422311">
                <a:tc>
                  <a:txBody>
                    <a:bodyPr/>
                    <a:lstStyle/>
                    <a:p>
                      <a:pPr>
                        <a:lnSpc>
                          <a:spcPts val="1500"/>
                        </a:lnSpc>
                        <a:spcAft>
                          <a:spcPts val="0"/>
                        </a:spcAft>
                      </a:pPr>
                      <a:r>
                        <a:rPr lang="en-GB" sz="1400">
                          <a:effectLst/>
                        </a:rPr>
                        <a:t>Fruits</a:t>
                      </a:r>
                      <a:endParaRPr lang="nl-NL" sz="14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400">
                          <a:solidFill>
                            <a:srgbClr val="3D444E"/>
                          </a:solidFill>
                          <a:effectLst/>
                        </a:rPr>
                        <a:t>90,207</a:t>
                      </a:r>
                      <a:endParaRPr lang="nl-NL" sz="140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400">
                          <a:solidFill>
                            <a:srgbClr val="3D444E"/>
                          </a:solidFill>
                          <a:effectLst/>
                        </a:rPr>
                        <a:t>30,743</a:t>
                      </a:r>
                      <a:endParaRPr lang="nl-NL" sz="140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400" dirty="0">
                          <a:solidFill>
                            <a:srgbClr val="3D444E"/>
                          </a:solidFill>
                          <a:effectLst/>
                        </a:rPr>
                        <a:t>35</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400">
                          <a:solidFill>
                            <a:srgbClr val="3D444E"/>
                          </a:solidFill>
                          <a:effectLst/>
                        </a:rPr>
                        <a:t>10.7</a:t>
                      </a:r>
                      <a:endParaRPr lang="nl-NL" sz="140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r>
              <a:tr h="422311">
                <a:tc>
                  <a:txBody>
                    <a:bodyPr/>
                    <a:lstStyle/>
                    <a:p>
                      <a:pPr>
                        <a:lnSpc>
                          <a:spcPts val="1500"/>
                        </a:lnSpc>
                        <a:spcAft>
                          <a:spcPts val="0"/>
                        </a:spcAft>
                      </a:pPr>
                      <a:r>
                        <a:rPr lang="en-GB" sz="1400">
                          <a:effectLst/>
                        </a:rPr>
                        <a:t>Olives</a:t>
                      </a:r>
                      <a:endParaRPr lang="nl-NL" sz="14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400">
                          <a:solidFill>
                            <a:srgbClr val="3D444E"/>
                          </a:solidFill>
                          <a:effectLst/>
                        </a:rPr>
                        <a:t>866,917</a:t>
                      </a:r>
                      <a:endParaRPr lang="nl-NL" sz="140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400">
                          <a:solidFill>
                            <a:srgbClr val="3D444E"/>
                          </a:solidFill>
                          <a:effectLst/>
                        </a:rPr>
                        <a:t>134,372</a:t>
                      </a:r>
                      <a:endParaRPr lang="nl-NL" sz="140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400" dirty="0">
                          <a:solidFill>
                            <a:srgbClr val="3D444E"/>
                          </a:solidFill>
                          <a:effectLst/>
                        </a:rPr>
                        <a:t>40</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400" dirty="0">
                          <a:solidFill>
                            <a:srgbClr val="3D444E"/>
                          </a:solidFill>
                          <a:effectLst/>
                        </a:rPr>
                        <a:t>60.7</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r>
              <a:tr h="422311">
                <a:tc>
                  <a:txBody>
                    <a:bodyPr/>
                    <a:lstStyle/>
                    <a:p>
                      <a:pPr>
                        <a:lnSpc>
                          <a:spcPts val="1500"/>
                        </a:lnSpc>
                        <a:spcAft>
                          <a:spcPts val="0"/>
                        </a:spcAft>
                      </a:pPr>
                      <a:r>
                        <a:rPr lang="en-GB" sz="1400" dirty="0">
                          <a:effectLst/>
                        </a:rPr>
                        <a:t>Grape</a:t>
                      </a:r>
                      <a:endParaRPr lang="nl-NL" sz="14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400">
                          <a:solidFill>
                            <a:srgbClr val="3D444E"/>
                          </a:solidFill>
                          <a:effectLst/>
                        </a:rPr>
                        <a:t>67,216</a:t>
                      </a:r>
                      <a:endParaRPr lang="nl-NL" sz="140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400">
                          <a:solidFill>
                            <a:srgbClr val="3D444E"/>
                          </a:solidFill>
                          <a:effectLst/>
                        </a:rPr>
                        <a:t>48,395</a:t>
                      </a:r>
                      <a:endParaRPr lang="nl-NL" sz="140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400">
                          <a:solidFill>
                            <a:srgbClr val="3D444E"/>
                          </a:solidFill>
                          <a:effectLst/>
                        </a:rPr>
                        <a:t>35</a:t>
                      </a:r>
                      <a:endParaRPr lang="nl-NL" sz="140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400" dirty="0">
                          <a:solidFill>
                            <a:srgbClr val="3D444E"/>
                          </a:solidFill>
                          <a:effectLst/>
                        </a:rPr>
                        <a:t>14.1</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6" name="Rectangle 5"/>
          <p:cNvSpPr/>
          <p:nvPr/>
        </p:nvSpPr>
        <p:spPr>
          <a:xfrm>
            <a:off x="2824840" y="1510303"/>
            <a:ext cx="6385249" cy="646331"/>
          </a:xfrm>
          <a:prstGeom prst="rect">
            <a:avLst/>
          </a:prstGeom>
        </p:spPr>
        <p:txBody>
          <a:bodyPr wrap="square">
            <a:spAutoFit/>
          </a:bodyPr>
          <a:lstStyle/>
          <a:p>
            <a:pPr algn="ctr"/>
            <a:r>
              <a:rPr lang="en-US" b="1" dirty="0">
                <a:solidFill>
                  <a:srgbClr val="005962"/>
                </a:solidFill>
              </a:rPr>
              <a:t>Estimated losses of the main </a:t>
            </a:r>
            <a:r>
              <a:rPr lang="en-US" b="1" dirty="0" err="1">
                <a:solidFill>
                  <a:srgbClr val="005962"/>
                </a:solidFill>
              </a:rPr>
              <a:t>rainfed</a:t>
            </a:r>
            <a:r>
              <a:rPr lang="en-US" b="1" dirty="0">
                <a:solidFill>
                  <a:srgbClr val="005962"/>
                </a:solidFill>
              </a:rPr>
              <a:t> crops due to drought and frost over the agricultural season 2007/2008</a:t>
            </a:r>
            <a:endParaRPr lang="nl-NL" b="1" dirty="0">
              <a:solidFill>
                <a:srgbClr val="005962"/>
              </a:solidFill>
            </a:endParaRPr>
          </a:p>
        </p:txBody>
      </p:sp>
    </p:spTree>
    <p:extLst>
      <p:ext uri="{BB962C8B-B14F-4D97-AF65-F5344CB8AC3E}">
        <p14:creationId xmlns:p14="http://schemas.microsoft.com/office/powerpoint/2010/main" val="4613530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596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2252754"/>
            <a:ext cx="10515600" cy="1325563"/>
          </a:xfrm>
        </p:spPr>
        <p:txBody>
          <a:bodyPr>
            <a:normAutofit fontScale="90000"/>
          </a:bodyPr>
          <a:lstStyle/>
          <a:p>
            <a:r>
              <a:rPr lang="en-US" sz="3300" dirty="0" smtClean="0"/>
              <a:t>Objectives</a:t>
            </a:r>
            <a:r>
              <a:rPr lang="en-US" sz="3300" dirty="0"/>
              <a:t>, scope, methodology &amp; limitations of the </a:t>
            </a:r>
            <a:r>
              <a:rPr lang="en-US" sz="3300" dirty="0" smtClean="0"/>
              <a:t>study</a:t>
            </a:r>
            <a:r>
              <a:rPr lang="en-US" sz="3100" dirty="0" smtClean="0"/>
              <a:t/>
            </a:r>
            <a:br>
              <a:rPr lang="en-US" sz="3100" dirty="0" smtClean="0"/>
            </a:br>
            <a:r>
              <a:rPr lang="en-US" sz="2800" dirty="0" smtClean="0"/>
              <a:t/>
            </a:r>
            <a:br>
              <a:rPr lang="en-US" sz="2800" dirty="0" smtClean="0"/>
            </a:br>
            <a:r>
              <a:rPr lang="en-US" sz="1600" dirty="0" smtClean="0"/>
              <a:t>Robert Tippmann (</a:t>
            </a:r>
            <a:r>
              <a:rPr lang="en-US" sz="1600" dirty="0" err="1" smtClean="0"/>
              <a:t>Climatekos</a:t>
            </a:r>
            <a:r>
              <a:rPr lang="en-US" sz="1600" dirty="0" smtClean="0"/>
              <a:t>) </a:t>
            </a:r>
            <a:r>
              <a:rPr lang="en-US" sz="1600" dirty="0"/>
              <a:t>&amp; </a:t>
            </a:r>
            <a:r>
              <a:rPr lang="en-US" sz="1600" dirty="0" err="1"/>
              <a:t>Nedal</a:t>
            </a:r>
            <a:r>
              <a:rPr lang="en-US" sz="1600" dirty="0"/>
              <a:t> </a:t>
            </a:r>
            <a:r>
              <a:rPr lang="en-US" sz="1600" dirty="0" err="1" smtClean="0"/>
              <a:t>Katbeh</a:t>
            </a:r>
            <a:r>
              <a:rPr lang="en-US" sz="1600" dirty="0" smtClean="0"/>
              <a:t>-Bader (EQA)</a:t>
            </a:r>
            <a:r>
              <a:rPr lang="en-US" sz="2800" dirty="0"/>
              <a:t/>
            </a:r>
            <a:br>
              <a:rPr lang="en-US" sz="2800" dirty="0"/>
            </a:br>
            <a:r>
              <a:rPr lang="en-US" sz="2800" dirty="0" smtClean="0"/>
              <a:t> </a:t>
            </a:r>
            <a:endParaRPr lang="en-GB" sz="2800" dirty="0"/>
          </a:p>
        </p:txBody>
      </p:sp>
      <p:pic>
        <p:nvPicPr>
          <p:cNvPr id="3" name="Picture 9" descr="Climatekos_white.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43691" y="1538563"/>
            <a:ext cx="2459479" cy="574317"/>
          </a:xfrm>
          <a:prstGeom prst="rect">
            <a:avLst/>
          </a:prstGeom>
        </p:spPr>
      </p:pic>
    </p:spTree>
    <p:extLst>
      <p:ext uri="{BB962C8B-B14F-4D97-AF65-F5344CB8AC3E}">
        <p14:creationId xmlns:p14="http://schemas.microsoft.com/office/powerpoint/2010/main" val="31387440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4000" dirty="0" smtClean="0"/>
              <a:t>Highly vulnerable issues (NAP)</a:t>
            </a:r>
            <a:endParaRPr lang="nl-NL" sz="4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0297654"/>
              </p:ext>
            </p:extLst>
          </p:nvPr>
        </p:nvGraphicFramePr>
        <p:xfrm>
          <a:off x="1427584" y="1324946"/>
          <a:ext cx="5645021" cy="4531123"/>
        </p:xfrm>
        <a:graphic>
          <a:graphicData uri="http://schemas.openxmlformats.org/drawingml/2006/table">
            <a:tbl>
              <a:tblPr firstRow="1" firstCol="1" bandRow="1">
                <a:tableStyleId>{00A15C55-8517-42AA-B614-E9B94910E393}</a:tableStyleId>
              </a:tblPr>
              <a:tblGrid>
                <a:gridCol w="3237191"/>
                <a:gridCol w="1203225"/>
                <a:gridCol w="1204605"/>
              </a:tblGrid>
              <a:tr h="550506">
                <a:tc>
                  <a:txBody>
                    <a:bodyPr/>
                    <a:lstStyle/>
                    <a:p>
                      <a:pPr>
                        <a:lnSpc>
                          <a:spcPts val="1500"/>
                        </a:lnSpc>
                        <a:spcAft>
                          <a:spcPts val="0"/>
                        </a:spcAft>
                      </a:pPr>
                      <a:endParaRPr lang="en-GB" sz="1400" dirty="0" smtClean="0">
                        <a:effectLst/>
                      </a:endParaRPr>
                    </a:p>
                    <a:p>
                      <a:pPr>
                        <a:lnSpc>
                          <a:spcPts val="1500"/>
                        </a:lnSpc>
                        <a:spcAft>
                          <a:spcPts val="0"/>
                        </a:spcAft>
                      </a:pPr>
                      <a:r>
                        <a:rPr lang="en-GB" sz="1400" dirty="0" smtClean="0">
                          <a:effectLst/>
                        </a:rPr>
                        <a:t>Issue</a:t>
                      </a:r>
                      <a:endParaRPr lang="nl-NL" sz="14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endParaRPr lang="en-GB" sz="1400" dirty="0" smtClean="0">
                        <a:effectLst/>
                      </a:endParaRPr>
                    </a:p>
                    <a:p>
                      <a:pPr>
                        <a:lnSpc>
                          <a:spcPts val="1500"/>
                        </a:lnSpc>
                        <a:spcAft>
                          <a:spcPts val="0"/>
                        </a:spcAft>
                      </a:pPr>
                      <a:r>
                        <a:rPr lang="en-GB" sz="1400" dirty="0" smtClean="0">
                          <a:effectLst/>
                        </a:rPr>
                        <a:t>West </a:t>
                      </a:r>
                      <a:r>
                        <a:rPr lang="en-GB" sz="1400" dirty="0">
                          <a:effectLst/>
                        </a:rPr>
                        <a:t>Bank </a:t>
                      </a:r>
                      <a:endParaRPr lang="nl-NL" sz="14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endParaRPr lang="en-GB" sz="1400" dirty="0" smtClean="0">
                        <a:effectLst/>
                      </a:endParaRPr>
                    </a:p>
                    <a:p>
                      <a:pPr>
                        <a:lnSpc>
                          <a:spcPts val="1500"/>
                        </a:lnSpc>
                        <a:spcAft>
                          <a:spcPts val="0"/>
                        </a:spcAft>
                      </a:pPr>
                      <a:r>
                        <a:rPr lang="en-GB" sz="1400" dirty="0" smtClean="0">
                          <a:effectLst/>
                        </a:rPr>
                        <a:t>Gaza </a:t>
                      </a:r>
                      <a:r>
                        <a:rPr lang="en-GB" sz="1400" dirty="0">
                          <a:effectLst/>
                        </a:rPr>
                        <a:t>Strip</a:t>
                      </a:r>
                      <a:endParaRPr lang="nl-NL" sz="14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r>
              <a:tr h="319728">
                <a:tc>
                  <a:txBody>
                    <a:bodyPr/>
                    <a:lstStyle/>
                    <a:p>
                      <a:pPr>
                        <a:lnSpc>
                          <a:spcPts val="1500"/>
                        </a:lnSpc>
                        <a:spcAft>
                          <a:spcPts val="0"/>
                        </a:spcAft>
                      </a:pPr>
                      <a:r>
                        <a:rPr lang="en-GB" sz="1400" dirty="0">
                          <a:effectLst/>
                        </a:rPr>
                        <a:t>Olive production </a:t>
                      </a:r>
                      <a:endParaRPr lang="nl-NL" sz="14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400" dirty="0">
                          <a:solidFill>
                            <a:srgbClr val="3D444E"/>
                          </a:solidFill>
                          <a:effectLst/>
                        </a:rPr>
                        <a:t>✔</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400">
                          <a:solidFill>
                            <a:srgbClr val="3D444E"/>
                          </a:solidFill>
                          <a:effectLst/>
                        </a:rPr>
                        <a:t>✔</a:t>
                      </a:r>
                      <a:endParaRPr lang="nl-NL" sz="140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r>
              <a:tr h="319728">
                <a:tc>
                  <a:txBody>
                    <a:bodyPr/>
                    <a:lstStyle/>
                    <a:p>
                      <a:pPr>
                        <a:lnSpc>
                          <a:spcPts val="1500"/>
                        </a:lnSpc>
                        <a:spcAft>
                          <a:spcPts val="0"/>
                        </a:spcAft>
                      </a:pPr>
                      <a:r>
                        <a:rPr lang="en-GB" sz="1400">
                          <a:effectLst/>
                        </a:rPr>
                        <a:t>Grape production</a:t>
                      </a:r>
                      <a:endParaRPr lang="nl-NL" sz="14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400" dirty="0">
                          <a:solidFill>
                            <a:srgbClr val="3D444E"/>
                          </a:solidFill>
                          <a:effectLst/>
                        </a:rPr>
                        <a:t>✔</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400">
                          <a:solidFill>
                            <a:srgbClr val="3D444E"/>
                          </a:solidFill>
                          <a:effectLst/>
                        </a:rPr>
                        <a:t> </a:t>
                      </a:r>
                      <a:endParaRPr lang="nl-NL" sz="140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r>
              <a:tr h="231687">
                <a:tc>
                  <a:txBody>
                    <a:bodyPr/>
                    <a:lstStyle/>
                    <a:p>
                      <a:pPr>
                        <a:lnSpc>
                          <a:spcPts val="1500"/>
                        </a:lnSpc>
                        <a:spcAft>
                          <a:spcPts val="0"/>
                        </a:spcAft>
                      </a:pPr>
                      <a:r>
                        <a:rPr lang="en-GB" sz="1400">
                          <a:effectLst/>
                        </a:rPr>
                        <a:t>Stone fruits</a:t>
                      </a:r>
                      <a:endParaRPr lang="nl-NL" sz="14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400" dirty="0">
                          <a:solidFill>
                            <a:srgbClr val="3D444E"/>
                          </a:solidFill>
                          <a:effectLst/>
                        </a:rPr>
                        <a:t>✔</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400">
                          <a:solidFill>
                            <a:srgbClr val="3D444E"/>
                          </a:solidFill>
                          <a:effectLst/>
                        </a:rPr>
                        <a:t> </a:t>
                      </a:r>
                      <a:endParaRPr lang="nl-NL" sz="140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r>
              <a:tr h="295787">
                <a:tc>
                  <a:txBody>
                    <a:bodyPr/>
                    <a:lstStyle/>
                    <a:p>
                      <a:pPr>
                        <a:lnSpc>
                          <a:spcPts val="1500"/>
                        </a:lnSpc>
                        <a:spcAft>
                          <a:spcPts val="0"/>
                        </a:spcAft>
                      </a:pPr>
                      <a:r>
                        <a:rPr lang="en-GB" sz="1400">
                          <a:effectLst/>
                        </a:rPr>
                        <a:t>Rain-fed vegetables </a:t>
                      </a:r>
                      <a:endParaRPr lang="nl-NL" sz="14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400" dirty="0">
                          <a:solidFill>
                            <a:srgbClr val="3D444E"/>
                          </a:solidFill>
                          <a:effectLst/>
                        </a:rPr>
                        <a:t>✔</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400">
                          <a:solidFill>
                            <a:srgbClr val="3D444E"/>
                          </a:solidFill>
                          <a:effectLst/>
                        </a:rPr>
                        <a:t>✔</a:t>
                      </a:r>
                      <a:endParaRPr lang="nl-NL" sz="140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r>
              <a:tr h="309688">
                <a:tc>
                  <a:txBody>
                    <a:bodyPr/>
                    <a:lstStyle/>
                    <a:p>
                      <a:pPr>
                        <a:lnSpc>
                          <a:spcPts val="1500"/>
                        </a:lnSpc>
                        <a:spcAft>
                          <a:spcPts val="0"/>
                        </a:spcAft>
                      </a:pPr>
                      <a:r>
                        <a:rPr lang="en-GB" sz="1400">
                          <a:effectLst/>
                        </a:rPr>
                        <a:t>Field crops</a:t>
                      </a:r>
                      <a:endParaRPr lang="nl-NL" sz="14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400" dirty="0">
                          <a:solidFill>
                            <a:srgbClr val="3D444E"/>
                          </a:solidFill>
                          <a:effectLst/>
                        </a:rPr>
                        <a:t>✔</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400">
                          <a:solidFill>
                            <a:srgbClr val="3D444E"/>
                          </a:solidFill>
                          <a:effectLst/>
                        </a:rPr>
                        <a:t> </a:t>
                      </a:r>
                      <a:endParaRPr lang="nl-NL" sz="140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r>
              <a:tr h="318955">
                <a:tc>
                  <a:txBody>
                    <a:bodyPr/>
                    <a:lstStyle/>
                    <a:p>
                      <a:pPr>
                        <a:lnSpc>
                          <a:spcPts val="1500"/>
                        </a:lnSpc>
                        <a:spcAft>
                          <a:spcPts val="0"/>
                        </a:spcAft>
                      </a:pPr>
                      <a:r>
                        <a:rPr lang="en-GB" sz="1400">
                          <a:effectLst/>
                        </a:rPr>
                        <a:t>Irrigated vegetables</a:t>
                      </a:r>
                      <a:endParaRPr lang="nl-NL" sz="14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400" dirty="0">
                          <a:solidFill>
                            <a:srgbClr val="3D444E"/>
                          </a:solidFill>
                          <a:effectLst/>
                        </a:rPr>
                        <a:t>✔</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400">
                          <a:solidFill>
                            <a:srgbClr val="3D444E"/>
                          </a:solidFill>
                          <a:effectLst/>
                        </a:rPr>
                        <a:t>✔</a:t>
                      </a:r>
                      <a:endParaRPr lang="nl-NL" sz="140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r>
              <a:tr h="294484">
                <a:tc>
                  <a:txBody>
                    <a:bodyPr/>
                    <a:lstStyle/>
                    <a:p>
                      <a:pPr>
                        <a:lnSpc>
                          <a:spcPts val="1500"/>
                        </a:lnSpc>
                        <a:spcAft>
                          <a:spcPts val="0"/>
                        </a:spcAft>
                      </a:pPr>
                      <a:r>
                        <a:rPr lang="en-GB" sz="1400">
                          <a:effectLst/>
                        </a:rPr>
                        <a:t>Grazing area and soil erosion</a:t>
                      </a:r>
                      <a:endParaRPr lang="nl-NL" sz="14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400" dirty="0">
                          <a:solidFill>
                            <a:srgbClr val="3D444E"/>
                          </a:solidFill>
                          <a:effectLst/>
                        </a:rPr>
                        <a:t>✔</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400">
                          <a:solidFill>
                            <a:srgbClr val="3D444E"/>
                          </a:solidFill>
                          <a:effectLst/>
                        </a:rPr>
                        <a:t> </a:t>
                      </a:r>
                      <a:endParaRPr lang="nl-NL" sz="140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r>
              <a:tr h="306861">
                <a:tc>
                  <a:txBody>
                    <a:bodyPr/>
                    <a:lstStyle/>
                    <a:p>
                      <a:pPr>
                        <a:lnSpc>
                          <a:spcPts val="1500"/>
                        </a:lnSpc>
                        <a:spcAft>
                          <a:spcPts val="0"/>
                        </a:spcAft>
                      </a:pPr>
                      <a:r>
                        <a:rPr lang="en-GB" sz="1400">
                          <a:effectLst/>
                        </a:rPr>
                        <a:t>Irrigation water</a:t>
                      </a:r>
                      <a:endParaRPr lang="nl-NL" sz="14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400" dirty="0">
                          <a:solidFill>
                            <a:srgbClr val="3D444E"/>
                          </a:solidFill>
                          <a:effectLst/>
                        </a:rPr>
                        <a:t>✔</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400">
                          <a:solidFill>
                            <a:srgbClr val="3D444E"/>
                          </a:solidFill>
                          <a:effectLst/>
                        </a:rPr>
                        <a:t>✔</a:t>
                      </a:r>
                      <a:endParaRPr lang="nl-NL" sz="140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r>
              <a:tr h="305826">
                <a:tc>
                  <a:txBody>
                    <a:bodyPr/>
                    <a:lstStyle/>
                    <a:p>
                      <a:pPr>
                        <a:lnSpc>
                          <a:spcPts val="1500"/>
                        </a:lnSpc>
                        <a:spcAft>
                          <a:spcPts val="0"/>
                        </a:spcAft>
                      </a:pPr>
                      <a:r>
                        <a:rPr lang="en-GB" sz="1400">
                          <a:effectLst/>
                        </a:rPr>
                        <a:t>Livestock production</a:t>
                      </a:r>
                      <a:endParaRPr lang="nl-NL" sz="14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400" dirty="0">
                          <a:solidFill>
                            <a:srgbClr val="3D444E"/>
                          </a:solidFill>
                          <a:effectLst/>
                        </a:rPr>
                        <a:t>✔</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400">
                          <a:solidFill>
                            <a:srgbClr val="3D444E"/>
                          </a:solidFill>
                          <a:effectLst/>
                        </a:rPr>
                        <a:t>✔</a:t>
                      </a:r>
                      <a:endParaRPr lang="nl-NL" sz="140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r>
              <a:tr h="319854">
                <a:tc>
                  <a:txBody>
                    <a:bodyPr/>
                    <a:lstStyle/>
                    <a:p>
                      <a:pPr>
                        <a:lnSpc>
                          <a:spcPts val="1500"/>
                        </a:lnSpc>
                        <a:spcAft>
                          <a:spcPts val="0"/>
                        </a:spcAft>
                      </a:pPr>
                      <a:r>
                        <a:rPr lang="en-GB" sz="1400">
                          <a:effectLst/>
                        </a:rPr>
                        <a:t>Cost of agricultural production</a:t>
                      </a:r>
                      <a:endParaRPr lang="nl-NL" sz="14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400" dirty="0">
                          <a:solidFill>
                            <a:srgbClr val="3D444E"/>
                          </a:solidFill>
                          <a:effectLst/>
                        </a:rPr>
                        <a:t> </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400" dirty="0">
                          <a:solidFill>
                            <a:srgbClr val="3D444E"/>
                          </a:solidFill>
                          <a:effectLst/>
                        </a:rPr>
                        <a:t>✔</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r>
              <a:tr h="308431">
                <a:tc>
                  <a:txBody>
                    <a:bodyPr/>
                    <a:lstStyle/>
                    <a:p>
                      <a:pPr>
                        <a:lnSpc>
                          <a:spcPts val="1500"/>
                        </a:lnSpc>
                        <a:spcAft>
                          <a:spcPts val="0"/>
                        </a:spcAft>
                      </a:pPr>
                      <a:r>
                        <a:rPr lang="en-GB" sz="1400">
                          <a:effectLst/>
                        </a:rPr>
                        <a:t>Employment</a:t>
                      </a:r>
                      <a:endParaRPr lang="nl-NL" sz="14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400">
                          <a:solidFill>
                            <a:srgbClr val="3D444E"/>
                          </a:solidFill>
                          <a:effectLst/>
                        </a:rPr>
                        <a:t> </a:t>
                      </a:r>
                      <a:endParaRPr lang="nl-NL" sz="140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400" dirty="0">
                          <a:solidFill>
                            <a:srgbClr val="3D444E"/>
                          </a:solidFill>
                          <a:effectLst/>
                        </a:rPr>
                        <a:t>✔</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r>
              <a:tr h="310009">
                <a:tc>
                  <a:txBody>
                    <a:bodyPr/>
                    <a:lstStyle/>
                    <a:p>
                      <a:pPr>
                        <a:lnSpc>
                          <a:spcPts val="1500"/>
                        </a:lnSpc>
                        <a:spcAft>
                          <a:spcPts val="0"/>
                        </a:spcAft>
                      </a:pPr>
                      <a:r>
                        <a:rPr lang="en-GB" sz="1400">
                          <a:effectLst/>
                        </a:rPr>
                        <a:t>Citrus</a:t>
                      </a:r>
                      <a:endParaRPr lang="nl-NL" sz="14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400">
                          <a:solidFill>
                            <a:srgbClr val="3D444E"/>
                          </a:solidFill>
                          <a:effectLst/>
                        </a:rPr>
                        <a:t> </a:t>
                      </a:r>
                      <a:endParaRPr lang="nl-NL" sz="140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400" dirty="0">
                          <a:solidFill>
                            <a:srgbClr val="3D444E"/>
                          </a:solidFill>
                          <a:effectLst/>
                        </a:rPr>
                        <a:t>✔</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r>
              <a:tr h="339579">
                <a:tc>
                  <a:txBody>
                    <a:bodyPr/>
                    <a:lstStyle/>
                    <a:p>
                      <a:pPr>
                        <a:lnSpc>
                          <a:spcPts val="1500"/>
                        </a:lnSpc>
                        <a:spcAft>
                          <a:spcPts val="0"/>
                        </a:spcAft>
                      </a:pPr>
                      <a:r>
                        <a:rPr lang="en-GB" sz="1400" dirty="0">
                          <a:effectLst/>
                        </a:rPr>
                        <a:t>Coastal agriculture</a:t>
                      </a:r>
                      <a:endParaRPr lang="nl-NL" sz="14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400">
                          <a:solidFill>
                            <a:srgbClr val="3D444E"/>
                          </a:solidFill>
                          <a:effectLst/>
                        </a:rPr>
                        <a:t> </a:t>
                      </a:r>
                      <a:endParaRPr lang="nl-NL" sz="140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400" dirty="0">
                          <a:solidFill>
                            <a:srgbClr val="3D444E"/>
                          </a:solidFill>
                          <a:effectLst/>
                        </a:rPr>
                        <a:t>✔</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1077099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4000" dirty="0" smtClean="0"/>
              <a:t>General impacts on water </a:t>
            </a:r>
            <a:endParaRPr lang="nl-NL" sz="4000" dirty="0"/>
          </a:p>
        </p:txBody>
      </p:sp>
      <p:sp>
        <p:nvSpPr>
          <p:cNvPr id="3" name="Content Placeholder 2"/>
          <p:cNvSpPr>
            <a:spLocks noGrp="1"/>
          </p:cNvSpPr>
          <p:nvPr>
            <p:ph idx="1"/>
          </p:nvPr>
        </p:nvSpPr>
        <p:spPr/>
        <p:txBody>
          <a:bodyPr>
            <a:normAutofit/>
          </a:bodyPr>
          <a:lstStyle/>
          <a:p>
            <a:r>
              <a:rPr lang="en-US" sz="2600" dirty="0"/>
              <a:t>Declining rainfall </a:t>
            </a:r>
            <a:r>
              <a:rPr lang="en-US" sz="2600" dirty="0" smtClean="0"/>
              <a:t>=&gt; reduced water availability for </a:t>
            </a:r>
            <a:r>
              <a:rPr lang="en-US" sz="2600" dirty="0" err="1" smtClean="0"/>
              <a:t>rainfed</a:t>
            </a:r>
            <a:r>
              <a:rPr lang="en-US" sz="2600" dirty="0" smtClean="0"/>
              <a:t> agriculture</a:t>
            </a:r>
          </a:p>
          <a:p>
            <a:r>
              <a:rPr lang="en-US" sz="2600" dirty="0" smtClean="0"/>
              <a:t>Increased evapotranspiration due to rising temperatures</a:t>
            </a:r>
          </a:p>
          <a:p>
            <a:r>
              <a:rPr lang="en-US" sz="2600" dirty="0"/>
              <a:t>Reduced surface runoff and groundwater recharge </a:t>
            </a:r>
            <a:endParaRPr lang="en-US" sz="2600" dirty="0" smtClean="0"/>
          </a:p>
          <a:p>
            <a:r>
              <a:rPr lang="en-US" sz="2600" dirty="0" smtClean="0"/>
              <a:t>Higher </a:t>
            </a:r>
            <a:r>
              <a:rPr lang="en-US" sz="2600" dirty="0"/>
              <a:t>variability and more </a:t>
            </a:r>
            <a:r>
              <a:rPr lang="en-US" sz="2600" dirty="0" smtClean="0"/>
              <a:t>extremes decrease </a:t>
            </a:r>
            <a:r>
              <a:rPr lang="en-US" sz="2600" dirty="0"/>
              <a:t>reliability of water resources and </a:t>
            </a:r>
            <a:r>
              <a:rPr lang="en-US" sz="2600" dirty="0" smtClean="0"/>
              <a:t>increase </a:t>
            </a:r>
            <a:r>
              <a:rPr lang="en-US" sz="2600" dirty="0"/>
              <a:t>uncertainty in water </a:t>
            </a:r>
            <a:r>
              <a:rPr lang="en-US" sz="2600" dirty="0" smtClean="0"/>
              <a:t>management</a:t>
            </a:r>
          </a:p>
          <a:p>
            <a:r>
              <a:rPr lang="en-US" sz="2600" dirty="0" smtClean="0"/>
              <a:t>Sea </a:t>
            </a:r>
            <a:r>
              <a:rPr lang="en-US" sz="2600" dirty="0"/>
              <a:t>level rise </a:t>
            </a:r>
            <a:r>
              <a:rPr lang="en-US" sz="2600" dirty="0" smtClean="0"/>
              <a:t>contributes </a:t>
            </a:r>
            <a:r>
              <a:rPr lang="en-US" sz="2600" dirty="0"/>
              <a:t>to saltwater </a:t>
            </a:r>
            <a:r>
              <a:rPr lang="en-US" sz="2600" dirty="0" smtClean="0"/>
              <a:t>intrusion in coastal aquifers</a:t>
            </a:r>
          </a:p>
          <a:p>
            <a:r>
              <a:rPr lang="en-US" sz="2600" dirty="0" smtClean="0"/>
              <a:t>Increased irrigation requirements =&gt; growing pressure on aquifers</a:t>
            </a:r>
          </a:p>
          <a:p>
            <a:r>
              <a:rPr lang="en-US" sz="2600" dirty="0" smtClean="0"/>
              <a:t>Impacts on water quality</a:t>
            </a:r>
            <a:endParaRPr lang="nl-NL" sz="2600" dirty="0"/>
          </a:p>
        </p:txBody>
      </p:sp>
    </p:spTree>
    <p:extLst>
      <p:ext uri="{BB962C8B-B14F-4D97-AF65-F5344CB8AC3E}">
        <p14:creationId xmlns:p14="http://schemas.microsoft.com/office/powerpoint/2010/main" val="25349644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Regional projections</a:t>
            </a:r>
            <a:endParaRPr lang="nl-NL" dirty="0"/>
          </a:p>
        </p:txBody>
      </p:sp>
      <p:sp>
        <p:nvSpPr>
          <p:cNvPr id="3" name="Content Placeholder 2"/>
          <p:cNvSpPr>
            <a:spLocks noGrp="1"/>
          </p:cNvSpPr>
          <p:nvPr>
            <p:ph idx="1"/>
          </p:nvPr>
        </p:nvSpPr>
        <p:spPr/>
        <p:txBody>
          <a:bodyPr>
            <a:normAutofit/>
          </a:bodyPr>
          <a:lstStyle/>
          <a:p>
            <a:pPr>
              <a:spcAft>
                <a:spcPts val="600"/>
              </a:spcAft>
            </a:pPr>
            <a:r>
              <a:rPr lang="en-US" sz="2600" dirty="0"/>
              <a:t>Climate models predict an overall drying of the Eastern Mediterranean region, </a:t>
            </a:r>
            <a:r>
              <a:rPr lang="en-US" sz="2600" dirty="0" smtClean="0"/>
              <a:t>but </a:t>
            </a:r>
            <a:r>
              <a:rPr lang="en-US" sz="2600" dirty="0"/>
              <a:t>the magnitude of projected changes </a:t>
            </a:r>
            <a:r>
              <a:rPr lang="en-US" sz="2600" dirty="0" smtClean="0"/>
              <a:t>varies </a:t>
            </a:r>
            <a:r>
              <a:rPr lang="en-US" sz="2600" dirty="0"/>
              <a:t>and should be interpreted with </a:t>
            </a:r>
            <a:r>
              <a:rPr lang="en-US" sz="2600" dirty="0" smtClean="0"/>
              <a:t>caution.</a:t>
            </a:r>
          </a:p>
          <a:p>
            <a:pPr>
              <a:spcAft>
                <a:spcPts val="600"/>
              </a:spcAft>
            </a:pPr>
            <a:r>
              <a:rPr lang="en-US" sz="2600" dirty="0" smtClean="0"/>
              <a:t>Recent </a:t>
            </a:r>
            <a:r>
              <a:rPr lang="en-US" sz="2600" dirty="0"/>
              <a:t>results </a:t>
            </a:r>
            <a:r>
              <a:rPr lang="en-US" sz="2600" dirty="0" smtClean="0"/>
              <a:t>suggest </a:t>
            </a:r>
            <a:r>
              <a:rPr lang="en-US" sz="2600" dirty="0"/>
              <a:t>average annual precipitation reductions in the region of up to 30% by the end of the century, compared to the 1961-1990 period </a:t>
            </a:r>
            <a:r>
              <a:rPr lang="en-US" sz="2600" dirty="0" smtClean="0"/>
              <a:t>(e.g. </a:t>
            </a:r>
            <a:r>
              <a:rPr lang="en-US" sz="2600" dirty="0" err="1"/>
              <a:t>Lelieveld</a:t>
            </a:r>
            <a:r>
              <a:rPr lang="en-US" sz="2600" dirty="0"/>
              <a:t> et al. 2012, </a:t>
            </a:r>
            <a:r>
              <a:rPr lang="en-US" sz="2600" dirty="0" err="1"/>
              <a:t>Önol</a:t>
            </a:r>
            <a:r>
              <a:rPr lang="en-US" sz="2600" dirty="0"/>
              <a:t> and </a:t>
            </a:r>
            <a:r>
              <a:rPr lang="en-US" sz="2600" dirty="0" err="1"/>
              <a:t>Semazzi</a:t>
            </a:r>
            <a:r>
              <a:rPr lang="en-US" sz="2600" dirty="0"/>
              <a:t> 2009; </a:t>
            </a:r>
            <a:r>
              <a:rPr lang="en-US" sz="2600" dirty="0" err="1"/>
              <a:t>Smiatek</a:t>
            </a:r>
            <a:r>
              <a:rPr lang="en-US" sz="2600" dirty="0"/>
              <a:t> et al. 2014; Chenoweth et al. 2011). </a:t>
            </a:r>
            <a:endParaRPr lang="en-US" sz="2600" dirty="0" smtClean="0"/>
          </a:p>
          <a:p>
            <a:pPr>
              <a:spcAft>
                <a:spcPts val="600"/>
              </a:spcAft>
            </a:pPr>
            <a:r>
              <a:rPr lang="en-US" sz="2600" dirty="0" smtClean="0"/>
              <a:t>Some studies project reductions in </a:t>
            </a:r>
            <a:r>
              <a:rPr lang="en-US" sz="2600" dirty="0"/>
              <a:t>streamflow volumes (e.g. </a:t>
            </a:r>
            <a:r>
              <a:rPr lang="en-US" sz="2600" dirty="0" err="1"/>
              <a:t>Smiatek</a:t>
            </a:r>
            <a:r>
              <a:rPr lang="en-US" sz="2600" dirty="0"/>
              <a:t> and </a:t>
            </a:r>
            <a:r>
              <a:rPr lang="en-US" sz="2600" dirty="0" err="1"/>
              <a:t>Kunstmann</a:t>
            </a:r>
            <a:r>
              <a:rPr lang="en-US" sz="2600" dirty="0"/>
              <a:t> 2015; Peleg et al. </a:t>
            </a:r>
            <a:r>
              <a:rPr lang="en-US" sz="2600" dirty="0" smtClean="0"/>
              <a:t>2015). </a:t>
            </a:r>
            <a:endParaRPr lang="nl-NL" sz="2600" dirty="0"/>
          </a:p>
        </p:txBody>
      </p:sp>
    </p:spTree>
    <p:extLst>
      <p:ext uri="{BB962C8B-B14F-4D97-AF65-F5344CB8AC3E}">
        <p14:creationId xmlns:p14="http://schemas.microsoft.com/office/powerpoint/2010/main" val="11571604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Regional projections</a:t>
            </a:r>
            <a:endParaRPr lang="nl-NL"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01080" y="1839261"/>
            <a:ext cx="6694849" cy="3479191"/>
          </a:xfrm>
          <a:prstGeom prst="rect">
            <a:avLst/>
          </a:prstGeom>
          <a:noFill/>
          <a:ln>
            <a:noFill/>
          </a:ln>
        </p:spPr>
      </p:pic>
      <p:sp>
        <p:nvSpPr>
          <p:cNvPr id="5" name="Rectangle 4"/>
          <p:cNvSpPr/>
          <p:nvPr/>
        </p:nvSpPr>
        <p:spPr>
          <a:xfrm>
            <a:off x="2860737" y="1359606"/>
            <a:ext cx="6375528" cy="369332"/>
          </a:xfrm>
          <a:prstGeom prst="rect">
            <a:avLst/>
          </a:prstGeom>
        </p:spPr>
        <p:txBody>
          <a:bodyPr wrap="none">
            <a:spAutoFit/>
          </a:bodyPr>
          <a:lstStyle/>
          <a:p>
            <a:r>
              <a:rPr lang="en-US" b="1" dirty="0">
                <a:solidFill>
                  <a:srgbClr val="005962"/>
                </a:solidFill>
              </a:rPr>
              <a:t>Water-related impacts of climate change on GDP in 2050 </a:t>
            </a:r>
            <a:endParaRPr lang="nl-NL" b="1" dirty="0">
              <a:solidFill>
                <a:srgbClr val="005962"/>
              </a:solidFill>
            </a:endParaRPr>
          </a:p>
        </p:txBody>
      </p:sp>
      <p:sp>
        <p:nvSpPr>
          <p:cNvPr id="6" name="Rectangle 5"/>
          <p:cNvSpPr/>
          <p:nvPr/>
        </p:nvSpPr>
        <p:spPr>
          <a:xfrm>
            <a:off x="2701080" y="5455427"/>
            <a:ext cx="7403977" cy="307777"/>
          </a:xfrm>
          <a:prstGeom prst="rect">
            <a:avLst/>
          </a:prstGeom>
        </p:spPr>
        <p:txBody>
          <a:bodyPr wrap="square">
            <a:spAutoFit/>
          </a:bodyPr>
          <a:lstStyle/>
          <a:p>
            <a:r>
              <a:rPr lang="en-US" sz="1400" dirty="0"/>
              <a:t>Source: World Bank (2016) High and dry: Climate change, water and the </a:t>
            </a:r>
            <a:r>
              <a:rPr lang="en-US" sz="1400" dirty="0" smtClean="0"/>
              <a:t>economy</a:t>
            </a:r>
            <a:endParaRPr lang="nl-NL" sz="1400" dirty="0"/>
          </a:p>
        </p:txBody>
      </p:sp>
    </p:spTree>
    <p:extLst>
      <p:ext uri="{BB962C8B-B14F-4D97-AF65-F5344CB8AC3E}">
        <p14:creationId xmlns:p14="http://schemas.microsoft.com/office/powerpoint/2010/main" val="23938517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4000" dirty="0" smtClean="0"/>
              <a:t>Potential impacts in Palestine</a:t>
            </a:r>
            <a:endParaRPr lang="nl-NL" sz="4000" dirty="0"/>
          </a:p>
        </p:txBody>
      </p:sp>
      <p:sp>
        <p:nvSpPr>
          <p:cNvPr id="3" name="Content Placeholder 2"/>
          <p:cNvSpPr>
            <a:spLocks noGrp="1"/>
          </p:cNvSpPr>
          <p:nvPr>
            <p:ph idx="1"/>
          </p:nvPr>
        </p:nvSpPr>
        <p:spPr/>
        <p:txBody>
          <a:bodyPr>
            <a:normAutofit/>
          </a:bodyPr>
          <a:lstStyle/>
          <a:p>
            <a:pPr>
              <a:spcBef>
                <a:spcPts val="600"/>
              </a:spcBef>
            </a:pPr>
            <a:r>
              <a:rPr lang="en-US" sz="2600" dirty="0" smtClean="0"/>
              <a:t>Few quantitative estimates available, e.g.:</a:t>
            </a:r>
          </a:p>
          <a:p>
            <a:pPr lvl="1">
              <a:spcBef>
                <a:spcPts val="600"/>
              </a:spcBef>
            </a:pPr>
            <a:r>
              <a:rPr lang="en-US" sz="2200" dirty="0" smtClean="0"/>
              <a:t>Chenoweth </a:t>
            </a:r>
            <a:r>
              <a:rPr lang="en-US" sz="2200" dirty="0"/>
              <a:t>et al. (2011</a:t>
            </a:r>
            <a:r>
              <a:rPr lang="en-US" sz="2200" dirty="0" smtClean="0"/>
              <a:t>): precipitation </a:t>
            </a:r>
            <a:r>
              <a:rPr lang="en-US" sz="2200" dirty="0"/>
              <a:t>decreases of 15% by </a:t>
            </a:r>
            <a:r>
              <a:rPr lang="en-US" sz="2200" dirty="0" smtClean="0"/>
              <a:t>2050 </a:t>
            </a:r>
            <a:r>
              <a:rPr lang="en-US" sz="2200" dirty="0"/>
              <a:t>and 23% by </a:t>
            </a:r>
            <a:r>
              <a:rPr lang="en-US" sz="2200" dirty="0" smtClean="0"/>
              <a:t>2100 =&gt; per </a:t>
            </a:r>
            <a:r>
              <a:rPr lang="en-US" sz="2200" dirty="0"/>
              <a:t>capita internal water resources </a:t>
            </a:r>
            <a:r>
              <a:rPr lang="en-US" sz="2200" dirty="0" smtClean="0"/>
              <a:t>decrease </a:t>
            </a:r>
            <a:r>
              <a:rPr lang="en-US" sz="2200" dirty="0"/>
              <a:t>to 67 m3 by 2050 compared to 190 m3 in 2010. </a:t>
            </a:r>
            <a:endParaRPr lang="en-US" sz="2200" dirty="0" smtClean="0"/>
          </a:p>
          <a:p>
            <a:pPr lvl="1">
              <a:spcBef>
                <a:spcPts val="600"/>
              </a:spcBef>
            </a:pPr>
            <a:r>
              <a:rPr lang="en-US" sz="2200" dirty="0" err="1"/>
              <a:t>Mizyed</a:t>
            </a:r>
            <a:r>
              <a:rPr lang="en-US" sz="2200" dirty="0"/>
              <a:t> (2009</a:t>
            </a:r>
            <a:r>
              <a:rPr lang="en-US" sz="2200" dirty="0" smtClean="0"/>
              <a:t>): a 16</a:t>
            </a:r>
            <a:r>
              <a:rPr lang="en-US" sz="2200" dirty="0"/>
              <a:t>% reduction in precipitation could cause annual groundwater recharge to decrease by about 30</a:t>
            </a:r>
            <a:r>
              <a:rPr lang="en-US" sz="2200" dirty="0" smtClean="0"/>
              <a:t>%. </a:t>
            </a:r>
            <a:r>
              <a:rPr lang="en-US" sz="2200" dirty="0"/>
              <a:t>When </a:t>
            </a:r>
            <a:r>
              <a:rPr lang="en-US" sz="2200" dirty="0" smtClean="0"/>
              <a:t>combined </a:t>
            </a:r>
            <a:r>
              <a:rPr lang="en-US" sz="2200" dirty="0"/>
              <a:t>with a 6⁰C increase in temperature, </a:t>
            </a:r>
            <a:r>
              <a:rPr lang="en-US" sz="2200" dirty="0" smtClean="0"/>
              <a:t>groundwater </a:t>
            </a:r>
            <a:r>
              <a:rPr lang="en-US" sz="2200" dirty="0"/>
              <a:t>recharge </a:t>
            </a:r>
            <a:r>
              <a:rPr lang="en-US" sz="2200" dirty="0" smtClean="0"/>
              <a:t>decreases by 50%.</a:t>
            </a:r>
          </a:p>
          <a:p>
            <a:endParaRPr lang="nl-NL" sz="2600" dirty="0"/>
          </a:p>
        </p:txBody>
      </p:sp>
    </p:spTree>
    <p:extLst>
      <p:ext uri="{BB962C8B-B14F-4D97-AF65-F5344CB8AC3E}">
        <p14:creationId xmlns:p14="http://schemas.microsoft.com/office/powerpoint/2010/main" val="22602267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4000" dirty="0"/>
              <a:t>Highly vulnerable issues (NAP)</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78328037"/>
              </p:ext>
            </p:extLst>
          </p:nvPr>
        </p:nvGraphicFramePr>
        <p:xfrm>
          <a:off x="838202" y="1613115"/>
          <a:ext cx="10171921" cy="3252739"/>
        </p:xfrm>
        <a:graphic>
          <a:graphicData uri="http://schemas.openxmlformats.org/drawingml/2006/table">
            <a:tbl>
              <a:tblPr firstRow="1" firstCol="1" bandRow="1">
                <a:tableStyleId>{00A15C55-8517-42AA-B614-E9B94910E393}</a:tableStyleId>
              </a:tblPr>
              <a:tblGrid>
                <a:gridCol w="2547192"/>
                <a:gridCol w="1020320"/>
                <a:gridCol w="1021524"/>
                <a:gridCol w="5582885"/>
              </a:tblGrid>
              <a:tr h="503954">
                <a:tc>
                  <a:txBody>
                    <a:bodyPr/>
                    <a:lstStyle/>
                    <a:p>
                      <a:pPr>
                        <a:lnSpc>
                          <a:spcPts val="1500"/>
                        </a:lnSpc>
                        <a:spcAft>
                          <a:spcPts val="0"/>
                        </a:spcAft>
                      </a:pPr>
                      <a:r>
                        <a:rPr lang="en-GB" sz="1500" dirty="0">
                          <a:effectLst/>
                        </a:rPr>
                        <a:t>Issue</a:t>
                      </a:r>
                      <a:endParaRPr lang="nl-NL" sz="15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500" dirty="0">
                          <a:effectLst/>
                        </a:rPr>
                        <a:t>West Bank </a:t>
                      </a:r>
                      <a:endParaRPr lang="nl-NL" sz="15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500">
                          <a:effectLst/>
                        </a:rPr>
                        <a:t>Gaza Strip</a:t>
                      </a:r>
                      <a:endParaRPr lang="nl-NL" sz="15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500">
                          <a:effectLst/>
                        </a:rPr>
                        <a:t>Climate sensitivity / impacts</a:t>
                      </a:r>
                      <a:endParaRPr lang="nl-NL" sz="15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r>
              <a:tr h="756764">
                <a:tc>
                  <a:txBody>
                    <a:bodyPr/>
                    <a:lstStyle/>
                    <a:p>
                      <a:pPr>
                        <a:lnSpc>
                          <a:spcPts val="1500"/>
                        </a:lnSpc>
                        <a:spcAft>
                          <a:spcPts val="0"/>
                        </a:spcAft>
                      </a:pPr>
                      <a:r>
                        <a:rPr lang="en-GB" sz="1500">
                          <a:effectLst/>
                        </a:rPr>
                        <a:t>Groundwater supply</a:t>
                      </a:r>
                      <a:endParaRPr lang="nl-NL" sz="15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500" dirty="0">
                          <a:solidFill>
                            <a:srgbClr val="3D444E"/>
                          </a:solidFill>
                          <a:effectLst/>
                        </a:rPr>
                        <a:t>✔</a:t>
                      </a:r>
                      <a:endParaRPr lang="nl-NL" sz="15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500" dirty="0">
                          <a:solidFill>
                            <a:srgbClr val="3D444E"/>
                          </a:solidFill>
                          <a:effectLst/>
                        </a:rPr>
                        <a:t>✔</a:t>
                      </a:r>
                      <a:endParaRPr lang="nl-NL" sz="15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500" dirty="0">
                          <a:solidFill>
                            <a:srgbClr val="3D444E"/>
                          </a:solidFill>
                          <a:effectLst/>
                        </a:rPr>
                        <a:t>Reduced rainfall results in lower groundwater recharge, as does high-intensity rainfall due to increased run-off. </a:t>
                      </a:r>
                      <a:endParaRPr lang="nl-NL" sz="1500" dirty="0">
                        <a:solidFill>
                          <a:srgbClr val="3D444E"/>
                        </a:solidFill>
                        <a:effectLst/>
                      </a:endParaRPr>
                    </a:p>
                    <a:p>
                      <a:pPr>
                        <a:lnSpc>
                          <a:spcPts val="1500"/>
                        </a:lnSpc>
                        <a:spcAft>
                          <a:spcPts val="0"/>
                        </a:spcAft>
                      </a:pPr>
                      <a:r>
                        <a:rPr lang="en-GB" sz="1500" dirty="0">
                          <a:solidFill>
                            <a:srgbClr val="3D444E"/>
                          </a:solidFill>
                          <a:effectLst/>
                        </a:rPr>
                        <a:t>High temperatures increase water demand.</a:t>
                      </a:r>
                      <a:endParaRPr lang="nl-NL" sz="15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r>
              <a:tr h="503954">
                <a:tc>
                  <a:txBody>
                    <a:bodyPr/>
                    <a:lstStyle/>
                    <a:p>
                      <a:pPr>
                        <a:lnSpc>
                          <a:spcPts val="1500"/>
                        </a:lnSpc>
                        <a:spcAft>
                          <a:spcPts val="0"/>
                        </a:spcAft>
                      </a:pPr>
                      <a:r>
                        <a:rPr lang="en-GB" sz="1500">
                          <a:effectLst/>
                        </a:rPr>
                        <a:t>Flood management</a:t>
                      </a:r>
                      <a:endParaRPr lang="nl-NL" sz="15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500">
                          <a:solidFill>
                            <a:srgbClr val="3D444E"/>
                          </a:solidFill>
                          <a:effectLst/>
                        </a:rPr>
                        <a:t>✔</a:t>
                      </a:r>
                      <a:endParaRPr lang="nl-NL" sz="150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500">
                          <a:solidFill>
                            <a:srgbClr val="3D444E"/>
                          </a:solidFill>
                          <a:effectLst/>
                        </a:rPr>
                        <a:t>✔</a:t>
                      </a:r>
                      <a:endParaRPr lang="nl-NL" sz="150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500" dirty="0">
                          <a:solidFill>
                            <a:srgbClr val="3D444E"/>
                          </a:solidFill>
                          <a:effectLst/>
                        </a:rPr>
                        <a:t>Storm-water systems in the West Bank are </a:t>
                      </a:r>
                      <a:r>
                        <a:rPr lang="en-GB" sz="1500" dirty="0" smtClean="0">
                          <a:solidFill>
                            <a:srgbClr val="3D444E"/>
                          </a:solidFill>
                          <a:effectLst/>
                        </a:rPr>
                        <a:t>ill-equipped </a:t>
                      </a:r>
                      <a:r>
                        <a:rPr lang="en-GB" sz="1500" dirty="0">
                          <a:solidFill>
                            <a:srgbClr val="3D444E"/>
                          </a:solidFill>
                          <a:effectLst/>
                        </a:rPr>
                        <a:t>to cope with flooding caused by intense rainfall.</a:t>
                      </a:r>
                      <a:endParaRPr lang="nl-NL" sz="15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r>
              <a:tr h="717141">
                <a:tc>
                  <a:txBody>
                    <a:bodyPr/>
                    <a:lstStyle/>
                    <a:p>
                      <a:pPr>
                        <a:lnSpc>
                          <a:spcPts val="1500"/>
                        </a:lnSpc>
                        <a:spcAft>
                          <a:spcPts val="0"/>
                        </a:spcAft>
                      </a:pPr>
                      <a:r>
                        <a:rPr lang="en-GB" sz="1500">
                          <a:effectLst/>
                        </a:rPr>
                        <a:t>Condition of infrastructure</a:t>
                      </a:r>
                      <a:endParaRPr lang="nl-NL" sz="15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500">
                          <a:solidFill>
                            <a:srgbClr val="3D444E"/>
                          </a:solidFill>
                          <a:effectLst/>
                        </a:rPr>
                        <a:t>✔</a:t>
                      </a:r>
                      <a:endParaRPr lang="nl-NL" sz="150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500">
                          <a:solidFill>
                            <a:srgbClr val="3D444E"/>
                          </a:solidFill>
                          <a:effectLst/>
                        </a:rPr>
                        <a:t> </a:t>
                      </a:r>
                      <a:endParaRPr lang="nl-NL" sz="150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500" dirty="0">
                          <a:solidFill>
                            <a:srgbClr val="3D444E"/>
                          </a:solidFill>
                          <a:effectLst/>
                        </a:rPr>
                        <a:t>As above.</a:t>
                      </a:r>
                      <a:endParaRPr lang="nl-NL" sz="1500" dirty="0">
                        <a:solidFill>
                          <a:srgbClr val="3D444E"/>
                        </a:solidFill>
                        <a:effectLst/>
                      </a:endParaRPr>
                    </a:p>
                    <a:p>
                      <a:pPr>
                        <a:lnSpc>
                          <a:spcPts val="1500"/>
                        </a:lnSpc>
                        <a:spcAft>
                          <a:spcPts val="0"/>
                        </a:spcAft>
                      </a:pPr>
                      <a:r>
                        <a:rPr lang="en-GB" sz="1500" dirty="0">
                          <a:solidFill>
                            <a:srgbClr val="3D444E"/>
                          </a:solidFill>
                          <a:effectLst/>
                        </a:rPr>
                        <a:t>Water losses from open canals, dams and agricultural ponds due to high evaporation and the presence of cracks and leaks.</a:t>
                      </a:r>
                      <a:endParaRPr lang="nl-NL" sz="15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r>
              <a:tr h="770926">
                <a:tc>
                  <a:txBody>
                    <a:bodyPr/>
                    <a:lstStyle/>
                    <a:p>
                      <a:pPr>
                        <a:lnSpc>
                          <a:spcPts val="1500"/>
                        </a:lnSpc>
                        <a:spcAft>
                          <a:spcPts val="0"/>
                        </a:spcAft>
                      </a:pPr>
                      <a:r>
                        <a:rPr lang="en-GB" sz="1500">
                          <a:effectLst/>
                        </a:rPr>
                        <a:t>Groundwater quality</a:t>
                      </a:r>
                      <a:endParaRPr lang="nl-NL" sz="15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500">
                          <a:solidFill>
                            <a:srgbClr val="3D444E"/>
                          </a:solidFill>
                          <a:effectLst/>
                        </a:rPr>
                        <a:t> </a:t>
                      </a:r>
                      <a:endParaRPr lang="nl-NL" sz="150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500">
                          <a:solidFill>
                            <a:srgbClr val="3D444E"/>
                          </a:solidFill>
                          <a:effectLst/>
                        </a:rPr>
                        <a:t>✔</a:t>
                      </a:r>
                      <a:endParaRPr lang="nl-NL" sz="150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500"/>
                        </a:lnSpc>
                        <a:spcAft>
                          <a:spcPts val="0"/>
                        </a:spcAft>
                      </a:pPr>
                      <a:r>
                        <a:rPr lang="en-GB" sz="1500" dirty="0">
                          <a:solidFill>
                            <a:srgbClr val="3D444E"/>
                          </a:solidFill>
                          <a:effectLst/>
                        </a:rPr>
                        <a:t>Highly deteriorated water quality of the coastal aquifer due to over-pumping and pollution. </a:t>
                      </a:r>
                      <a:endParaRPr lang="nl-NL" sz="1500" dirty="0">
                        <a:solidFill>
                          <a:srgbClr val="3D444E"/>
                        </a:solidFill>
                        <a:effectLst/>
                      </a:endParaRPr>
                    </a:p>
                    <a:p>
                      <a:pPr>
                        <a:lnSpc>
                          <a:spcPts val="1500"/>
                        </a:lnSpc>
                        <a:spcAft>
                          <a:spcPts val="0"/>
                        </a:spcAft>
                      </a:pPr>
                      <a:r>
                        <a:rPr lang="en-GB" sz="1500" dirty="0">
                          <a:solidFill>
                            <a:srgbClr val="3D444E"/>
                          </a:solidFill>
                          <a:effectLst/>
                        </a:rPr>
                        <a:t>Saltwater intrusion exacerbated by sea-level rise. </a:t>
                      </a:r>
                      <a:endParaRPr lang="nl-NL" sz="15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633771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3600" dirty="0" smtClean="0"/>
              <a:t>General impacts on the food sector</a:t>
            </a:r>
            <a:endParaRPr lang="nl-NL"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79618245"/>
              </p:ext>
            </p:extLst>
          </p:nvPr>
        </p:nvGraphicFramePr>
        <p:xfrm>
          <a:off x="1075117" y="1205303"/>
          <a:ext cx="10037644" cy="4254145"/>
        </p:xfrm>
        <a:graphic>
          <a:graphicData uri="http://schemas.openxmlformats.org/drawingml/2006/table">
            <a:tbl>
              <a:tblPr firstRow="1" firstCol="1" bandRow="1">
                <a:tableStyleId>{00A15C55-8517-42AA-B614-E9B94910E393}</a:tableStyleId>
              </a:tblPr>
              <a:tblGrid>
                <a:gridCol w="1395465"/>
                <a:gridCol w="8642179"/>
              </a:tblGrid>
              <a:tr h="614170">
                <a:tc>
                  <a:txBody>
                    <a:bodyPr/>
                    <a:lstStyle/>
                    <a:p>
                      <a:pPr algn="just">
                        <a:lnSpc>
                          <a:spcPts val="1500"/>
                        </a:lnSpc>
                        <a:spcAft>
                          <a:spcPts val="0"/>
                        </a:spcAft>
                      </a:pPr>
                      <a:endParaRPr lang="en-US" sz="1400" dirty="0" smtClean="0">
                        <a:effectLst/>
                      </a:endParaRPr>
                    </a:p>
                    <a:p>
                      <a:pPr algn="l">
                        <a:lnSpc>
                          <a:spcPts val="1500"/>
                        </a:lnSpc>
                        <a:spcAft>
                          <a:spcPts val="0"/>
                        </a:spcAft>
                      </a:pPr>
                      <a:r>
                        <a:rPr lang="en-US" sz="1400" dirty="0" smtClean="0">
                          <a:effectLst/>
                        </a:rPr>
                        <a:t>Supply </a:t>
                      </a:r>
                      <a:r>
                        <a:rPr lang="en-US" sz="1400" dirty="0">
                          <a:effectLst/>
                        </a:rPr>
                        <a:t>chain </a:t>
                      </a:r>
                      <a:r>
                        <a:rPr lang="en-US" sz="1400" dirty="0" smtClean="0">
                          <a:effectLst/>
                        </a:rPr>
                        <a:t>link</a:t>
                      </a:r>
                    </a:p>
                  </a:txBody>
                  <a:tcPr marL="57480" marR="57480" marT="0" marB="0"/>
                </a:tc>
                <a:tc>
                  <a:txBody>
                    <a:bodyPr/>
                    <a:lstStyle/>
                    <a:p>
                      <a:pPr algn="just">
                        <a:lnSpc>
                          <a:spcPts val="1500"/>
                        </a:lnSpc>
                        <a:spcAft>
                          <a:spcPts val="0"/>
                        </a:spcAft>
                      </a:pPr>
                      <a:endParaRPr lang="en-US" sz="1400" dirty="0" smtClean="0">
                        <a:effectLst/>
                      </a:endParaRPr>
                    </a:p>
                    <a:p>
                      <a:pPr algn="just">
                        <a:lnSpc>
                          <a:spcPts val="1500"/>
                        </a:lnSpc>
                        <a:spcAft>
                          <a:spcPts val="0"/>
                        </a:spcAft>
                      </a:pPr>
                      <a:r>
                        <a:rPr lang="en-US" sz="1400" dirty="0" smtClean="0">
                          <a:effectLst/>
                        </a:rPr>
                        <a:t>Climate </a:t>
                      </a:r>
                      <a:r>
                        <a:rPr lang="en-US" sz="1400" dirty="0">
                          <a:effectLst/>
                        </a:rPr>
                        <a:t>change impacts/risks</a:t>
                      </a:r>
                      <a:endParaRPr lang="nl-NL" sz="14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57480" marR="57480" marT="0" marB="0"/>
                </a:tc>
              </a:tr>
              <a:tr h="1194319">
                <a:tc>
                  <a:txBody>
                    <a:bodyPr/>
                    <a:lstStyle/>
                    <a:p>
                      <a:pPr>
                        <a:lnSpc>
                          <a:spcPts val="1500"/>
                        </a:lnSpc>
                        <a:spcAft>
                          <a:spcPts val="0"/>
                        </a:spcAft>
                      </a:pPr>
                      <a:r>
                        <a:rPr lang="en-US" sz="1400" dirty="0">
                          <a:effectLst/>
                        </a:rPr>
                        <a:t>Manufacturing </a:t>
                      </a:r>
                      <a:endParaRPr lang="nl-NL" sz="14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57480" marR="57480" marT="0" marB="0"/>
                </a:tc>
                <a:tc>
                  <a:txBody>
                    <a:bodyPr/>
                    <a:lstStyle/>
                    <a:p>
                      <a:pPr marL="342900" lvl="0" indent="-342900">
                        <a:lnSpc>
                          <a:spcPts val="1500"/>
                        </a:lnSpc>
                        <a:spcAft>
                          <a:spcPts val="0"/>
                        </a:spcAft>
                        <a:buFont typeface="Calibri" panose="020F0502020204030204" pitchFamily="34" charset="0"/>
                        <a:buChar char="•"/>
                      </a:pPr>
                      <a:r>
                        <a:rPr lang="en-US" sz="1400" dirty="0">
                          <a:solidFill>
                            <a:srgbClr val="3D444E"/>
                          </a:solidFill>
                          <a:effectLst/>
                        </a:rPr>
                        <a:t>Decreased availability/quality/price of </a:t>
                      </a:r>
                      <a:r>
                        <a:rPr lang="en-US" sz="1400" dirty="0" smtClean="0">
                          <a:solidFill>
                            <a:srgbClr val="3D444E"/>
                          </a:solidFill>
                          <a:effectLst/>
                        </a:rPr>
                        <a:t>inputs;</a:t>
                      </a:r>
                      <a:endParaRPr lang="nl-NL" sz="1400" dirty="0">
                        <a:solidFill>
                          <a:srgbClr val="3D444E"/>
                        </a:solidFill>
                        <a:effectLst/>
                      </a:endParaRPr>
                    </a:p>
                    <a:p>
                      <a:pPr marL="342900" lvl="0" indent="-342900">
                        <a:lnSpc>
                          <a:spcPts val="1500"/>
                        </a:lnSpc>
                        <a:spcAft>
                          <a:spcPts val="0"/>
                        </a:spcAft>
                        <a:buFont typeface="Calibri" panose="020F0502020204030204" pitchFamily="34" charset="0"/>
                        <a:buChar char="•"/>
                      </a:pPr>
                      <a:r>
                        <a:rPr lang="en-US" sz="1400" dirty="0">
                          <a:solidFill>
                            <a:srgbClr val="3D444E"/>
                          </a:solidFill>
                          <a:effectLst/>
                        </a:rPr>
                        <a:t>Damage or destruction of assets due to extreme weather events;</a:t>
                      </a:r>
                      <a:endParaRPr lang="nl-NL" sz="1400" dirty="0">
                        <a:solidFill>
                          <a:srgbClr val="3D444E"/>
                        </a:solidFill>
                        <a:effectLst/>
                      </a:endParaRPr>
                    </a:p>
                    <a:p>
                      <a:pPr marL="342900" lvl="0" indent="-342900">
                        <a:lnSpc>
                          <a:spcPts val="1500"/>
                        </a:lnSpc>
                        <a:spcAft>
                          <a:spcPts val="0"/>
                        </a:spcAft>
                        <a:buFont typeface="Calibri" panose="020F0502020204030204" pitchFamily="34" charset="0"/>
                        <a:buChar char="•"/>
                      </a:pPr>
                      <a:r>
                        <a:rPr lang="en-US" sz="1400" dirty="0">
                          <a:solidFill>
                            <a:srgbClr val="3D444E"/>
                          </a:solidFill>
                          <a:effectLst/>
                        </a:rPr>
                        <a:t>Disruption of plants and production lines;</a:t>
                      </a:r>
                      <a:endParaRPr lang="nl-NL" sz="1400" dirty="0">
                        <a:solidFill>
                          <a:srgbClr val="3D444E"/>
                        </a:solidFill>
                        <a:effectLst/>
                      </a:endParaRPr>
                    </a:p>
                    <a:p>
                      <a:pPr marL="342900" lvl="0" indent="-342900">
                        <a:lnSpc>
                          <a:spcPts val="1500"/>
                        </a:lnSpc>
                        <a:spcAft>
                          <a:spcPts val="0"/>
                        </a:spcAft>
                        <a:buFont typeface="Calibri" panose="020F0502020204030204" pitchFamily="34" charset="0"/>
                        <a:buChar char="•"/>
                      </a:pPr>
                      <a:r>
                        <a:rPr lang="en-US" sz="1400" dirty="0">
                          <a:solidFill>
                            <a:srgbClr val="3D444E"/>
                          </a:solidFill>
                          <a:effectLst/>
                        </a:rPr>
                        <a:t>Changes in the effectiveness/efficiency of production processes (due to, e.g., decreased </a:t>
                      </a:r>
                      <a:r>
                        <a:rPr lang="en-US" sz="1400" dirty="0" err="1">
                          <a:solidFill>
                            <a:srgbClr val="3D444E"/>
                          </a:solidFill>
                          <a:effectLst/>
                        </a:rPr>
                        <a:t>labour</a:t>
                      </a:r>
                      <a:r>
                        <a:rPr lang="en-US" sz="1400" dirty="0">
                          <a:solidFill>
                            <a:srgbClr val="3D444E"/>
                          </a:solidFill>
                          <a:effectLst/>
                        </a:rPr>
                        <a:t> productivity, increased electricity consumption);</a:t>
                      </a:r>
                      <a:endParaRPr lang="nl-NL" sz="1400" dirty="0">
                        <a:solidFill>
                          <a:srgbClr val="3D444E"/>
                        </a:solidFill>
                        <a:effectLst/>
                      </a:endParaRPr>
                    </a:p>
                    <a:p>
                      <a:pPr marL="342900" lvl="0" indent="-342900">
                        <a:lnSpc>
                          <a:spcPts val="1500"/>
                        </a:lnSpc>
                        <a:spcAft>
                          <a:spcPts val="0"/>
                        </a:spcAft>
                        <a:buFont typeface="Calibri" panose="020F0502020204030204" pitchFamily="34" charset="0"/>
                        <a:buChar char="•"/>
                      </a:pPr>
                      <a:r>
                        <a:rPr lang="en-US" sz="1400" dirty="0">
                          <a:solidFill>
                            <a:srgbClr val="3D444E"/>
                          </a:solidFill>
                          <a:effectLst/>
                        </a:rPr>
                        <a:t>Increased regulation with regard to carbon emissions.</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57480" marR="57480" marT="0" marB="0"/>
                </a:tc>
              </a:tr>
              <a:tr h="494522">
                <a:tc>
                  <a:txBody>
                    <a:bodyPr/>
                    <a:lstStyle/>
                    <a:p>
                      <a:pPr>
                        <a:lnSpc>
                          <a:spcPts val="1500"/>
                        </a:lnSpc>
                        <a:spcAft>
                          <a:spcPts val="0"/>
                        </a:spcAft>
                      </a:pPr>
                      <a:r>
                        <a:rPr lang="en-US" sz="1400">
                          <a:effectLst/>
                        </a:rPr>
                        <a:t>Transportation</a:t>
                      </a:r>
                      <a:endParaRPr lang="nl-NL" sz="1400">
                        <a:effectLst/>
                        <a:latin typeface="Trebuchet MS" panose="020B0603020202020204" pitchFamily="34" charset="0"/>
                        <a:ea typeface="Calibri" panose="020F0502020204030204" pitchFamily="34" charset="0"/>
                        <a:cs typeface="Times New Roman" panose="02020603050405020304" pitchFamily="18" charset="0"/>
                      </a:endParaRPr>
                    </a:p>
                  </a:txBody>
                  <a:tcPr marL="57480" marR="57480" marT="0" marB="0"/>
                </a:tc>
                <a:tc>
                  <a:txBody>
                    <a:bodyPr/>
                    <a:lstStyle/>
                    <a:p>
                      <a:pPr marL="342900" lvl="0" indent="-342900">
                        <a:lnSpc>
                          <a:spcPts val="1500"/>
                        </a:lnSpc>
                        <a:spcAft>
                          <a:spcPts val="0"/>
                        </a:spcAft>
                        <a:buFont typeface="Calibri" panose="020F0502020204030204" pitchFamily="34" charset="0"/>
                        <a:buChar char="•"/>
                      </a:pPr>
                      <a:r>
                        <a:rPr lang="en-US" sz="1400" dirty="0">
                          <a:solidFill>
                            <a:srgbClr val="3D444E"/>
                          </a:solidFill>
                          <a:effectLst/>
                        </a:rPr>
                        <a:t>Damage to transport infrastructure caused by extreme weather events;</a:t>
                      </a:r>
                      <a:endParaRPr lang="nl-NL" sz="1400" dirty="0">
                        <a:solidFill>
                          <a:srgbClr val="3D444E"/>
                        </a:solidFill>
                        <a:effectLst/>
                      </a:endParaRPr>
                    </a:p>
                    <a:p>
                      <a:pPr marL="342900" lvl="0" indent="-342900">
                        <a:lnSpc>
                          <a:spcPts val="1500"/>
                        </a:lnSpc>
                        <a:spcAft>
                          <a:spcPts val="0"/>
                        </a:spcAft>
                        <a:buFont typeface="Calibri" panose="020F0502020204030204" pitchFamily="34" charset="0"/>
                        <a:buChar char="•"/>
                      </a:pPr>
                      <a:r>
                        <a:rPr lang="en-US" sz="1400" dirty="0">
                          <a:solidFill>
                            <a:srgbClr val="3D444E"/>
                          </a:solidFill>
                          <a:effectLst/>
                        </a:rPr>
                        <a:t>Increased losses during </a:t>
                      </a:r>
                      <a:r>
                        <a:rPr lang="en-US" sz="1400" dirty="0" smtClean="0">
                          <a:solidFill>
                            <a:srgbClr val="3D444E"/>
                          </a:solidFill>
                          <a:effectLst/>
                        </a:rPr>
                        <a:t>transport.</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57480" marR="57480" marT="0" marB="0"/>
                </a:tc>
              </a:tr>
              <a:tr h="709127">
                <a:tc>
                  <a:txBody>
                    <a:bodyPr/>
                    <a:lstStyle/>
                    <a:p>
                      <a:pPr>
                        <a:lnSpc>
                          <a:spcPts val="1500"/>
                        </a:lnSpc>
                        <a:spcAft>
                          <a:spcPts val="0"/>
                        </a:spcAft>
                      </a:pPr>
                      <a:r>
                        <a:rPr lang="en-US" sz="1400">
                          <a:effectLst/>
                        </a:rPr>
                        <a:t>Warehousing and storage</a:t>
                      </a:r>
                      <a:endParaRPr lang="nl-NL" sz="1400">
                        <a:effectLst/>
                        <a:latin typeface="Trebuchet MS" panose="020B0603020202020204" pitchFamily="34" charset="0"/>
                        <a:ea typeface="Calibri" panose="020F0502020204030204" pitchFamily="34" charset="0"/>
                        <a:cs typeface="Times New Roman" panose="02020603050405020304" pitchFamily="18" charset="0"/>
                      </a:endParaRPr>
                    </a:p>
                  </a:txBody>
                  <a:tcPr marL="57480" marR="57480" marT="0" marB="0"/>
                </a:tc>
                <a:tc>
                  <a:txBody>
                    <a:bodyPr/>
                    <a:lstStyle/>
                    <a:p>
                      <a:pPr marL="342900" lvl="0" indent="-342900">
                        <a:lnSpc>
                          <a:spcPts val="1500"/>
                        </a:lnSpc>
                        <a:spcAft>
                          <a:spcPts val="0"/>
                        </a:spcAft>
                        <a:buFont typeface="Calibri" panose="020F0502020204030204" pitchFamily="34" charset="0"/>
                        <a:buChar char="•"/>
                      </a:pPr>
                      <a:r>
                        <a:rPr lang="en-US" sz="1400" dirty="0">
                          <a:solidFill>
                            <a:srgbClr val="3D444E"/>
                          </a:solidFill>
                          <a:effectLst/>
                        </a:rPr>
                        <a:t>Vulnerability of infrastructure, personnel, communications, etc. in case of extreme weather events;</a:t>
                      </a:r>
                      <a:endParaRPr lang="nl-NL" sz="1400" dirty="0">
                        <a:solidFill>
                          <a:srgbClr val="3D444E"/>
                        </a:solidFill>
                        <a:effectLst/>
                      </a:endParaRPr>
                    </a:p>
                    <a:p>
                      <a:pPr marL="342900" lvl="0" indent="-342900">
                        <a:lnSpc>
                          <a:spcPts val="1500"/>
                        </a:lnSpc>
                        <a:spcAft>
                          <a:spcPts val="0"/>
                        </a:spcAft>
                        <a:buFont typeface="Calibri" panose="020F0502020204030204" pitchFamily="34" charset="0"/>
                        <a:buChar char="•"/>
                      </a:pPr>
                      <a:r>
                        <a:rPr lang="en-US" sz="1400" dirty="0">
                          <a:solidFill>
                            <a:srgbClr val="3D444E"/>
                          </a:solidFill>
                          <a:effectLst/>
                        </a:rPr>
                        <a:t>Increased losses during </a:t>
                      </a:r>
                      <a:r>
                        <a:rPr lang="en-US" sz="1400" dirty="0" smtClean="0">
                          <a:solidFill>
                            <a:srgbClr val="3D444E"/>
                          </a:solidFill>
                          <a:effectLst/>
                        </a:rPr>
                        <a:t>storage;</a:t>
                      </a:r>
                      <a:endParaRPr lang="nl-NL" sz="1400" dirty="0">
                        <a:solidFill>
                          <a:srgbClr val="3D444E"/>
                        </a:solidFill>
                        <a:effectLst/>
                      </a:endParaRPr>
                    </a:p>
                    <a:p>
                      <a:pPr marL="342900" lvl="0" indent="-342900">
                        <a:lnSpc>
                          <a:spcPts val="1500"/>
                        </a:lnSpc>
                        <a:spcAft>
                          <a:spcPts val="0"/>
                        </a:spcAft>
                        <a:buFont typeface="Calibri" panose="020F0502020204030204" pitchFamily="34" charset="0"/>
                        <a:buChar char="•"/>
                      </a:pPr>
                      <a:r>
                        <a:rPr lang="en-US" sz="1400" dirty="0">
                          <a:solidFill>
                            <a:srgbClr val="3D444E"/>
                          </a:solidFill>
                          <a:effectLst/>
                        </a:rPr>
                        <a:t>Increased demand for energy (e.g. for cooling) and improved storage capabilities.</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57480" marR="57480" marT="0" marB="0"/>
                </a:tc>
              </a:tr>
              <a:tr h="401249">
                <a:tc>
                  <a:txBody>
                    <a:bodyPr/>
                    <a:lstStyle/>
                    <a:p>
                      <a:pPr>
                        <a:lnSpc>
                          <a:spcPts val="1500"/>
                        </a:lnSpc>
                        <a:spcAft>
                          <a:spcPts val="0"/>
                        </a:spcAft>
                      </a:pPr>
                      <a:r>
                        <a:rPr lang="en-US" sz="1400">
                          <a:effectLst/>
                        </a:rPr>
                        <a:t>Trade</a:t>
                      </a:r>
                      <a:endParaRPr lang="nl-NL" sz="1400">
                        <a:effectLst/>
                        <a:latin typeface="Trebuchet MS" panose="020B0603020202020204" pitchFamily="34" charset="0"/>
                        <a:ea typeface="Calibri" panose="020F0502020204030204" pitchFamily="34" charset="0"/>
                        <a:cs typeface="Times New Roman" panose="02020603050405020304" pitchFamily="18" charset="0"/>
                      </a:endParaRPr>
                    </a:p>
                  </a:txBody>
                  <a:tcPr marL="57480" marR="57480" marT="0" marB="0"/>
                </a:tc>
                <a:tc>
                  <a:txBody>
                    <a:bodyPr/>
                    <a:lstStyle/>
                    <a:p>
                      <a:pPr marL="342900" lvl="0" indent="-342900">
                        <a:lnSpc>
                          <a:spcPts val="1500"/>
                        </a:lnSpc>
                        <a:spcAft>
                          <a:spcPts val="0"/>
                        </a:spcAft>
                        <a:buFont typeface="Calibri" panose="020F0502020204030204" pitchFamily="34" charset="0"/>
                        <a:buChar char="•"/>
                      </a:pPr>
                      <a:r>
                        <a:rPr lang="en-US" sz="1400" dirty="0">
                          <a:solidFill>
                            <a:srgbClr val="3D444E"/>
                          </a:solidFill>
                          <a:effectLst/>
                        </a:rPr>
                        <a:t>Changes in the price of commodities on international markets;</a:t>
                      </a:r>
                      <a:endParaRPr lang="nl-NL" sz="1400" dirty="0">
                        <a:solidFill>
                          <a:srgbClr val="3D444E"/>
                        </a:solidFill>
                        <a:effectLst/>
                      </a:endParaRPr>
                    </a:p>
                    <a:p>
                      <a:pPr marL="342900" lvl="0" indent="-342900">
                        <a:lnSpc>
                          <a:spcPts val="1500"/>
                        </a:lnSpc>
                        <a:spcAft>
                          <a:spcPts val="0"/>
                        </a:spcAft>
                        <a:buFont typeface="Calibri" panose="020F0502020204030204" pitchFamily="34" charset="0"/>
                        <a:buChar char="•"/>
                      </a:pPr>
                      <a:r>
                        <a:rPr lang="en-US" sz="1400" dirty="0">
                          <a:solidFill>
                            <a:srgbClr val="3D444E"/>
                          </a:solidFill>
                          <a:effectLst/>
                        </a:rPr>
                        <a:t>Changes in trade patterns (imports, exports).</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57480" marR="57480" marT="0" marB="0"/>
                </a:tc>
              </a:tr>
              <a:tr h="840758">
                <a:tc>
                  <a:txBody>
                    <a:bodyPr/>
                    <a:lstStyle/>
                    <a:p>
                      <a:pPr>
                        <a:lnSpc>
                          <a:spcPts val="1500"/>
                        </a:lnSpc>
                        <a:spcAft>
                          <a:spcPts val="0"/>
                        </a:spcAft>
                      </a:pPr>
                      <a:r>
                        <a:rPr lang="en-US" sz="1400" dirty="0">
                          <a:effectLst/>
                        </a:rPr>
                        <a:t>Consumption </a:t>
                      </a:r>
                      <a:endParaRPr lang="nl-NL" sz="14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57480" marR="57480" marT="0" marB="0"/>
                </a:tc>
                <a:tc>
                  <a:txBody>
                    <a:bodyPr/>
                    <a:lstStyle/>
                    <a:p>
                      <a:pPr marL="342900" lvl="0" indent="-342900">
                        <a:lnSpc>
                          <a:spcPts val="1500"/>
                        </a:lnSpc>
                        <a:spcAft>
                          <a:spcPts val="0"/>
                        </a:spcAft>
                        <a:buFont typeface="Calibri" panose="020F0502020204030204" pitchFamily="34" charset="0"/>
                        <a:buChar char="•"/>
                      </a:pPr>
                      <a:r>
                        <a:rPr lang="en-US" sz="1400" dirty="0">
                          <a:solidFill>
                            <a:srgbClr val="3D444E"/>
                          </a:solidFill>
                          <a:effectLst/>
                        </a:rPr>
                        <a:t>Increase in food prices, with consequences on food security;</a:t>
                      </a:r>
                      <a:endParaRPr lang="nl-NL" sz="1400" dirty="0">
                        <a:solidFill>
                          <a:srgbClr val="3D444E"/>
                        </a:solidFill>
                        <a:effectLst/>
                      </a:endParaRPr>
                    </a:p>
                    <a:p>
                      <a:pPr marL="342900" lvl="0" indent="-342900">
                        <a:lnSpc>
                          <a:spcPts val="1500"/>
                        </a:lnSpc>
                        <a:spcAft>
                          <a:spcPts val="0"/>
                        </a:spcAft>
                        <a:buFont typeface="Calibri" panose="020F0502020204030204" pitchFamily="34" charset="0"/>
                        <a:buChar char="•"/>
                      </a:pPr>
                      <a:r>
                        <a:rPr lang="en-US" sz="1400" dirty="0">
                          <a:solidFill>
                            <a:srgbClr val="3D444E"/>
                          </a:solidFill>
                          <a:effectLst/>
                        </a:rPr>
                        <a:t>Decrease in </a:t>
                      </a:r>
                      <a:r>
                        <a:rPr lang="en-US" sz="1400" dirty="0" smtClean="0">
                          <a:solidFill>
                            <a:srgbClr val="3D444E"/>
                          </a:solidFill>
                          <a:effectLst/>
                        </a:rPr>
                        <a:t>incomes </a:t>
                      </a:r>
                      <a:r>
                        <a:rPr lang="en-US" sz="1400" dirty="0">
                          <a:solidFill>
                            <a:srgbClr val="3D444E"/>
                          </a:solidFill>
                          <a:effectLst/>
                        </a:rPr>
                        <a:t>affecting purchasing power and hence demand;</a:t>
                      </a:r>
                      <a:endParaRPr lang="nl-NL" sz="1400" dirty="0">
                        <a:solidFill>
                          <a:srgbClr val="3D444E"/>
                        </a:solidFill>
                        <a:effectLst/>
                      </a:endParaRPr>
                    </a:p>
                    <a:p>
                      <a:pPr marL="342900" lvl="0" indent="-342900">
                        <a:lnSpc>
                          <a:spcPts val="1500"/>
                        </a:lnSpc>
                        <a:spcAft>
                          <a:spcPts val="0"/>
                        </a:spcAft>
                        <a:buFont typeface="Calibri" panose="020F0502020204030204" pitchFamily="34" charset="0"/>
                        <a:buChar char="•"/>
                      </a:pPr>
                      <a:r>
                        <a:rPr lang="en-US" sz="1400" dirty="0">
                          <a:solidFill>
                            <a:srgbClr val="3D444E"/>
                          </a:solidFill>
                          <a:effectLst/>
                        </a:rPr>
                        <a:t>Impacts on food </a:t>
                      </a:r>
                      <a:r>
                        <a:rPr lang="en-US" sz="1400" dirty="0" err="1">
                          <a:solidFill>
                            <a:srgbClr val="3D444E"/>
                          </a:solidFill>
                          <a:effectLst/>
                        </a:rPr>
                        <a:t>utilisation</a:t>
                      </a:r>
                      <a:r>
                        <a:rPr lang="en-US" sz="1400" dirty="0">
                          <a:solidFill>
                            <a:srgbClr val="3D444E"/>
                          </a:solidFill>
                          <a:effectLst/>
                        </a:rPr>
                        <a:t>, e.g. challenges related to food safety due to increased temperatures and reduced water quality and quantity.</a:t>
                      </a:r>
                      <a:endParaRPr lang="nl-NL" sz="1400" dirty="0">
                        <a:solidFill>
                          <a:srgbClr val="3D444E"/>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57480" marR="57480" marT="0" marB="0"/>
                </a:tc>
              </a:tr>
            </a:tbl>
          </a:graphicData>
        </a:graphic>
      </p:graphicFrame>
      <p:sp>
        <p:nvSpPr>
          <p:cNvPr id="5" name="Rectangle 4"/>
          <p:cNvSpPr/>
          <p:nvPr/>
        </p:nvSpPr>
        <p:spPr>
          <a:xfrm>
            <a:off x="976605" y="5468778"/>
            <a:ext cx="10136155" cy="276999"/>
          </a:xfrm>
          <a:prstGeom prst="rect">
            <a:avLst/>
          </a:prstGeom>
        </p:spPr>
        <p:txBody>
          <a:bodyPr wrap="square">
            <a:spAutoFit/>
          </a:bodyPr>
          <a:lstStyle/>
          <a:p>
            <a:r>
              <a:rPr lang="en-US" sz="1200" dirty="0"/>
              <a:t>Source: Adapted from </a:t>
            </a:r>
            <a:r>
              <a:rPr lang="en-US" sz="1200" dirty="0" err="1"/>
              <a:t>Dasaklis</a:t>
            </a:r>
            <a:r>
              <a:rPr lang="en-US" sz="1200" dirty="0"/>
              <a:t> and </a:t>
            </a:r>
            <a:r>
              <a:rPr lang="en-US" sz="1200" dirty="0" err="1"/>
              <a:t>Pappis</a:t>
            </a:r>
            <a:r>
              <a:rPr lang="en-US" sz="1200" dirty="0"/>
              <a:t> (2013) and </a:t>
            </a:r>
            <a:r>
              <a:rPr lang="en-US" sz="1200" dirty="0" err="1"/>
              <a:t>Jobbins</a:t>
            </a:r>
            <a:r>
              <a:rPr lang="en-US" sz="1200" dirty="0"/>
              <a:t> and Henley (2015)</a:t>
            </a:r>
            <a:endParaRPr lang="nl-NL" sz="1200" dirty="0"/>
          </a:p>
        </p:txBody>
      </p:sp>
    </p:spTree>
    <p:extLst>
      <p:ext uri="{BB962C8B-B14F-4D97-AF65-F5344CB8AC3E}">
        <p14:creationId xmlns:p14="http://schemas.microsoft.com/office/powerpoint/2010/main" val="42902256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4000" dirty="0" smtClean="0"/>
              <a:t>Potential impacts in Palestine</a:t>
            </a:r>
            <a:endParaRPr lang="nl-NL" sz="4000" dirty="0"/>
          </a:p>
        </p:txBody>
      </p:sp>
      <p:sp>
        <p:nvSpPr>
          <p:cNvPr id="3" name="Content Placeholder 2"/>
          <p:cNvSpPr>
            <a:spLocks noGrp="1"/>
          </p:cNvSpPr>
          <p:nvPr>
            <p:ph idx="1"/>
          </p:nvPr>
        </p:nvSpPr>
        <p:spPr>
          <a:xfrm>
            <a:off x="838201" y="1395693"/>
            <a:ext cx="10311883" cy="4151056"/>
          </a:xfrm>
        </p:spPr>
        <p:txBody>
          <a:bodyPr>
            <a:normAutofit fontScale="92500" lnSpcReduction="20000"/>
          </a:bodyPr>
          <a:lstStyle/>
          <a:p>
            <a:pPr>
              <a:spcBef>
                <a:spcPts val="600"/>
              </a:spcBef>
              <a:spcAft>
                <a:spcPts val="600"/>
              </a:spcAft>
            </a:pPr>
            <a:r>
              <a:rPr lang="nl-NL" sz="2600" dirty="0" smtClean="0"/>
              <a:t>Impacts on inputs (</a:t>
            </a:r>
            <a:r>
              <a:rPr lang="en-US" sz="2600" dirty="0"/>
              <a:t>agricultural production </a:t>
            </a:r>
            <a:r>
              <a:rPr lang="en-US" sz="2600" dirty="0" smtClean="0"/>
              <a:t>&amp; </a:t>
            </a:r>
            <a:r>
              <a:rPr lang="en-US" sz="2600" dirty="0"/>
              <a:t>water </a:t>
            </a:r>
            <a:r>
              <a:rPr lang="en-US" sz="2600" dirty="0" smtClean="0"/>
              <a:t>resources)</a:t>
            </a:r>
          </a:p>
          <a:p>
            <a:pPr marL="457200" lvl="1" indent="0">
              <a:spcBef>
                <a:spcPts val="600"/>
              </a:spcBef>
              <a:spcAft>
                <a:spcPts val="600"/>
              </a:spcAft>
              <a:buNone/>
            </a:pPr>
            <a:r>
              <a:rPr lang="en-US" dirty="0" smtClean="0"/>
              <a:t>The </a:t>
            </a:r>
            <a:r>
              <a:rPr lang="en-US" dirty="0"/>
              <a:t>Palestinian food processing industry relies on locally produced agricultural products for 50% of the raw materials </a:t>
            </a:r>
            <a:r>
              <a:rPr lang="en-US" dirty="0" smtClean="0"/>
              <a:t>used</a:t>
            </a:r>
            <a:endParaRPr lang="en-US" dirty="0"/>
          </a:p>
          <a:p>
            <a:pPr>
              <a:spcBef>
                <a:spcPts val="600"/>
              </a:spcBef>
              <a:spcAft>
                <a:spcPts val="600"/>
              </a:spcAft>
            </a:pPr>
            <a:r>
              <a:rPr lang="en-US" sz="2600" dirty="0" smtClean="0"/>
              <a:t>Impacts on domestic and imported food prices, which may aggravate food insecurity</a:t>
            </a:r>
          </a:p>
          <a:p>
            <a:pPr marL="457200" lvl="1" indent="0">
              <a:spcBef>
                <a:spcPts val="600"/>
              </a:spcBef>
              <a:spcAft>
                <a:spcPts val="600"/>
              </a:spcAft>
              <a:buNone/>
            </a:pPr>
            <a:r>
              <a:rPr lang="en-US" dirty="0"/>
              <a:t>High levels of food </a:t>
            </a:r>
            <a:r>
              <a:rPr lang="en-US" dirty="0" smtClean="0"/>
              <a:t>insecurity already </a:t>
            </a:r>
            <a:r>
              <a:rPr lang="en-US" dirty="0"/>
              <a:t>(2014 survey): 46.7% in </a:t>
            </a:r>
            <a:r>
              <a:rPr lang="en-US" dirty="0" smtClean="0"/>
              <a:t>Gaza Strip </a:t>
            </a:r>
            <a:r>
              <a:rPr lang="en-US" dirty="0"/>
              <a:t>and 16.3% in </a:t>
            </a:r>
            <a:r>
              <a:rPr lang="en-US" dirty="0" smtClean="0"/>
              <a:t>West Bank</a:t>
            </a:r>
            <a:endParaRPr lang="en-US" dirty="0"/>
          </a:p>
          <a:p>
            <a:pPr>
              <a:spcBef>
                <a:spcPts val="600"/>
              </a:spcBef>
              <a:spcAft>
                <a:spcPts val="600"/>
              </a:spcAft>
            </a:pPr>
            <a:r>
              <a:rPr lang="en-US" sz="2600" dirty="0" smtClean="0"/>
              <a:t>Lack </a:t>
            </a:r>
            <a:r>
              <a:rPr lang="en-US" sz="2600" dirty="0"/>
              <a:t>of large-scale cold-storage facilities </a:t>
            </a:r>
            <a:endParaRPr lang="en-US" sz="2600" dirty="0" smtClean="0"/>
          </a:p>
          <a:p>
            <a:pPr>
              <a:spcBef>
                <a:spcPts val="600"/>
              </a:spcBef>
              <a:spcAft>
                <a:spcPts val="600"/>
              </a:spcAft>
            </a:pPr>
            <a:r>
              <a:rPr lang="en-US" sz="2600" dirty="0" smtClean="0"/>
              <a:t>‘Highly </a:t>
            </a:r>
            <a:r>
              <a:rPr lang="en-US" sz="2600" dirty="0"/>
              <a:t>vulnerable issues’ in relation to </a:t>
            </a:r>
            <a:r>
              <a:rPr lang="en-US" sz="2600" dirty="0" smtClean="0"/>
              <a:t>the industry </a:t>
            </a:r>
            <a:r>
              <a:rPr lang="en-US" sz="2600" dirty="0"/>
              <a:t>sector overall: value of raw materials </a:t>
            </a:r>
            <a:r>
              <a:rPr lang="en-US" sz="2600" dirty="0" smtClean="0"/>
              <a:t>imported, risks to infrastructure, value of industrial products and raw materials exported (esp. in Gaza)</a:t>
            </a:r>
          </a:p>
          <a:p>
            <a:pPr>
              <a:spcBef>
                <a:spcPts val="600"/>
              </a:spcBef>
              <a:spcAft>
                <a:spcPts val="600"/>
              </a:spcAft>
            </a:pPr>
            <a:r>
              <a:rPr lang="en-US" sz="2600" dirty="0" smtClean="0"/>
              <a:t>Overall, very little information available</a:t>
            </a:r>
          </a:p>
        </p:txBody>
      </p:sp>
    </p:spTree>
    <p:extLst>
      <p:ext uri="{BB962C8B-B14F-4D97-AF65-F5344CB8AC3E}">
        <p14:creationId xmlns:p14="http://schemas.microsoft.com/office/powerpoint/2010/main" val="20390879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Box 2"/>
          <p:cNvSpPr txBox="1"/>
          <p:nvPr/>
        </p:nvSpPr>
        <p:spPr>
          <a:xfrm>
            <a:off x="0" y="0"/>
            <a:ext cx="12192000" cy="6165304"/>
          </a:xfrm>
          <a:prstGeom prst="rect">
            <a:avLst/>
          </a:prstGeom>
          <a:solidFill>
            <a:srgbClr val="12558B"/>
          </a:solid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3510915" indent="179705" algn="ctr" fontAlgn="base">
              <a:spcBef>
                <a:spcPct val="0"/>
              </a:spcBef>
            </a:pPr>
            <a:endParaRPr lang="en-GB" sz="1200" dirty="0">
              <a:solidFill>
                <a:srgbClr val="FFFFFF"/>
              </a:solidFill>
              <a:ea typeface="ＭＳ 明朝"/>
              <a:cs typeface="Times New Roman"/>
            </a:endParaRPr>
          </a:p>
        </p:txBody>
      </p:sp>
      <p:sp>
        <p:nvSpPr>
          <p:cNvPr id="2050" name="Title 1"/>
          <p:cNvSpPr>
            <a:spLocks noGrp="1"/>
          </p:cNvSpPr>
          <p:nvPr>
            <p:ph type="ctrTitle"/>
          </p:nvPr>
        </p:nvSpPr>
        <p:spPr>
          <a:xfrm>
            <a:off x="914400" y="2334974"/>
            <a:ext cx="10363200" cy="1470025"/>
          </a:xfrm>
        </p:spPr>
        <p:txBody>
          <a:bodyPr/>
          <a:lstStyle/>
          <a:p>
            <a:pPr eaLnBrk="1" hangingPunct="1"/>
            <a:r>
              <a:rPr lang="it-IT" b="1" dirty="0" smtClean="0">
                <a:solidFill>
                  <a:schemeClr val="bg1"/>
                </a:solidFill>
              </a:rPr>
              <a:t>‘</a:t>
            </a:r>
            <a:r>
              <a:rPr lang="it-IT" b="1" dirty="0" err="1" smtClean="0">
                <a:solidFill>
                  <a:schemeClr val="bg1"/>
                </a:solidFill>
              </a:rPr>
              <a:t>Cost</a:t>
            </a:r>
            <a:r>
              <a:rPr lang="it-IT" b="1" dirty="0" smtClean="0">
                <a:solidFill>
                  <a:schemeClr val="bg1"/>
                </a:solidFill>
              </a:rPr>
              <a:t>-benefit </a:t>
            </a:r>
            <a:r>
              <a:rPr lang="it-IT" b="1" dirty="0" err="1" smtClean="0">
                <a:solidFill>
                  <a:schemeClr val="bg1"/>
                </a:solidFill>
              </a:rPr>
              <a:t>analysis</a:t>
            </a:r>
            <a:r>
              <a:rPr lang="it-IT" b="1" dirty="0" smtClean="0">
                <a:solidFill>
                  <a:schemeClr val="bg1"/>
                </a:solidFill>
              </a:rPr>
              <a:t> of </a:t>
            </a:r>
            <a:r>
              <a:rPr lang="it-IT" b="1" dirty="0" err="1" smtClean="0">
                <a:solidFill>
                  <a:schemeClr val="bg1"/>
                </a:solidFill>
              </a:rPr>
              <a:t>climate</a:t>
            </a:r>
            <a:r>
              <a:rPr lang="it-IT" b="1" dirty="0" smtClean="0">
                <a:solidFill>
                  <a:schemeClr val="bg1"/>
                </a:solidFill>
              </a:rPr>
              <a:t> </a:t>
            </a:r>
            <a:r>
              <a:rPr lang="it-IT" b="1" dirty="0" err="1" smtClean="0">
                <a:solidFill>
                  <a:schemeClr val="bg1"/>
                </a:solidFill>
              </a:rPr>
              <a:t>change</a:t>
            </a:r>
            <a:r>
              <a:rPr lang="it-IT" b="1" dirty="0" smtClean="0">
                <a:solidFill>
                  <a:schemeClr val="bg1"/>
                </a:solidFill>
              </a:rPr>
              <a:t> </a:t>
            </a:r>
            <a:r>
              <a:rPr lang="it-IT" b="1" dirty="0" err="1" smtClean="0">
                <a:solidFill>
                  <a:schemeClr val="bg1"/>
                </a:solidFill>
              </a:rPr>
              <a:t>adapation</a:t>
            </a:r>
            <a:r>
              <a:rPr lang="it-IT" b="1" dirty="0" smtClean="0">
                <a:solidFill>
                  <a:schemeClr val="bg1"/>
                </a:solidFill>
              </a:rPr>
              <a:t> </a:t>
            </a:r>
            <a:r>
              <a:rPr lang="it-IT" b="1" dirty="0" err="1" smtClean="0">
                <a:solidFill>
                  <a:schemeClr val="bg1"/>
                </a:solidFill>
              </a:rPr>
              <a:t>measures</a:t>
            </a:r>
            <a:r>
              <a:rPr lang="it-IT" b="1" dirty="0" smtClean="0">
                <a:solidFill>
                  <a:schemeClr val="bg1"/>
                </a:solidFill>
              </a:rPr>
              <a:t>’</a:t>
            </a:r>
            <a:r>
              <a:rPr lang="it-IT" b="1" dirty="0">
                <a:solidFill>
                  <a:schemeClr val="bg1"/>
                </a:solidFill>
              </a:rPr>
              <a:t/>
            </a:r>
            <a:br>
              <a:rPr lang="it-IT" b="1" dirty="0">
                <a:solidFill>
                  <a:schemeClr val="bg1"/>
                </a:solidFill>
              </a:rPr>
            </a:br>
            <a:endParaRPr lang="en-US" dirty="0" smtClean="0">
              <a:solidFill>
                <a:schemeClr val="bg1"/>
              </a:solidFill>
            </a:endParaRPr>
          </a:p>
        </p:txBody>
      </p:sp>
      <p:sp>
        <p:nvSpPr>
          <p:cNvPr id="3" name="Subtitle 2"/>
          <p:cNvSpPr>
            <a:spLocks noGrp="1"/>
          </p:cNvSpPr>
          <p:nvPr>
            <p:ph type="subTitle" idx="1"/>
          </p:nvPr>
        </p:nvSpPr>
        <p:spPr>
          <a:xfrm>
            <a:off x="1828800" y="4174968"/>
            <a:ext cx="8534400" cy="601579"/>
          </a:xfrm>
        </p:spPr>
        <p:txBody>
          <a:bodyPr rtlCol="0">
            <a:normAutofit/>
          </a:bodyPr>
          <a:lstStyle/>
          <a:p>
            <a:r>
              <a:rPr lang="it-IT" dirty="0" smtClean="0">
                <a:solidFill>
                  <a:srgbClr val="FFFFFF"/>
                </a:solidFill>
              </a:rPr>
              <a:t>Robert </a:t>
            </a:r>
            <a:r>
              <a:rPr lang="it-IT" dirty="0" err="1" smtClean="0">
                <a:solidFill>
                  <a:srgbClr val="FFFFFF"/>
                </a:solidFill>
              </a:rPr>
              <a:t>Tippmann</a:t>
            </a:r>
            <a:r>
              <a:rPr lang="it-IT" dirty="0" smtClean="0">
                <a:solidFill>
                  <a:srgbClr val="FFFFFF"/>
                </a:solidFill>
              </a:rPr>
              <a:t> (</a:t>
            </a:r>
            <a:r>
              <a:rPr lang="it-IT" dirty="0" err="1" smtClean="0">
                <a:solidFill>
                  <a:srgbClr val="FFFFFF"/>
                </a:solidFill>
              </a:rPr>
              <a:t>Climatekos</a:t>
            </a:r>
            <a:r>
              <a:rPr lang="it-IT" dirty="0">
                <a:solidFill>
                  <a:srgbClr val="FFFFFF"/>
                </a:solidFill>
              </a:rPr>
              <a:t>)</a:t>
            </a:r>
          </a:p>
          <a:p>
            <a:endParaRPr lang="it-IT" b="1" dirty="0">
              <a:solidFill>
                <a:srgbClr val="FFFFFF"/>
              </a:solidFill>
            </a:endParaRPr>
          </a:p>
        </p:txBody>
      </p:sp>
      <p:cxnSp>
        <p:nvCxnSpPr>
          <p:cNvPr id="6" name="Straight Connector 5"/>
          <p:cNvCxnSpPr/>
          <p:nvPr/>
        </p:nvCxnSpPr>
        <p:spPr>
          <a:xfrm flipV="1">
            <a:off x="4" y="1628800"/>
            <a:ext cx="12223143" cy="72008"/>
          </a:xfrm>
          <a:prstGeom prst="line">
            <a:avLst/>
          </a:prstGeom>
          <a:ln>
            <a:solidFill>
              <a:schemeClr val="bg1"/>
            </a:solidFill>
          </a:ln>
          <a:effectLst>
            <a:outerShdw blurRad="40000" dist="20000" dir="5400000" rotWithShape="0">
              <a:srgbClr val="000000">
                <a:alpha val="38000"/>
              </a:srgbClr>
            </a:outerShdw>
            <a:reflection blurRad="6350" stA="50000" endA="300" endPos="55000" dir="5400000" sy="-100000" algn="bl" rotWithShape="0"/>
          </a:effectLst>
        </p:spPr>
        <p:style>
          <a:lnRef idx="2">
            <a:schemeClr val="accent1"/>
          </a:lnRef>
          <a:fillRef idx="0">
            <a:schemeClr val="accent1"/>
          </a:fillRef>
          <a:effectRef idx="1">
            <a:schemeClr val="accent1"/>
          </a:effectRef>
          <a:fontRef idx="minor">
            <a:schemeClr val="tx1"/>
          </a:fontRef>
        </p:style>
      </p:cxnSp>
      <p:sp>
        <p:nvSpPr>
          <p:cNvPr id="9" name="Text Box 8"/>
          <p:cNvSpPr txBox="1"/>
          <p:nvPr/>
        </p:nvSpPr>
        <p:spPr>
          <a:xfrm>
            <a:off x="239349" y="6368752"/>
            <a:ext cx="4032448" cy="372616"/>
          </a:xfrm>
          <a:prstGeom prst="rect">
            <a:avLst/>
          </a:prstGeom>
          <a:no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fontAlgn="base">
              <a:spcBef>
                <a:spcPct val="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1" dirty="0" smtClean="0">
                <a:solidFill>
                  <a:srgbClr val="12558B"/>
                </a:solidFill>
                <a:latin typeface="Berling Nova Sans W04 Regular"/>
                <a:ea typeface="ＭＳ 明朝"/>
                <a:cs typeface="Berling Nova Sans W04 Regular"/>
              </a:rPr>
              <a:t>WWW.CLIMATEKOS.COM</a:t>
            </a:r>
            <a:endParaRPr lang="en-US" dirty="0">
              <a:solidFill>
                <a:srgbClr val="12558B"/>
              </a:solidFill>
              <a:ea typeface="ＭＳ 明朝"/>
              <a:cs typeface="Times New Roman"/>
            </a:endParaRPr>
          </a:p>
        </p:txBody>
      </p:sp>
      <p:pic>
        <p:nvPicPr>
          <p:cNvPr id="10" name="Picture 9" descr="Climatekos_white.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28739" y="6194964"/>
            <a:ext cx="3119924" cy="546404"/>
          </a:xfrm>
          <a:prstGeom prst="rect">
            <a:avLst/>
          </a:prstGeom>
        </p:spPr>
      </p:pic>
      <p:pic>
        <p:nvPicPr>
          <p:cNvPr id="1029" name="Grafik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19941" y="30166"/>
            <a:ext cx="700617" cy="8540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Grafik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63557" y="944467"/>
            <a:ext cx="5058833" cy="663575"/>
          </a:xfrm>
          <a:prstGeom prst="rect">
            <a:avLst/>
          </a:prstGeom>
          <a:noFill/>
          <a:extLst>
            <a:ext uri="{909E8E84-426E-40DD-AFC4-6F175D3DCCD1}">
              <a14:hiddenFill xmlns:a14="http://schemas.microsoft.com/office/drawing/2010/main">
                <a:solidFill>
                  <a:srgbClr val="FFFFFF"/>
                </a:solidFill>
              </a14:hiddenFill>
            </a:ext>
          </a:extLst>
        </p:spPr>
      </p:pic>
      <p:pic>
        <p:nvPicPr>
          <p:cNvPr id="1027" name="Grafik 6" descr="http://www.climasouth.eu/sites/all/themes/climasouth15/resources/logo_hp_eu.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24192" y="886867"/>
            <a:ext cx="1737784" cy="677863"/>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6"/>
          <p:cNvSpPr>
            <a:spLocks noChangeArrowheads="1"/>
          </p:cNvSpPr>
          <p:nvPr/>
        </p:nvSpPr>
        <p:spPr bwMode="auto">
          <a:xfrm>
            <a:off x="0" y="97795"/>
            <a:ext cx="1107996"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de-DE" altLang="de-DE" sz="1100" smtClean="0">
                <a:solidFill>
                  <a:prstClr val="black"/>
                </a:solidFill>
                <a:latin typeface="Arial" pitchFamily="34" charset="0"/>
                <a:ea typeface="Calibri" pitchFamily="34" charset="0"/>
                <a:cs typeface="Arial" pitchFamily="34" charset="0"/>
              </a:rPr>
              <a:t>	</a:t>
            </a:r>
            <a:endParaRPr lang="de-DE" altLang="de-DE" smtClean="0">
              <a:solidFill>
                <a:prstClr val="black"/>
              </a:solidFill>
              <a:latin typeface="Arial" pitchFamily="34" charset="0"/>
              <a:cs typeface="Arial" pitchFamily="34" charset="0"/>
            </a:endParaRPr>
          </a:p>
        </p:txBody>
      </p:sp>
      <p:sp>
        <p:nvSpPr>
          <p:cNvPr id="4" name="Rectangle 7"/>
          <p:cNvSpPr>
            <a:spLocks noChangeArrowheads="1"/>
          </p:cNvSpPr>
          <p:nvPr/>
        </p:nvSpPr>
        <p:spPr bwMode="auto">
          <a:xfrm>
            <a:off x="5" y="1355209"/>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de-DE">
              <a:solidFill>
                <a:prstClr val="black"/>
              </a:solidFill>
              <a:cs typeface="Arial" charset="0"/>
            </a:endParaRPr>
          </a:p>
        </p:txBody>
      </p:sp>
      <p:pic>
        <p:nvPicPr>
          <p:cNvPr id="13" name="Picture 5"/>
          <p:cNvPicPr/>
          <p:nvPr/>
        </p:nvPicPr>
        <p:blipFill>
          <a:blip r:embed="rId6" cstate="print">
            <a:extLst>
              <a:ext uri="{28A0092B-C50C-407E-A947-70E740481C1C}">
                <a14:useLocalDpi xmlns:a14="http://schemas.microsoft.com/office/drawing/2010/main" val="0"/>
              </a:ext>
            </a:extLst>
          </a:blip>
          <a:stretch>
            <a:fillRect/>
          </a:stretch>
        </p:blipFill>
        <p:spPr>
          <a:xfrm>
            <a:off x="5039883" y="6165304"/>
            <a:ext cx="2618568" cy="720080"/>
          </a:xfrm>
          <a:prstGeom prst="rect">
            <a:avLst/>
          </a:prstGeom>
        </p:spPr>
      </p:pic>
    </p:spTree>
    <p:extLst>
      <p:ext uri="{BB962C8B-B14F-4D97-AF65-F5344CB8AC3E}">
        <p14:creationId xmlns:p14="http://schemas.microsoft.com/office/powerpoint/2010/main" val="30397258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TextBox 3"/>
          <p:cNvSpPr txBox="1">
            <a:spLocks noChangeArrowheads="1"/>
          </p:cNvSpPr>
          <p:nvPr/>
        </p:nvSpPr>
        <p:spPr bwMode="auto">
          <a:xfrm>
            <a:off x="1102784" y="3964994"/>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b="1" dirty="0" smtClean="0">
                <a:solidFill>
                  <a:prstClr val="white"/>
                </a:solidFill>
                <a:cs typeface="Arial" charset="0"/>
              </a:rPr>
              <a:t>Business development meeting</a:t>
            </a:r>
          </a:p>
        </p:txBody>
      </p:sp>
      <p:sp>
        <p:nvSpPr>
          <p:cNvPr id="2055" name="TextBox 4"/>
          <p:cNvSpPr txBox="1">
            <a:spLocks noChangeArrowheads="1"/>
          </p:cNvSpPr>
          <p:nvPr/>
        </p:nvSpPr>
        <p:spPr bwMode="auto">
          <a:xfrm>
            <a:off x="1102784" y="2854684"/>
            <a:ext cx="9601728" cy="646331"/>
          </a:xfrm>
          <a:prstGeom prst="rect">
            <a:avLst/>
          </a:prstGeom>
          <a:noFill/>
          <a:ln w="9525">
            <a:noFill/>
            <a:miter lim="800000"/>
            <a:headEnd/>
            <a:tailEnd/>
          </a:ln>
        </p:spPr>
        <p:txBody>
          <a:bodyPr wrap="square">
            <a:spAutoFit/>
          </a:bodyPr>
          <a:lstStyle/>
          <a:p>
            <a:pPr fontAlgn="base">
              <a:spcBef>
                <a:spcPct val="0"/>
              </a:spcBef>
              <a:spcAft>
                <a:spcPct val="0"/>
              </a:spcAft>
            </a:pPr>
            <a:r>
              <a:rPr lang="it-IT" sz="3600" b="1" dirty="0" smtClean="0">
                <a:solidFill>
                  <a:prstClr val="white"/>
                </a:solidFill>
                <a:cs typeface="Arial" charset="0"/>
              </a:rPr>
              <a:t>‘Presentation Title’</a:t>
            </a:r>
            <a:endParaRPr lang="it-IT" sz="3600" b="1" dirty="0">
              <a:solidFill>
                <a:prstClr val="white"/>
              </a:solidFill>
              <a:cs typeface="Arial" charset="0"/>
            </a:endParaRPr>
          </a:p>
        </p:txBody>
      </p:sp>
      <p:sp>
        <p:nvSpPr>
          <p:cNvPr id="11" name="TextBox 3"/>
          <p:cNvSpPr txBox="1">
            <a:spLocks noChangeArrowheads="1"/>
          </p:cNvSpPr>
          <p:nvPr/>
        </p:nvSpPr>
        <p:spPr bwMode="auto">
          <a:xfrm>
            <a:off x="1103445" y="4429561"/>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dirty="0" smtClean="0">
                <a:solidFill>
                  <a:prstClr val="white"/>
                </a:solidFill>
                <a:cs typeface="Arial" charset="0"/>
              </a:rPr>
              <a:t>London, 23 February 2012</a:t>
            </a:r>
            <a:endParaRPr lang="it-IT" sz="2000" dirty="0">
              <a:solidFill>
                <a:prstClr val="white"/>
              </a:solidFill>
              <a:cs typeface="Arial" charset="0"/>
            </a:endParaRPr>
          </a:p>
        </p:txBody>
      </p:sp>
      <p:sp>
        <p:nvSpPr>
          <p:cNvPr id="10" name="Placeholder 7"/>
          <p:cNvSpPr txBox="1">
            <a:spLocks noChangeArrowheads="1"/>
          </p:cNvSpPr>
          <p:nvPr/>
        </p:nvSpPr>
        <p:spPr bwMode="auto">
          <a:xfrm>
            <a:off x="609600" y="1340768"/>
            <a:ext cx="109728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eaLnBrk="0" fontAlgn="base" hangingPunct="0">
              <a:spcBef>
                <a:spcPct val="0"/>
              </a:spcBef>
              <a:spcAft>
                <a:spcPct val="0"/>
              </a:spcAft>
              <a:defRPr/>
            </a:pPr>
            <a:r>
              <a:rPr lang="en-GB" sz="3200" dirty="0" smtClean="0">
                <a:solidFill>
                  <a:srgbClr val="1F497D"/>
                </a:solidFill>
                <a:ea typeface="ヒラギノ角ゴ Pro W3"/>
                <a:cs typeface="Arial" charset="0"/>
              </a:rPr>
              <a:t>Contents</a:t>
            </a:r>
            <a:endParaRPr lang="en-US" sz="3200" dirty="0" smtClean="0">
              <a:solidFill>
                <a:srgbClr val="1F497D"/>
              </a:solidFill>
              <a:ea typeface="ヒラギノ角ゴ Pro W3"/>
              <a:cs typeface="Arial" charset="0"/>
            </a:endParaRPr>
          </a:p>
        </p:txBody>
      </p:sp>
      <p:sp>
        <p:nvSpPr>
          <p:cNvPr id="12" name="Placeholder 8"/>
          <p:cNvSpPr txBox="1">
            <a:spLocks noChangeArrowheads="1"/>
          </p:cNvSpPr>
          <p:nvPr/>
        </p:nvSpPr>
        <p:spPr bwMode="auto">
          <a:xfrm>
            <a:off x="719403" y="2132861"/>
            <a:ext cx="10972800" cy="37449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eaLnBrk="0" fontAlgn="base" hangingPunct="0">
              <a:spcBef>
                <a:spcPct val="20000"/>
              </a:spcBef>
              <a:spcAft>
                <a:spcPct val="0"/>
              </a:spcAft>
              <a:buFont typeface="Arial" pitchFamily="34" charset="0"/>
              <a:buChar char="•"/>
              <a:defRPr/>
            </a:pPr>
            <a:r>
              <a:rPr lang="en-US" sz="2400" dirty="0" smtClean="0">
                <a:solidFill>
                  <a:srgbClr val="1F497D"/>
                </a:solidFill>
                <a:ea typeface="ヒラギノ角ゴ Pro W3"/>
                <a:cs typeface="Arial" charset="0"/>
              </a:rPr>
              <a:t>International </a:t>
            </a:r>
            <a:r>
              <a:rPr lang="en-US" sz="2400" dirty="0">
                <a:solidFill>
                  <a:srgbClr val="1F497D"/>
                </a:solidFill>
                <a:ea typeface="ヒラギノ角ゴ Pro W3"/>
                <a:cs typeface="Arial" charset="0"/>
              </a:rPr>
              <a:t>best practice in Cost-Benefit Analysis of adaptation </a:t>
            </a:r>
            <a:r>
              <a:rPr lang="en-US" sz="2400" dirty="0" smtClean="0">
                <a:solidFill>
                  <a:srgbClr val="1F497D"/>
                </a:solidFill>
                <a:ea typeface="ヒラギノ角ゴ Pro W3"/>
                <a:cs typeface="Arial" charset="0"/>
              </a:rPr>
              <a:t>options</a:t>
            </a:r>
          </a:p>
          <a:p>
            <a:pPr marL="457200" indent="-457200" eaLnBrk="0" fontAlgn="base" hangingPunct="0">
              <a:spcBef>
                <a:spcPct val="20000"/>
              </a:spcBef>
              <a:spcAft>
                <a:spcPct val="0"/>
              </a:spcAft>
              <a:buFont typeface="Arial" pitchFamily="34" charset="0"/>
              <a:buChar char="•"/>
              <a:defRPr/>
            </a:pPr>
            <a:r>
              <a:rPr lang="en-US" sz="2400" dirty="0" smtClean="0">
                <a:solidFill>
                  <a:srgbClr val="1F497D"/>
                </a:solidFill>
                <a:ea typeface="ヒラギノ角ゴ Pro W3"/>
                <a:cs typeface="Arial" charset="0"/>
              </a:rPr>
              <a:t>State </a:t>
            </a:r>
            <a:r>
              <a:rPr lang="en-US" sz="2400" dirty="0">
                <a:solidFill>
                  <a:srgbClr val="1F497D"/>
                </a:solidFill>
                <a:ea typeface="ヒラギノ角ゴ Pro W3"/>
                <a:cs typeface="Arial" charset="0"/>
              </a:rPr>
              <a:t>of affairs with regard to adaptation measures and required resources for implementation in </a:t>
            </a:r>
            <a:r>
              <a:rPr lang="en-US" sz="2400" dirty="0" smtClean="0">
                <a:solidFill>
                  <a:srgbClr val="1F497D"/>
                </a:solidFill>
                <a:ea typeface="ヒラギノ角ゴ Pro W3"/>
                <a:cs typeface="Arial" charset="0"/>
              </a:rPr>
              <a:t>Palestine</a:t>
            </a:r>
          </a:p>
          <a:p>
            <a:pPr marL="457200" indent="-457200" eaLnBrk="0" fontAlgn="base" hangingPunct="0">
              <a:spcBef>
                <a:spcPct val="20000"/>
              </a:spcBef>
              <a:spcAft>
                <a:spcPct val="0"/>
              </a:spcAft>
              <a:buFont typeface="Arial" pitchFamily="34" charset="0"/>
              <a:buChar char="•"/>
              <a:defRPr/>
            </a:pPr>
            <a:r>
              <a:rPr lang="en-US" sz="2400" dirty="0" smtClean="0">
                <a:solidFill>
                  <a:srgbClr val="1F497D"/>
                </a:solidFill>
                <a:ea typeface="ヒラギノ角ゴ Pro W3"/>
                <a:cs typeface="Arial" charset="0"/>
              </a:rPr>
              <a:t>State </a:t>
            </a:r>
            <a:r>
              <a:rPr lang="en-US" sz="2400" dirty="0">
                <a:solidFill>
                  <a:srgbClr val="1F497D"/>
                </a:solidFill>
                <a:ea typeface="ヒラギノ角ゴ Pro W3"/>
                <a:cs typeface="Arial" charset="0"/>
              </a:rPr>
              <a:t>of affairs with regard to benefits of adaptation measures in </a:t>
            </a:r>
            <a:r>
              <a:rPr lang="en-US" sz="2400" dirty="0" smtClean="0">
                <a:solidFill>
                  <a:srgbClr val="1F497D"/>
                </a:solidFill>
                <a:ea typeface="ヒラギノ角ゴ Pro W3"/>
                <a:cs typeface="Arial" charset="0"/>
              </a:rPr>
              <a:t>Palestine</a:t>
            </a:r>
          </a:p>
          <a:p>
            <a:pPr marL="457200" indent="-457200" eaLnBrk="0" fontAlgn="base" hangingPunct="0">
              <a:spcBef>
                <a:spcPct val="20000"/>
              </a:spcBef>
              <a:spcAft>
                <a:spcPct val="0"/>
              </a:spcAft>
              <a:buFont typeface="Arial" pitchFamily="34" charset="0"/>
              <a:buChar char="•"/>
              <a:defRPr/>
            </a:pPr>
            <a:r>
              <a:rPr lang="en-US" sz="2400" dirty="0" smtClean="0">
                <a:solidFill>
                  <a:srgbClr val="1F497D"/>
                </a:solidFill>
                <a:ea typeface="ヒラギノ角ゴ Pro W3"/>
                <a:cs typeface="Arial" charset="0"/>
              </a:rPr>
              <a:t>Missing </a:t>
            </a:r>
            <a:r>
              <a:rPr lang="en-US" sz="2400" dirty="0">
                <a:solidFill>
                  <a:srgbClr val="1F497D"/>
                </a:solidFill>
                <a:ea typeface="ヒラギノ角ゴ Pro W3"/>
                <a:cs typeface="Arial" charset="0"/>
              </a:rPr>
              <a:t>data and gaps towards full-fledged cost-benefit analysis in </a:t>
            </a:r>
            <a:r>
              <a:rPr lang="en-US" sz="2400" dirty="0" smtClean="0">
                <a:solidFill>
                  <a:srgbClr val="1F497D"/>
                </a:solidFill>
                <a:ea typeface="ヒラギノ角ゴ Pro W3"/>
                <a:cs typeface="Arial" charset="0"/>
              </a:rPr>
              <a:t>Palestine</a:t>
            </a:r>
          </a:p>
          <a:p>
            <a:pPr marL="457200" indent="-457200" eaLnBrk="0" fontAlgn="base" hangingPunct="0">
              <a:spcBef>
                <a:spcPct val="20000"/>
              </a:spcBef>
              <a:spcAft>
                <a:spcPct val="0"/>
              </a:spcAft>
              <a:buFont typeface="Arial" pitchFamily="34" charset="0"/>
              <a:buChar char="•"/>
              <a:defRPr/>
            </a:pPr>
            <a:r>
              <a:rPr lang="en-GB" sz="2400" dirty="0" smtClean="0">
                <a:solidFill>
                  <a:srgbClr val="1F497D"/>
                </a:solidFill>
                <a:ea typeface="ヒラギノ角ゴ Pro W3"/>
                <a:cs typeface="Arial" charset="0"/>
              </a:rPr>
              <a:t>Research </a:t>
            </a:r>
            <a:r>
              <a:rPr lang="en-GB" sz="2400" dirty="0">
                <a:solidFill>
                  <a:srgbClr val="1F497D"/>
                </a:solidFill>
                <a:ea typeface="ヒラギノ角ゴ Pro W3"/>
                <a:cs typeface="Arial" charset="0"/>
              </a:rPr>
              <a:t>needs</a:t>
            </a:r>
            <a:endParaRPr lang="en-GB" sz="2400" dirty="0" smtClean="0">
              <a:solidFill>
                <a:srgbClr val="1F497D"/>
              </a:solidFill>
              <a:ea typeface="ヒラギノ角ゴ Pro W3"/>
              <a:cs typeface="Arial" charset="0"/>
            </a:endParaRPr>
          </a:p>
        </p:txBody>
      </p:sp>
      <p:sp>
        <p:nvSpPr>
          <p:cNvPr id="9" name="Text Box 2"/>
          <p:cNvSpPr txBox="1"/>
          <p:nvPr/>
        </p:nvSpPr>
        <p:spPr>
          <a:xfrm>
            <a:off x="-21431" y="0"/>
            <a:ext cx="12240683" cy="692696"/>
          </a:xfrm>
          <a:prstGeom prst="rect">
            <a:avLst/>
          </a:prstGeom>
          <a:solidFill>
            <a:srgbClr val="12558B"/>
          </a:solid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3510915" indent="179705" fontAlgn="base">
              <a:spcBef>
                <a:spcPct val="0"/>
              </a:spcBef>
            </a:pPr>
            <a:endParaRPr lang="en-GB" sz="1200">
              <a:solidFill>
                <a:srgbClr val="FFFFFF"/>
              </a:solidFill>
              <a:ea typeface="ＭＳ 明朝"/>
              <a:cs typeface="Times New Roman"/>
            </a:endParaRPr>
          </a:p>
        </p:txBody>
      </p:sp>
      <p:pic>
        <p:nvPicPr>
          <p:cNvPr id="4" name="Picture 3" descr="Climatekos_white.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32727" y="6165304"/>
            <a:ext cx="3119924" cy="546404"/>
          </a:xfrm>
          <a:prstGeom prst="rect">
            <a:avLst/>
          </a:prstGeom>
        </p:spPr>
      </p:pic>
    </p:spTree>
    <p:extLst>
      <p:ext uri="{BB962C8B-B14F-4D97-AF65-F5344CB8AC3E}">
        <p14:creationId xmlns:p14="http://schemas.microsoft.com/office/powerpoint/2010/main" val="14080092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Objectives</a:t>
            </a:r>
            <a:endParaRPr lang="en-GB" dirty="0"/>
          </a:p>
        </p:txBody>
      </p:sp>
      <p:sp>
        <p:nvSpPr>
          <p:cNvPr id="3" name="Content Placeholder 2"/>
          <p:cNvSpPr>
            <a:spLocks noGrp="1"/>
          </p:cNvSpPr>
          <p:nvPr>
            <p:ph idx="1"/>
          </p:nvPr>
        </p:nvSpPr>
        <p:spPr/>
        <p:txBody>
          <a:bodyPr/>
          <a:lstStyle/>
          <a:p>
            <a:r>
              <a:rPr lang="en-US" sz="2600" dirty="0" smtClean="0"/>
              <a:t>Conduct </a:t>
            </a:r>
            <a:r>
              <a:rPr lang="en-US" sz="2600" dirty="0"/>
              <a:t>a qualitative assessment of the economic impacts of </a:t>
            </a:r>
            <a:r>
              <a:rPr lang="en-US" sz="2600" dirty="0" smtClean="0"/>
              <a:t>CC in </a:t>
            </a:r>
            <a:r>
              <a:rPr lang="en-US" sz="2600" dirty="0"/>
              <a:t>the State of Palestine in </a:t>
            </a:r>
            <a:r>
              <a:rPr lang="en-US" sz="2600" dirty="0" smtClean="0"/>
              <a:t>the </a:t>
            </a:r>
            <a:r>
              <a:rPr lang="en-US" sz="2600" dirty="0"/>
              <a:t>agriculture, water and </a:t>
            </a:r>
            <a:r>
              <a:rPr lang="en-US" sz="2600" dirty="0" err="1" smtClean="0"/>
              <a:t>agri</a:t>
            </a:r>
            <a:r>
              <a:rPr lang="en-US" sz="2600" dirty="0" smtClean="0"/>
              <a:t>-food sectors</a:t>
            </a:r>
            <a:endParaRPr lang="en-US" sz="2600" dirty="0"/>
          </a:p>
          <a:p>
            <a:r>
              <a:rPr lang="en-US" sz="2600" dirty="0" smtClean="0"/>
              <a:t>Analyze </a:t>
            </a:r>
            <a:r>
              <a:rPr lang="en-US" sz="2600" dirty="0"/>
              <a:t>the state of play </a:t>
            </a:r>
            <a:r>
              <a:rPr lang="en-US" sz="2600" dirty="0" smtClean="0"/>
              <a:t>regarding the </a:t>
            </a:r>
            <a:r>
              <a:rPr lang="en-US" sz="2600" dirty="0"/>
              <a:t>assessment of costs and benefits of adaptation </a:t>
            </a:r>
            <a:r>
              <a:rPr lang="en-US" sz="2600" dirty="0" smtClean="0"/>
              <a:t>options</a:t>
            </a:r>
            <a:r>
              <a:rPr lang="en-US" sz="2600" dirty="0"/>
              <a:t> </a:t>
            </a:r>
            <a:r>
              <a:rPr lang="en-US" sz="2600" dirty="0" smtClean="0"/>
              <a:t>&amp; </a:t>
            </a:r>
            <a:r>
              <a:rPr lang="en-US" sz="2600" dirty="0"/>
              <a:t>identify data gaps and research </a:t>
            </a:r>
            <a:r>
              <a:rPr lang="en-US" sz="2600" dirty="0" smtClean="0"/>
              <a:t>needs</a:t>
            </a:r>
            <a:endParaRPr lang="en-US" sz="2600" dirty="0"/>
          </a:p>
          <a:p>
            <a:r>
              <a:rPr lang="en-US" sz="2600" dirty="0" smtClean="0"/>
              <a:t>Formulate </a:t>
            </a:r>
            <a:r>
              <a:rPr lang="en-US" sz="2600" dirty="0"/>
              <a:t>recommendations for further </a:t>
            </a:r>
            <a:r>
              <a:rPr lang="en-US" sz="2600" dirty="0" smtClean="0"/>
              <a:t>research/work </a:t>
            </a:r>
            <a:r>
              <a:rPr lang="en-US" sz="2600" dirty="0"/>
              <a:t>on the economic impacts of </a:t>
            </a:r>
            <a:r>
              <a:rPr lang="en-US" sz="2600" dirty="0" smtClean="0"/>
              <a:t>CC and </a:t>
            </a:r>
            <a:r>
              <a:rPr lang="en-US" sz="2600" dirty="0"/>
              <a:t>the assessment of adaptation costs and </a:t>
            </a:r>
            <a:r>
              <a:rPr lang="en-US" sz="2600" dirty="0" smtClean="0"/>
              <a:t>benefits </a:t>
            </a:r>
            <a:endParaRPr lang="en-US" sz="2600" dirty="0"/>
          </a:p>
          <a:p>
            <a:endParaRPr lang="en-GB" dirty="0"/>
          </a:p>
        </p:txBody>
      </p:sp>
    </p:spTree>
    <p:extLst>
      <p:ext uri="{BB962C8B-B14F-4D97-AF65-F5344CB8AC3E}">
        <p14:creationId xmlns:p14="http://schemas.microsoft.com/office/powerpoint/2010/main" val="134438888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TextBox 3"/>
          <p:cNvSpPr txBox="1">
            <a:spLocks noChangeArrowheads="1"/>
          </p:cNvSpPr>
          <p:nvPr/>
        </p:nvSpPr>
        <p:spPr bwMode="auto">
          <a:xfrm>
            <a:off x="1102784" y="3964994"/>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b="1" dirty="0" smtClean="0">
                <a:solidFill>
                  <a:prstClr val="white"/>
                </a:solidFill>
                <a:cs typeface="Arial" charset="0"/>
              </a:rPr>
              <a:t>Business development meeting</a:t>
            </a:r>
          </a:p>
        </p:txBody>
      </p:sp>
      <p:sp>
        <p:nvSpPr>
          <p:cNvPr id="2055" name="TextBox 4"/>
          <p:cNvSpPr txBox="1">
            <a:spLocks noChangeArrowheads="1"/>
          </p:cNvSpPr>
          <p:nvPr/>
        </p:nvSpPr>
        <p:spPr bwMode="auto">
          <a:xfrm>
            <a:off x="1102784" y="2854684"/>
            <a:ext cx="9601728" cy="646331"/>
          </a:xfrm>
          <a:prstGeom prst="rect">
            <a:avLst/>
          </a:prstGeom>
          <a:noFill/>
          <a:ln w="9525">
            <a:noFill/>
            <a:miter lim="800000"/>
            <a:headEnd/>
            <a:tailEnd/>
          </a:ln>
        </p:spPr>
        <p:txBody>
          <a:bodyPr wrap="square">
            <a:spAutoFit/>
          </a:bodyPr>
          <a:lstStyle/>
          <a:p>
            <a:pPr fontAlgn="base">
              <a:spcBef>
                <a:spcPct val="0"/>
              </a:spcBef>
              <a:spcAft>
                <a:spcPct val="0"/>
              </a:spcAft>
            </a:pPr>
            <a:r>
              <a:rPr lang="it-IT" sz="3600" b="1" dirty="0" smtClean="0">
                <a:solidFill>
                  <a:prstClr val="white"/>
                </a:solidFill>
                <a:cs typeface="Arial" charset="0"/>
              </a:rPr>
              <a:t>‘Presentation Title’</a:t>
            </a:r>
            <a:endParaRPr lang="it-IT" sz="3600" b="1" dirty="0">
              <a:solidFill>
                <a:prstClr val="white"/>
              </a:solidFill>
              <a:cs typeface="Arial" charset="0"/>
            </a:endParaRPr>
          </a:p>
        </p:txBody>
      </p:sp>
      <p:sp>
        <p:nvSpPr>
          <p:cNvPr id="11" name="TextBox 3"/>
          <p:cNvSpPr txBox="1">
            <a:spLocks noChangeArrowheads="1"/>
          </p:cNvSpPr>
          <p:nvPr/>
        </p:nvSpPr>
        <p:spPr bwMode="auto">
          <a:xfrm>
            <a:off x="1103445" y="4429561"/>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dirty="0" smtClean="0">
                <a:solidFill>
                  <a:prstClr val="white"/>
                </a:solidFill>
                <a:cs typeface="Arial" charset="0"/>
              </a:rPr>
              <a:t>London, 23 February 2012</a:t>
            </a:r>
            <a:endParaRPr lang="it-IT" sz="2000" dirty="0">
              <a:solidFill>
                <a:prstClr val="white"/>
              </a:solidFill>
              <a:cs typeface="Arial" charset="0"/>
            </a:endParaRPr>
          </a:p>
        </p:txBody>
      </p:sp>
      <p:sp>
        <p:nvSpPr>
          <p:cNvPr id="10" name="Placeholder 7"/>
          <p:cNvSpPr txBox="1">
            <a:spLocks noChangeArrowheads="1"/>
          </p:cNvSpPr>
          <p:nvPr/>
        </p:nvSpPr>
        <p:spPr bwMode="auto">
          <a:xfrm>
            <a:off x="609600" y="2420814"/>
            <a:ext cx="109728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eaLnBrk="0" fontAlgn="base" hangingPunct="0">
              <a:spcBef>
                <a:spcPct val="0"/>
              </a:spcBef>
              <a:spcAft>
                <a:spcPct val="0"/>
              </a:spcAft>
              <a:defRPr/>
            </a:pPr>
            <a:r>
              <a:rPr lang="en-US" sz="3200" dirty="0">
                <a:solidFill>
                  <a:srgbClr val="1F497D"/>
                </a:solidFill>
                <a:ea typeface="ヒラギノ角ゴ Pro W3"/>
                <a:cs typeface="Arial" charset="0"/>
              </a:rPr>
              <a:t>International best practice in Cost-Benefit Analysis of adaptation options</a:t>
            </a:r>
            <a:endParaRPr lang="en-US" sz="3200" dirty="0" smtClean="0">
              <a:solidFill>
                <a:srgbClr val="1F497D"/>
              </a:solidFill>
              <a:ea typeface="ヒラギノ角ゴ Pro W3"/>
              <a:cs typeface="Arial" charset="0"/>
            </a:endParaRPr>
          </a:p>
        </p:txBody>
      </p:sp>
      <p:sp>
        <p:nvSpPr>
          <p:cNvPr id="9" name="Text Box 2"/>
          <p:cNvSpPr txBox="1"/>
          <p:nvPr/>
        </p:nvSpPr>
        <p:spPr>
          <a:xfrm>
            <a:off x="-21431" y="0"/>
            <a:ext cx="12240683" cy="692696"/>
          </a:xfrm>
          <a:prstGeom prst="rect">
            <a:avLst/>
          </a:prstGeom>
          <a:solidFill>
            <a:srgbClr val="12558B"/>
          </a:solid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3510915" indent="179705" fontAlgn="base">
              <a:spcBef>
                <a:spcPct val="0"/>
              </a:spcBef>
            </a:pPr>
            <a:endParaRPr lang="en-GB" sz="1200">
              <a:solidFill>
                <a:srgbClr val="FFFFFF"/>
              </a:solidFill>
              <a:ea typeface="ＭＳ 明朝"/>
              <a:cs typeface="Times New Roman"/>
            </a:endParaRPr>
          </a:p>
        </p:txBody>
      </p:sp>
      <p:pic>
        <p:nvPicPr>
          <p:cNvPr id="4" name="Picture 3" descr="Climatekos_white.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32727" y="6165304"/>
            <a:ext cx="3119924" cy="546404"/>
          </a:xfrm>
          <a:prstGeom prst="rect">
            <a:avLst/>
          </a:prstGeom>
        </p:spPr>
      </p:pic>
    </p:spTree>
    <p:extLst>
      <p:ext uri="{BB962C8B-B14F-4D97-AF65-F5344CB8AC3E}">
        <p14:creationId xmlns:p14="http://schemas.microsoft.com/office/powerpoint/2010/main" val="34026646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TextBox 3"/>
          <p:cNvSpPr txBox="1">
            <a:spLocks noChangeArrowheads="1"/>
          </p:cNvSpPr>
          <p:nvPr/>
        </p:nvSpPr>
        <p:spPr bwMode="auto">
          <a:xfrm>
            <a:off x="1102784" y="3964994"/>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b="1" dirty="0" smtClean="0">
                <a:solidFill>
                  <a:prstClr val="white"/>
                </a:solidFill>
                <a:cs typeface="Arial" charset="0"/>
              </a:rPr>
              <a:t>Business development meeting</a:t>
            </a:r>
          </a:p>
        </p:txBody>
      </p:sp>
      <p:sp>
        <p:nvSpPr>
          <p:cNvPr id="2055" name="TextBox 4"/>
          <p:cNvSpPr txBox="1">
            <a:spLocks noChangeArrowheads="1"/>
          </p:cNvSpPr>
          <p:nvPr/>
        </p:nvSpPr>
        <p:spPr bwMode="auto">
          <a:xfrm>
            <a:off x="1102784" y="2854684"/>
            <a:ext cx="9601728" cy="646331"/>
          </a:xfrm>
          <a:prstGeom prst="rect">
            <a:avLst/>
          </a:prstGeom>
          <a:noFill/>
          <a:ln w="9525">
            <a:noFill/>
            <a:miter lim="800000"/>
            <a:headEnd/>
            <a:tailEnd/>
          </a:ln>
        </p:spPr>
        <p:txBody>
          <a:bodyPr wrap="square">
            <a:spAutoFit/>
          </a:bodyPr>
          <a:lstStyle/>
          <a:p>
            <a:pPr fontAlgn="base">
              <a:spcBef>
                <a:spcPct val="0"/>
              </a:spcBef>
              <a:spcAft>
                <a:spcPct val="0"/>
              </a:spcAft>
            </a:pPr>
            <a:r>
              <a:rPr lang="it-IT" sz="3600" b="1" dirty="0" smtClean="0">
                <a:solidFill>
                  <a:prstClr val="white"/>
                </a:solidFill>
                <a:cs typeface="Arial" charset="0"/>
              </a:rPr>
              <a:t>‘Presentation Title’</a:t>
            </a:r>
            <a:endParaRPr lang="it-IT" sz="3600" b="1" dirty="0">
              <a:solidFill>
                <a:prstClr val="white"/>
              </a:solidFill>
              <a:cs typeface="Arial" charset="0"/>
            </a:endParaRPr>
          </a:p>
        </p:txBody>
      </p:sp>
      <p:sp>
        <p:nvSpPr>
          <p:cNvPr id="11" name="TextBox 3"/>
          <p:cNvSpPr txBox="1">
            <a:spLocks noChangeArrowheads="1"/>
          </p:cNvSpPr>
          <p:nvPr/>
        </p:nvSpPr>
        <p:spPr bwMode="auto">
          <a:xfrm>
            <a:off x="1103445" y="4429561"/>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dirty="0" smtClean="0">
                <a:solidFill>
                  <a:prstClr val="white"/>
                </a:solidFill>
                <a:cs typeface="Arial" charset="0"/>
              </a:rPr>
              <a:t>London, 23 February 2012</a:t>
            </a:r>
            <a:endParaRPr lang="it-IT" sz="2000" dirty="0">
              <a:solidFill>
                <a:prstClr val="white"/>
              </a:solidFill>
              <a:cs typeface="Arial" charset="0"/>
            </a:endParaRPr>
          </a:p>
        </p:txBody>
      </p:sp>
      <p:sp>
        <p:nvSpPr>
          <p:cNvPr id="12" name="Placeholder 8"/>
          <p:cNvSpPr txBox="1">
            <a:spLocks noChangeArrowheads="1"/>
          </p:cNvSpPr>
          <p:nvPr/>
        </p:nvSpPr>
        <p:spPr bwMode="auto">
          <a:xfrm>
            <a:off x="719403" y="836719"/>
            <a:ext cx="10972800" cy="37449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eaLnBrk="0" fontAlgn="base" hangingPunct="0">
              <a:spcBef>
                <a:spcPct val="20000"/>
              </a:spcBef>
              <a:spcAft>
                <a:spcPct val="0"/>
              </a:spcAft>
              <a:defRPr/>
            </a:pPr>
            <a:r>
              <a:rPr lang="en-US" sz="2400" dirty="0">
                <a:solidFill>
                  <a:srgbClr val="1F497D"/>
                </a:solidFill>
                <a:ea typeface="ヒラギノ角ゴ Pro W3"/>
                <a:cs typeface="Arial" charset="0"/>
              </a:rPr>
              <a:t>Several approaches exist to assess the costs and benefits of adaptation options, the most common of which are:</a:t>
            </a:r>
          </a:p>
          <a:p>
            <a:pPr marL="457200" indent="-457200" eaLnBrk="0" fontAlgn="base" hangingPunct="0">
              <a:spcBef>
                <a:spcPct val="20000"/>
              </a:spcBef>
              <a:spcAft>
                <a:spcPct val="0"/>
              </a:spcAft>
              <a:buFont typeface="+mj-lt"/>
              <a:buAutoNum type="arabicPeriod"/>
              <a:defRPr/>
            </a:pPr>
            <a:r>
              <a:rPr lang="en-US" sz="2400" b="1" dirty="0" smtClean="0">
                <a:solidFill>
                  <a:srgbClr val="1F497D"/>
                </a:solidFill>
                <a:ea typeface="ヒラギノ角ゴ Pro W3"/>
                <a:cs typeface="Arial" charset="0"/>
              </a:rPr>
              <a:t>Cost-Benefit </a:t>
            </a:r>
            <a:r>
              <a:rPr lang="en-US" sz="2400" b="1" dirty="0">
                <a:solidFill>
                  <a:srgbClr val="1F497D"/>
                </a:solidFill>
                <a:ea typeface="ヒラギノ角ゴ Pro W3"/>
                <a:cs typeface="Arial" charset="0"/>
              </a:rPr>
              <a:t>Analysis (CBA</a:t>
            </a:r>
            <a:r>
              <a:rPr lang="en-US" sz="2400" b="1" dirty="0" smtClean="0">
                <a:solidFill>
                  <a:srgbClr val="1F497D"/>
                </a:solidFill>
                <a:ea typeface="ヒラギノ角ゴ Pro W3"/>
                <a:cs typeface="Arial" charset="0"/>
              </a:rPr>
              <a:t>)</a:t>
            </a:r>
            <a:r>
              <a:rPr lang="en-US" sz="2400" dirty="0">
                <a:solidFill>
                  <a:srgbClr val="1F497D"/>
                </a:solidFill>
                <a:ea typeface="ヒラギノ角ゴ Pro W3"/>
                <a:cs typeface="Arial" charset="0"/>
              </a:rPr>
              <a:t> </a:t>
            </a:r>
            <a:r>
              <a:rPr lang="en-US" sz="2400" dirty="0" smtClean="0">
                <a:solidFill>
                  <a:srgbClr val="1F497D"/>
                </a:solidFill>
                <a:ea typeface="ヒラギノ角ゴ Pro W3"/>
                <a:cs typeface="Arial" charset="0"/>
              </a:rPr>
              <a:t>- </a:t>
            </a:r>
            <a:r>
              <a:rPr lang="en-US" sz="2400" dirty="0">
                <a:solidFill>
                  <a:srgbClr val="1F497D"/>
                </a:solidFill>
                <a:ea typeface="ヒラギノ角ゴ Pro W3"/>
                <a:cs typeface="Arial" charset="0"/>
              </a:rPr>
              <a:t>quantifying, expressing in monetary terms, and comparing all the costs and </a:t>
            </a:r>
            <a:r>
              <a:rPr lang="en-US" sz="2400" dirty="0" smtClean="0">
                <a:solidFill>
                  <a:srgbClr val="1F497D"/>
                </a:solidFill>
                <a:ea typeface="ヒラギノ角ゴ Pro W3"/>
                <a:cs typeface="Arial" charset="0"/>
              </a:rPr>
              <a:t>benefits</a:t>
            </a:r>
          </a:p>
          <a:p>
            <a:pPr marL="457200" indent="-457200" eaLnBrk="0" fontAlgn="base" hangingPunct="0">
              <a:spcBef>
                <a:spcPct val="20000"/>
              </a:spcBef>
              <a:spcAft>
                <a:spcPct val="0"/>
              </a:spcAft>
              <a:buFont typeface="+mj-lt"/>
              <a:buAutoNum type="arabicPeriod"/>
              <a:defRPr/>
            </a:pPr>
            <a:r>
              <a:rPr lang="en-US" sz="2400" b="1" dirty="0" smtClean="0">
                <a:solidFill>
                  <a:srgbClr val="1F497D"/>
                </a:solidFill>
                <a:ea typeface="ヒラギノ角ゴ Pro W3"/>
                <a:cs typeface="Arial" charset="0"/>
              </a:rPr>
              <a:t>Cost-Effectiveness </a:t>
            </a:r>
            <a:r>
              <a:rPr lang="en-US" sz="2400" b="1" dirty="0">
                <a:solidFill>
                  <a:srgbClr val="1F497D"/>
                </a:solidFill>
                <a:ea typeface="ヒラギノ角ゴ Pro W3"/>
                <a:cs typeface="Arial" charset="0"/>
              </a:rPr>
              <a:t>Analysis (</a:t>
            </a:r>
            <a:r>
              <a:rPr lang="en-US" sz="2400" b="1" dirty="0" smtClean="0">
                <a:solidFill>
                  <a:srgbClr val="1F497D"/>
                </a:solidFill>
                <a:ea typeface="ヒラギノ角ゴ Pro W3"/>
                <a:cs typeface="Arial" charset="0"/>
              </a:rPr>
              <a:t>CEA)</a:t>
            </a:r>
            <a:r>
              <a:rPr lang="en-US" sz="2400" dirty="0">
                <a:solidFill>
                  <a:srgbClr val="1F497D"/>
                </a:solidFill>
                <a:ea typeface="ヒラギノ角ゴ Pro W3"/>
                <a:cs typeface="Arial" charset="0"/>
              </a:rPr>
              <a:t> </a:t>
            </a:r>
            <a:r>
              <a:rPr lang="en-US" sz="2400" dirty="0" smtClean="0">
                <a:solidFill>
                  <a:srgbClr val="1F497D"/>
                </a:solidFill>
                <a:ea typeface="ヒラギノ角ゴ Pro W3"/>
                <a:cs typeface="Arial" charset="0"/>
              </a:rPr>
              <a:t>- identifying least </a:t>
            </a:r>
            <a:r>
              <a:rPr lang="en-US" sz="2400" dirty="0">
                <a:solidFill>
                  <a:srgbClr val="1F497D"/>
                </a:solidFill>
                <a:ea typeface="ヒラギノ角ゴ Pro W3"/>
                <a:cs typeface="Arial" charset="0"/>
              </a:rPr>
              <a:t>costly adaptation option(s) for achieving the objectives </a:t>
            </a:r>
            <a:r>
              <a:rPr lang="en-US" sz="2400" dirty="0" smtClean="0">
                <a:solidFill>
                  <a:srgbClr val="1F497D"/>
                </a:solidFill>
                <a:ea typeface="ヒラギノ角ゴ Pro W3"/>
                <a:cs typeface="Arial" charset="0"/>
              </a:rPr>
              <a:t>set (commonly </a:t>
            </a:r>
            <a:r>
              <a:rPr lang="en-US" sz="2400" dirty="0">
                <a:solidFill>
                  <a:srgbClr val="1F497D"/>
                </a:solidFill>
                <a:ea typeface="ヒラギノ角ゴ Pro W3"/>
                <a:cs typeface="Arial" charset="0"/>
              </a:rPr>
              <a:t>applied when </a:t>
            </a:r>
            <a:r>
              <a:rPr lang="en-US" sz="2400" dirty="0" smtClean="0">
                <a:solidFill>
                  <a:srgbClr val="1F497D"/>
                </a:solidFill>
                <a:ea typeface="ヒラギノ角ゴ Pro W3"/>
                <a:cs typeface="Arial" charset="0"/>
              </a:rPr>
              <a:t>benefits </a:t>
            </a:r>
            <a:r>
              <a:rPr lang="en-US" sz="2400" dirty="0">
                <a:solidFill>
                  <a:srgbClr val="1F497D"/>
                </a:solidFill>
                <a:ea typeface="ヒラギノ角ゴ Pro W3"/>
                <a:cs typeface="Arial" charset="0"/>
              </a:rPr>
              <a:t>of adaptation are difficult to express in monetary terms, but the costs can be </a:t>
            </a:r>
            <a:r>
              <a:rPr lang="en-US" sz="2400" dirty="0" smtClean="0">
                <a:solidFill>
                  <a:srgbClr val="1F497D"/>
                </a:solidFill>
                <a:ea typeface="ヒラギノ角ゴ Pro W3"/>
                <a:cs typeface="Arial" charset="0"/>
              </a:rPr>
              <a:t>quantified)</a:t>
            </a:r>
            <a:endParaRPr lang="en-US" sz="2400" dirty="0">
              <a:solidFill>
                <a:srgbClr val="1F497D"/>
              </a:solidFill>
              <a:ea typeface="ヒラギノ角ゴ Pro W3"/>
              <a:cs typeface="Arial" charset="0"/>
            </a:endParaRPr>
          </a:p>
          <a:p>
            <a:pPr marL="457200" indent="-457200" eaLnBrk="0" fontAlgn="base" hangingPunct="0">
              <a:spcBef>
                <a:spcPct val="20000"/>
              </a:spcBef>
              <a:spcAft>
                <a:spcPct val="0"/>
              </a:spcAft>
              <a:buFont typeface="+mj-lt"/>
              <a:buAutoNum type="arabicPeriod"/>
              <a:defRPr/>
            </a:pPr>
            <a:r>
              <a:rPr lang="en-US" sz="2400" b="1" dirty="0" smtClean="0">
                <a:solidFill>
                  <a:srgbClr val="1F497D"/>
                </a:solidFill>
                <a:ea typeface="ヒラギノ角ゴ Pro W3"/>
                <a:cs typeface="Arial" charset="0"/>
              </a:rPr>
              <a:t>Multi-Criteria </a:t>
            </a:r>
            <a:r>
              <a:rPr lang="en-US" sz="2400" b="1" dirty="0">
                <a:solidFill>
                  <a:srgbClr val="1F497D"/>
                </a:solidFill>
                <a:ea typeface="ヒラギノ角ゴ Pro W3"/>
                <a:cs typeface="Arial" charset="0"/>
              </a:rPr>
              <a:t>Analysis (MCA</a:t>
            </a:r>
            <a:r>
              <a:rPr lang="en-US" sz="2400" b="1" dirty="0" smtClean="0">
                <a:solidFill>
                  <a:srgbClr val="1F497D"/>
                </a:solidFill>
                <a:ea typeface="ヒラギノ角ゴ Pro W3"/>
                <a:cs typeface="Arial" charset="0"/>
              </a:rPr>
              <a:t>)</a:t>
            </a:r>
            <a:r>
              <a:rPr lang="en-US" sz="2400" dirty="0">
                <a:solidFill>
                  <a:srgbClr val="1F497D"/>
                </a:solidFill>
                <a:ea typeface="ヒラギノ角ゴ Pro W3"/>
                <a:cs typeface="Arial" charset="0"/>
              </a:rPr>
              <a:t> </a:t>
            </a:r>
            <a:r>
              <a:rPr lang="en-US" sz="2400" dirty="0" smtClean="0">
                <a:solidFill>
                  <a:srgbClr val="1F497D"/>
                </a:solidFill>
                <a:ea typeface="ヒラギノ角ゴ Pro W3"/>
                <a:cs typeface="Arial" charset="0"/>
              </a:rPr>
              <a:t>- </a:t>
            </a:r>
            <a:r>
              <a:rPr lang="en-US" sz="2400" dirty="0">
                <a:solidFill>
                  <a:srgbClr val="1F497D"/>
                </a:solidFill>
                <a:ea typeface="ヒラギノ角ゴ Pro W3"/>
                <a:cs typeface="Arial" charset="0"/>
              </a:rPr>
              <a:t>assessing different adaptation options against a number of selected </a:t>
            </a:r>
            <a:r>
              <a:rPr lang="en-US" sz="2400" dirty="0" smtClean="0">
                <a:solidFill>
                  <a:srgbClr val="1F497D"/>
                </a:solidFill>
                <a:ea typeface="ヒラギノ角ゴ Pro W3"/>
                <a:cs typeface="Arial" charset="0"/>
              </a:rPr>
              <a:t>criteria (weighting</a:t>
            </a:r>
            <a:r>
              <a:rPr lang="en-US" sz="2400" dirty="0">
                <a:solidFill>
                  <a:srgbClr val="1F497D"/>
                </a:solidFill>
                <a:ea typeface="ヒラギノ角ゴ Pro W3"/>
                <a:cs typeface="Arial" charset="0"/>
              </a:rPr>
              <a:t>)</a:t>
            </a:r>
            <a:r>
              <a:rPr lang="en-US" sz="2400" dirty="0" smtClean="0">
                <a:solidFill>
                  <a:srgbClr val="1F497D"/>
                </a:solidFill>
                <a:ea typeface="ヒラギノ角ゴ Pro W3"/>
                <a:cs typeface="Arial" charset="0"/>
              </a:rPr>
              <a:t> </a:t>
            </a:r>
          </a:p>
        </p:txBody>
      </p:sp>
      <p:sp>
        <p:nvSpPr>
          <p:cNvPr id="9" name="Text Box 2"/>
          <p:cNvSpPr txBox="1"/>
          <p:nvPr/>
        </p:nvSpPr>
        <p:spPr>
          <a:xfrm>
            <a:off x="-21431" y="0"/>
            <a:ext cx="12240683" cy="692696"/>
          </a:xfrm>
          <a:prstGeom prst="rect">
            <a:avLst/>
          </a:prstGeom>
          <a:solidFill>
            <a:srgbClr val="12558B"/>
          </a:solid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3510915" indent="179705" fontAlgn="base">
              <a:spcBef>
                <a:spcPct val="0"/>
              </a:spcBef>
            </a:pPr>
            <a:endParaRPr lang="en-GB" sz="1200">
              <a:solidFill>
                <a:srgbClr val="FFFFFF"/>
              </a:solidFill>
              <a:ea typeface="ＭＳ 明朝"/>
              <a:cs typeface="Times New Roman"/>
            </a:endParaRPr>
          </a:p>
        </p:txBody>
      </p:sp>
      <p:pic>
        <p:nvPicPr>
          <p:cNvPr id="4" name="Picture 3" descr="Climatekos_white.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32727" y="6165304"/>
            <a:ext cx="3119924" cy="546404"/>
          </a:xfrm>
          <a:prstGeom prst="rect">
            <a:avLst/>
          </a:prstGeom>
        </p:spPr>
      </p:pic>
    </p:spTree>
    <p:extLst>
      <p:ext uri="{BB962C8B-B14F-4D97-AF65-F5344CB8AC3E}">
        <p14:creationId xmlns:p14="http://schemas.microsoft.com/office/powerpoint/2010/main" val="414774177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TextBox 3"/>
          <p:cNvSpPr txBox="1">
            <a:spLocks noChangeArrowheads="1"/>
          </p:cNvSpPr>
          <p:nvPr/>
        </p:nvSpPr>
        <p:spPr bwMode="auto">
          <a:xfrm>
            <a:off x="1102784" y="3964994"/>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b="1" dirty="0" smtClean="0">
                <a:solidFill>
                  <a:prstClr val="white"/>
                </a:solidFill>
                <a:cs typeface="Arial" charset="0"/>
              </a:rPr>
              <a:t>Business development meeting</a:t>
            </a:r>
          </a:p>
        </p:txBody>
      </p:sp>
      <p:sp>
        <p:nvSpPr>
          <p:cNvPr id="2055" name="TextBox 4"/>
          <p:cNvSpPr txBox="1">
            <a:spLocks noChangeArrowheads="1"/>
          </p:cNvSpPr>
          <p:nvPr/>
        </p:nvSpPr>
        <p:spPr bwMode="auto">
          <a:xfrm>
            <a:off x="1102784" y="2854684"/>
            <a:ext cx="9601728" cy="646331"/>
          </a:xfrm>
          <a:prstGeom prst="rect">
            <a:avLst/>
          </a:prstGeom>
          <a:noFill/>
          <a:ln w="9525">
            <a:noFill/>
            <a:miter lim="800000"/>
            <a:headEnd/>
            <a:tailEnd/>
          </a:ln>
        </p:spPr>
        <p:txBody>
          <a:bodyPr wrap="square">
            <a:spAutoFit/>
          </a:bodyPr>
          <a:lstStyle/>
          <a:p>
            <a:pPr fontAlgn="base">
              <a:spcBef>
                <a:spcPct val="0"/>
              </a:spcBef>
              <a:spcAft>
                <a:spcPct val="0"/>
              </a:spcAft>
            </a:pPr>
            <a:r>
              <a:rPr lang="it-IT" sz="3600" b="1" dirty="0" smtClean="0">
                <a:solidFill>
                  <a:prstClr val="white"/>
                </a:solidFill>
                <a:cs typeface="Arial" charset="0"/>
              </a:rPr>
              <a:t>‘Presentation Title’</a:t>
            </a:r>
            <a:endParaRPr lang="it-IT" sz="3600" b="1" dirty="0">
              <a:solidFill>
                <a:prstClr val="white"/>
              </a:solidFill>
              <a:cs typeface="Arial" charset="0"/>
            </a:endParaRPr>
          </a:p>
        </p:txBody>
      </p:sp>
      <p:sp>
        <p:nvSpPr>
          <p:cNvPr id="11" name="TextBox 3"/>
          <p:cNvSpPr txBox="1">
            <a:spLocks noChangeArrowheads="1"/>
          </p:cNvSpPr>
          <p:nvPr/>
        </p:nvSpPr>
        <p:spPr bwMode="auto">
          <a:xfrm>
            <a:off x="1103445" y="4429561"/>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dirty="0" smtClean="0">
                <a:solidFill>
                  <a:prstClr val="white"/>
                </a:solidFill>
                <a:cs typeface="Arial" charset="0"/>
              </a:rPr>
              <a:t>London, 23 February 2012</a:t>
            </a:r>
            <a:endParaRPr lang="it-IT" sz="2000" dirty="0">
              <a:solidFill>
                <a:prstClr val="white"/>
              </a:solidFill>
              <a:cs typeface="Arial" charset="0"/>
            </a:endParaRPr>
          </a:p>
        </p:txBody>
      </p:sp>
      <p:sp>
        <p:nvSpPr>
          <p:cNvPr id="9" name="Text Box 2"/>
          <p:cNvSpPr txBox="1"/>
          <p:nvPr/>
        </p:nvSpPr>
        <p:spPr>
          <a:xfrm>
            <a:off x="-21431" y="0"/>
            <a:ext cx="12240683" cy="692696"/>
          </a:xfrm>
          <a:prstGeom prst="rect">
            <a:avLst/>
          </a:prstGeom>
          <a:solidFill>
            <a:srgbClr val="12558B"/>
          </a:solid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3510915" indent="179705" fontAlgn="base">
              <a:spcBef>
                <a:spcPct val="0"/>
              </a:spcBef>
            </a:pPr>
            <a:endParaRPr lang="en-GB" sz="1200" dirty="0">
              <a:solidFill>
                <a:srgbClr val="FFFFFF"/>
              </a:solidFill>
              <a:ea typeface="ＭＳ 明朝"/>
              <a:cs typeface="Times New Roman"/>
            </a:endParaRPr>
          </a:p>
        </p:txBody>
      </p:sp>
      <p:pic>
        <p:nvPicPr>
          <p:cNvPr id="4" name="Picture 3" descr="Climatekos_white.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32727" y="6165304"/>
            <a:ext cx="3119924" cy="546404"/>
          </a:xfrm>
          <a:prstGeom prst="rect">
            <a:avLst/>
          </a:prstGeom>
        </p:spPr>
      </p:pic>
      <p:pic>
        <p:nvPicPr>
          <p:cNvPr id="2049"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215" y="1175268"/>
            <a:ext cx="11661140" cy="4918029"/>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p:nvSpPr>
        <p:spPr bwMode="auto">
          <a:xfrm>
            <a:off x="1199456" y="5977880"/>
            <a:ext cx="5107488"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en-US" altLang="de-DE" sz="800" i="1" dirty="0" smtClean="0">
                <a:solidFill>
                  <a:prstClr val="black"/>
                </a:solidFill>
                <a:latin typeface="Trebuchet MS" pitchFamily="34" charset="0"/>
                <a:ea typeface="Calibri" pitchFamily="34" charset="0"/>
                <a:cs typeface="Times New Roman" pitchFamily="18" charset="0"/>
              </a:rPr>
              <a:t>Source:</a:t>
            </a:r>
            <a:r>
              <a:rPr lang="en-US" altLang="de-DE" sz="800" dirty="0" smtClean="0">
                <a:solidFill>
                  <a:prstClr val="black"/>
                </a:solidFill>
                <a:latin typeface="Trebuchet MS" pitchFamily="34" charset="0"/>
                <a:ea typeface="Calibri" pitchFamily="34" charset="0"/>
                <a:cs typeface="Times New Roman" pitchFamily="18" charset="0"/>
              </a:rPr>
              <a:t> UNFCCC (2011) Assessing the costs and benefits of adaptation options. An overview of approaches</a:t>
            </a:r>
            <a:r>
              <a:rPr lang="de-DE" altLang="de-DE" sz="900" dirty="0" smtClean="0">
                <a:solidFill>
                  <a:prstClr val="black"/>
                </a:solidFill>
                <a:latin typeface="Arial" pitchFamily="34" charset="0"/>
                <a:cs typeface="Arial" pitchFamily="34" charset="0"/>
              </a:rPr>
              <a:t> </a:t>
            </a:r>
            <a:endParaRPr lang="de-DE" altLang="de-DE" dirty="0" smtClean="0">
              <a:solidFill>
                <a:prstClr val="black"/>
              </a:solidFill>
              <a:latin typeface="Arial" pitchFamily="34" charset="0"/>
              <a:cs typeface="Arial" pitchFamily="34" charset="0"/>
            </a:endParaRPr>
          </a:p>
        </p:txBody>
      </p:sp>
      <p:sp>
        <p:nvSpPr>
          <p:cNvPr id="5" name="Rechteck 4"/>
          <p:cNvSpPr/>
          <p:nvPr/>
        </p:nvSpPr>
        <p:spPr>
          <a:xfrm>
            <a:off x="1007435" y="836716"/>
            <a:ext cx="10369152" cy="276999"/>
          </a:xfrm>
          <a:prstGeom prst="rect">
            <a:avLst/>
          </a:prstGeom>
        </p:spPr>
        <p:txBody>
          <a:bodyPr wrap="square">
            <a:spAutoFit/>
          </a:bodyPr>
          <a:lstStyle/>
          <a:p>
            <a:pPr fontAlgn="base">
              <a:spcBef>
                <a:spcPct val="0"/>
              </a:spcBef>
              <a:spcAft>
                <a:spcPct val="0"/>
              </a:spcAft>
            </a:pPr>
            <a:r>
              <a:rPr lang="en-US" altLang="de-DE" sz="1200" b="1" dirty="0">
                <a:solidFill>
                  <a:srgbClr val="005962"/>
                </a:solidFill>
                <a:latin typeface="Trebuchet MS" pitchFamily="34" charset="0"/>
                <a:ea typeface="Calibri" pitchFamily="34" charset="0"/>
                <a:cs typeface="Times New Roman" pitchFamily="18" charset="0"/>
              </a:rPr>
              <a:t>Figure 4‑1</a:t>
            </a:r>
            <a:r>
              <a:rPr lang="fr-FR" altLang="de-DE" sz="1200" b="1" dirty="0">
                <a:solidFill>
                  <a:srgbClr val="005962"/>
                </a:solidFill>
                <a:latin typeface="Trebuchet MS" pitchFamily="34" charset="0"/>
                <a:ea typeface="Calibri" pitchFamily="34" charset="0"/>
                <a:cs typeface="Times New Roman" pitchFamily="18" charset="0"/>
              </a:rPr>
              <a:t> </a:t>
            </a:r>
            <a:r>
              <a:rPr lang="en-US" altLang="de-DE" sz="1200" b="1" dirty="0">
                <a:solidFill>
                  <a:srgbClr val="005962"/>
                </a:solidFill>
                <a:latin typeface="Trebuchet MS" pitchFamily="34" charset="0"/>
                <a:ea typeface="Calibri" pitchFamily="34" charset="0"/>
                <a:cs typeface="Times New Roman" pitchFamily="18" charset="0"/>
              </a:rPr>
              <a:t>Decision tree of possible approaches for assessing </a:t>
            </a:r>
            <a:r>
              <a:rPr lang="en-US" altLang="de-DE" sz="1200" b="1" dirty="0" smtClean="0">
                <a:solidFill>
                  <a:srgbClr val="005962"/>
                </a:solidFill>
                <a:latin typeface="Trebuchet MS" pitchFamily="34" charset="0"/>
                <a:ea typeface="Calibri" pitchFamily="34" charset="0"/>
                <a:cs typeface="Times New Roman" pitchFamily="18" charset="0"/>
              </a:rPr>
              <a:t>costs </a:t>
            </a:r>
            <a:r>
              <a:rPr lang="en-US" altLang="de-DE" sz="1200" b="1" dirty="0">
                <a:solidFill>
                  <a:srgbClr val="005962"/>
                </a:solidFill>
                <a:latin typeface="Trebuchet MS" pitchFamily="34" charset="0"/>
                <a:ea typeface="Calibri" pitchFamily="34" charset="0"/>
                <a:cs typeface="Times New Roman" pitchFamily="18" charset="0"/>
              </a:rPr>
              <a:t>and benefits of adaptation options</a:t>
            </a:r>
            <a:endParaRPr lang="de-DE" altLang="de-DE" sz="12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6309793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TextBox 3"/>
          <p:cNvSpPr txBox="1">
            <a:spLocks noChangeArrowheads="1"/>
          </p:cNvSpPr>
          <p:nvPr/>
        </p:nvSpPr>
        <p:spPr bwMode="auto">
          <a:xfrm>
            <a:off x="1102784" y="3964994"/>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b="1" dirty="0" smtClean="0">
                <a:solidFill>
                  <a:prstClr val="white"/>
                </a:solidFill>
                <a:cs typeface="Arial" charset="0"/>
              </a:rPr>
              <a:t>Business development meeting</a:t>
            </a:r>
          </a:p>
        </p:txBody>
      </p:sp>
      <p:sp>
        <p:nvSpPr>
          <p:cNvPr id="2055" name="TextBox 4"/>
          <p:cNvSpPr txBox="1">
            <a:spLocks noChangeArrowheads="1"/>
          </p:cNvSpPr>
          <p:nvPr/>
        </p:nvSpPr>
        <p:spPr bwMode="auto">
          <a:xfrm>
            <a:off x="1102784" y="2854684"/>
            <a:ext cx="9601728" cy="646331"/>
          </a:xfrm>
          <a:prstGeom prst="rect">
            <a:avLst/>
          </a:prstGeom>
          <a:noFill/>
          <a:ln w="9525">
            <a:noFill/>
            <a:miter lim="800000"/>
            <a:headEnd/>
            <a:tailEnd/>
          </a:ln>
        </p:spPr>
        <p:txBody>
          <a:bodyPr wrap="square">
            <a:spAutoFit/>
          </a:bodyPr>
          <a:lstStyle/>
          <a:p>
            <a:pPr fontAlgn="base">
              <a:spcBef>
                <a:spcPct val="0"/>
              </a:spcBef>
              <a:spcAft>
                <a:spcPct val="0"/>
              </a:spcAft>
            </a:pPr>
            <a:r>
              <a:rPr lang="it-IT" sz="3600" b="1" dirty="0" smtClean="0">
                <a:solidFill>
                  <a:prstClr val="white"/>
                </a:solidFill>
                <a:cs typeface="Arial" charset="0"/>
              </a:rPr>
              <a:t>‘Presentation Title’</a:t>
            </a:r>
            <a:endParaRPr lang="it-IT" sz="3600" b="1" dirty="0">
              <a:solidFill>
                <a:prstClr val="white"/>
              </a:solidFill>
              <a:cs typeface="Arial" charset="0"/>
            </a:endParaRPr>
          </a:p>
        </p:txBody>
      </p:sp>
      <p:sp>
        <p:nvSpPr>
          <p:cNvPr id="11" name="TextBox 3"/>
          <p:cNvSpPr txBox="1">
            <a:spLocks noChangeArrowheads="1"/>
          </p:cNvSpPr>
          <p:nvPr/>
        </p:nvSpPr>
        <p:spPr bwMode="auto">
          <a:xfrm>
            <a:off x="1103445" y="4429561"/>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dirty="0" smtClean="0">
                <a:solidFill>
                  <a:prstClr val="white"/>
                </a:solidFill>
                <a:cs typeface="Arial" charset="0"/>
              </a:rPr>
              <a:t>London, 23 February 2012</a:t>
            </a:r>
            <a:endParaRPr lang="it-IT" sz="2000" dirty="0">
              <a:solidFill>
                <a:prstClr val="white"/>
              </a:solidFill>
              <a:cs typeface="Arial" charset="0"/>
            </a:endParaRPr>
          </a:p>
        </p:txBody>
      </p:sp>
      <p:sp>
        <p:nvSpPr>
          <p:cNvPr id="12" name="Placeholder 8"/>
          <p:cNvSpPr txBox="1">
            <a:spLocks noChangeArrowheads="1"/>
          </p:cNvSpPr>
          <p:nvPr/>
        </p:nvSpPr>
        <p:spPr bwMode="auto">
          <a:xfrm>
            <a:off x="719403" y="836222"/>
            <a:ext cx="10972800" cy="37449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eaLnBrk="0" fontAlgn="base" hangingPunct="0">
              <a:spcBef>
                <a:spcPct val="20000"/>
              </a:spcBef>
              <a:spcAft>
                <a:spcPct val="0"/>
              </a:spcAft>
              <a:defRPr/>
            </a:pPr>
            <a:r>
              <a:rPr lang="en-US" sz="2400" dirty="0">
                <a:solidFill>
                  <a:srgbClr val="1F497D"/>
                </a:solidFill>
                <a:ea typeface="ヒラギノ角ゴ Pro W3"/>
                <a:cs typeface="Arial" charset="0"/>
              </a:rPr>
              <a:t>The main steps in applying CBA </a:t>
            </a:r>
            <a:r>
              <a:rPr lang="en-US" sz="2400" dirty="0" smtClean="0">
                <a:solidFill>
                  <a:srgbClr val="1F497D"/>
                </a:solidFill>
                <a:ea typeface="ヒラギノ角ゴ Pro W3"/>
                <a:cs typeface="Arial" charset="0"/>
              </a:rPr>
              <a:t>are (based </a:t>
            </a:r>
            <a:r>
              <a:rPr lang="en-US" sz="2400" dirty="0">
                <a:solidFill>
                  <a:srgbClr val="1F497D"/>
                </a:solidFill>
                <a:ea typeface="ヒラギノ角ゴ Pro W3"/>
                <a:cs typeface="Arial" charset="0"/>
              </a:rPr>
              <a:t>on UNFCCC 2011 and FAO 2016b):</a:t>
            </a:r>
          </a:p>
          <a:p>
            <a:pPr marL="342900" indent="-342900" eaLnBrk="0" fontAlgn="base" hangingPunct="0">
              <a:spcBef>
                <a:spcPct val="20000"/>
              </a:spcBef>
              <a:spcAft>
                <a:spcPct val="0"/>
              </a:spcAft>
              <a:buFont typeface="Arial" panose="020B0604020202020204" pitchFamily="34" charset="0"/>
              <a:buChar char="•"/>
              <a:defRPr/>
            </a:pPr>
            <a:r>
              <a:rPr lang="en-US" sz="2400" dirty="0" smtClean="0">
                <a:solidFill>
                  <a:srgbClr val="1F497D"/>
                </a:solidFill>
                <a:ea typeface="ヒラギノ角ゴ Pro W3"/>
                <a:cs typeface="Arial" charset="0"/>
              </a:rPr>
              <a:t>Agree </a:t>
            </a:r>
            <a:r>
              <a:rPr lang="en-US" sz="2400" dirty="0">
                <a:solidFill>
                  <a:srgbClr val="1F497D"/>
                </a:solidFill>
                <a:ea typeface="ヒラギノ角ゴ Pro W3"/>
                <a:cs typeface="Arial" charset="0"/>
              </a:rPr>
              <a:t>on the adaptation objective and identify potential adaptation </a:t>
            </a:r>
            <a:r>
              <a:rPr lang="en-US" sz="2400" dirty="0" smtClean="0">
                <a:solidFill>
                  <a:srgbClr val="1F497D"/>
                </a:solidFill>
                <a:ea typeface="ヒラギノ角ゴ Pro W3"/>
                <a:cs typeface="Arial" charset="0"/>
              </a:rPr>
              <a:t>options</a:t>
            </a:r>
          </a:p>
          <a:p>
            <a:pPr marL="342900" indent="-342900" eaLnBrk="0" fontAlgn="base" hangingPunct="0">
              <a:spcBef>
                <a:spcPct val="20000"/>
              </a:spcBef>
              <a:spcAft>
                <a:spcPct val="0"/>
              </a:spcAft>
              <a:buFont typeface="Arial" panose="020B0604020202020204" pitchFamily="34" charset="0"/>
              <a:buChar char="•"/>
              <a:defRPr/>
            </a:pPr>
            <a:r>
              <a:rPr lang="en-US" sz="2400" dirty="0" smtClean="0">
                <a:solidFill>
                  <a:srgbClr val="1F497D"/>
                </a:solidFill>
                <a:ea typeface="ヒラギノ角ゴ Pro W3"/>
                <a:cs typeface="Arial" charset="0"/>
              </a:rPr>
              <a:t>Establish </a:t>
            </a:r>
            <a:r>
              <a:rPr lang="en-US" sz="2400" dirty="0">
                <a:solidFill>
                  <a:srgbClr val="1F497D"/>
                </a:solidFill>
                <a:ea typeface="ヒラギノ角ゴ Pro W3"/>
                <a:cs typeface="Arial" charset="0"/>
              </a:rPr>
              <a:t>a </a:t>
            </a:r>
            <a:r>
              <a:rPr lang="en-US" sz="2400" dirty="0" smtClean="0">
                <a:solidFill>
                  <a:srgbClr val="1F497D"/>
                </a:solidFill>
                <a:ea typeface="ヒラギノ角ゴ Pro W3"/>
                <a:cs typeface="Arial" charset="0"/>
              </a:rPr>
              <a:t>baseline</a:t>
            </a:r>
          </a:p>
          <a:p>
            <a:pPr marL="342900" indent="-342900" eaLnBrk="0" fontAlgn="base" hangingPunct="0">
              <a:spcBef>
                <a:spcPct val="20000"/>
              </a:spcBef>
              <a:spcAft>
                <a:spcPct val="0"/>
              </a:spcAft>
              <a:buFont typeface="Arial" panose="020B0604020202020204" pitchFamily="34" charset="0"/>
              <a:buChar char="•"/>
              <a:defRPr/>
            </a:pPr>
            <a:r>
              <a:rPr lang="en-US" sz="2400" dirty="0" smtClean="0">
                <a:solidFill>
                  <a:srgbClr val="1F497D"/>
                </a:solidFill>
                <a:ea typeface="ヒラギノ角ゴ Pro W3"/>
                <a:cs typeface="Arial" charset="0"/>
              </a:rPr>
              <a:t>Define </a:t>
            </a:r>
            <a:r>
              <a:rPr lang="en-US" sz="2400" dirty="0">
                <a:solidFill>
                  <a:srgbClr val="1F497D"/>
                </a:solidFill>
                <a:ea typeface="ヒラギノ角ゴ Pro W3"/>
                <a:cs typeface="Arial" charset="0"/>
              </a:rPr>
              <a:t>the boundaries of the </a:t>
            </a:r>
            <a:r>
              <a:rPr lang="en-US" sz="2400" dirty="0" smtClean="0">
                <a:solidFill>
                  <a:srgbClr val="1F497D"/>
                </a:solidFill>
                <a:ea typeface="ヒラギノ角ゴ Pro W3"/>
                <a:cs typeface="Arial" charset="0"/>
              </a:rPr>
              <a:t>analysis</a:t>
            </a:r>
          </a:p>
          <a:p>
            <a:pPr marL="342900" indent="-342900" eaLnBrk="0" fontAlgn="base" hangingPunct="0">
              <a:spcBef>
                <a:spcPct val="20000"/>
              </a:spcBef>
              <a:spcAft>
                <a:spcPct val="0"/>
              </a:spcAft>
              <a:buFont typeface="Arial" panose="020B0604020202020204" pitchFamily="34" charset="0"/>
              <a:buChar char="•"/>
              <a:defRPr/>
            </a:pPr>
            <a:r>
              <a:rPr lang="en-US" sz="2400" dirty="0" smtClean="0">
                <a:solidFill>
                  <a:srgbClr val="1F497D"/>
                </a:solidFill>
                <a:ea typeface="ヒラギノ角ゴ Pro W3"/>
                <a:cs typeface="Arial" charset="0"/>
              </a:rPr>
              <a:t>Identify</a:t>
            </a:r>
            <a:r>
              <a:rPr lang="en-US" sz="2400" dirty="0">
                <a:solidFill>
                  <a:srgbClr val="1F497D"/>
                </a:solidFill>
                <a:ea typeface="ヒラギノ角ゴ Pro W3"/>
                <a:cs typeface="Arial" charset="0"/>
              </a:rPr>
              <a:t>, quantify and aggregate the costs over specific time </a:t>
            </a:r>
            <a:r>
              <a:rPr lang="en-US" sz="2400" dirty="0" smtClean="0">
                <a:solidFill>
                  <a:srgbClr val="1F497D"/>
                </a:solidFill>
                <a:ea typeface="ヒラギノ角ゴ Pro W3"/>
                <a:cs typeface="Arial" charset="0"/>
              </a:rPr>
              <a:t>periods</a:t>
            </a:r>
          </a:p>
          <a:p>
            <a:pPr marL="342900" indent="-342900" eaLnBrk="0" fontAlgn="base" hangingPunct="0">
              <a:spcBef>
                <a:spcPct val="20000"/>
              </a:spcBef>
              <a:spcAft>
                <a:spcPct val="0"/>
              </a:spcAft>
              <a:buFont typeface="Arial" panose="020B0604020202020204" pitchFamily="34" charset="0"/>
              <a:buChar char="•"/>
              <a:defRPr/>
            </a:pPr>
            <a:r>
              <a:rPr lang="en-US" sz="2400" dirty="0" smtClean="0">
                <a:solidFill>
                  <a:srgbClr val="1F497D"/>
                </a:solidFill>
                <a:ea typeface="ヒラギノ角ゴ Pro W3"/>
                <a:cs typeface="Arial" charset="0"/>
              </a:rPr>
              <a:t>Identify</a:t>
            </a:r>
            <a:r>
              <a:rPr lang="en-US" sz="2400" dirty="0">
                <a:solidFill>
                  <a:srgbClr val="1F497D"/>
                </a:solidFill>
                <a:ea typeface="ヒラギノ角ゴ Pro W3"/>
                <a:cs typeface="Arial" charset="0"/>
              </a:rPr>
              <a:t>, quantify and aggregate the benefits over specific time </a:t>
            </a:r>
            <a:r>
              <a:rPr lang="en-US" sz="2400" dirty="0" smtClean="0">
                <a:solidFill>
                  <a:srgbClr val="1F497D"/>
                </a:solidFill>
                <a:ea typeface="ヒラギノ角ゴ Pro W3"/>
                <a:cs typeface="Arial" charset="0"/>
              </a:rPr>
              <a:t>periods</a:t>
            </a:r>
          </a:p>
          <a:p>
            <a:pPr marL="342900" indent="-342900" eaLnBrk="0" fontAlgn="base" hangingPunct="0">
              <a:spcBef>
                <a:spcPct val="20000"/>
              </a:spcBef>
              <a:spcAft>
                <a:spcPct val="0"/>
              </a:spcAft>
              <a:buFont typeface="Arial" panose="020B0604020202020204" pitchFamily="34" charset="0"/>
              <a:buChar char="•"/>
              <a:defRPr/>
            </a:pPr>
            <a:r>
              <a:rPr lang="en-US" sz="2400" dirty="0" smtClean="0">
                <a:solidFill>
                  <a:srgbClr val="1F497D"/>
                </a:solidFill>
                <a:ea typeface="ヒラギノ角ゴ Pro W3"/>
                <a:cs typeface="Arial" charset="0"/>
              </a:rPr>
              <a:t>Discount </a:t>
            </a:r>
            <a:r>
              <a:rPr lang="en-US" sz="2400" dirty="0">
                <a:solidFill>
                  <a:srgbClr val="1F497D"/>
                </a:solidFill>
                <a:ea typeface="ヒラギノ角ゴ Pro W3"/>
                <a:cs typeface="Arial" charset="0"/>
              </a:rPr>
              <a:t>benefits and costs to estimate present </a:t>
            </a:r>
            <a:r>
              <a:rPr lang="en-US" sz="2400" dirty="0" smtClean="0">
                <a:solidFill>
                  <a:srgbClr val="1F497D"/>
                </a:solidFill>
                <a:ea typeface="ヒラギノ角ゴ Pro W3"/>
                <a:cs typeface="Arial" charset="0"/>
              </a:rPr>
              <a:t>value</a:t>
            </a:r>
          </a:p>
          <a:p>
            <a:pPr marL="342900" indent="-342900" eaLnBrk="0" fontAlgn="base" hangingPunct="0">
              <a:spcBef>
                <a:spcPct val="20000"/>
              </a:spcBef>
              <a:spcAft>
                <a:spcPct val="0"/>
              </a:spcAft>
              <a:buFont typeface="Arial" panose="020B0604020202020204" pitchFamily="34" charset="0"/>
              <a:buChar char="•"/>
              <a:defRPr/>
            </a:pPr>
            <a:r>
              <a:rPr lang="en-US" sz="2400" dirty="0" smtClean="0">
                <a:solidFill>
                  <a:srgbClr val="1F497D"/>
                </a:solidFill>
                <a:ea typeface="ヒラギノ角ゴ Pro W3"/>
                <a:cs typeface="Arial" charset="0"/>
              </a:rPr>
              <a:t>Compare </a:t>
            </a:r>
            <a:r>
              <a:rPr lang="en-US" sz="2400" dirty="0">
                <a:solidFill>
                  <a:srgbClr val="1F497D"/>
                </a:solidFill>
                <a:ea typeface="ヒラギノ角ゴ Pro W3"/>
                <a:cs typeface="Arial" charset="0"/>
              </a:rPr>
              <a:t>the aggregated costs and </a:t>
            </a:r>
            <a:r>
              <a:rPr lang="en-US" sz="2400" dirty="0" smtClean="0">
                <a:solidFill>
                  <a:srgbClr val="1F497D"/>
                </a:solidFill>
                <a:ea typeface="ヒラギノ角ゴ Pro W3"/>
                <a:cs typeface="Arial" charset="0"/>
              </a:rPr>
              <a:t>benefits</a:t>
            </a:r>
          </a:p>
        </p:txBody>
      </p:sp>
      <p:sp>
        <p:nvSpPr>
          <p:cNvPr id="9" name="Text Box 2"/>
          <p:cNvSpPr txBox="1"/>
          <p:nvPr/>
        </p:nvSpPr>
        <p:spPr>
          <a:xfrm>
            <a:off x="-21431" y="0"/>
            <a:ext cx="12240683" cy="692696"/>
          </a:xfrm>
          <a:prstGeom prst="rect">
            <a:avLst/>
          </a:prstGeom>
          <a:solidFill>
            <a:srgbClr val="12558B"/>
          </a:solid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3510915" indent="179705" fontAlgn="base">
              <a:spcBef>
                <a:spcPct val="0"/>
              </a:spcBef>
            </a:pPr>
            <a:endParaRPr lang="en-GB" sz="1200">
              <a:solidFill>
                <a:srgbClr val="FFFFFF"/>
              </a:solidFill>
              <a:ea typeface="ＭＳ 明朝"/>
              <a:cs typeface="Times New Roman"/>
            </a:endParaRPr>
          </a:p>
        </p:txBody>
      </p:sp>
      <p:pic>
        <p:nvPicPr>
          <p:cNvPr id="4" name="Picture 3" descr="Climatekos_white.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32727" y="6165304"/>
            <a:ext cx="3119924" cy="546404"/>
          </a:xfrm>
          <a:prstGeom prst="rect">
            <a:avLst/>
          </a:prstGeom>
        </p:spPr>
      </p:pic>
    </p:spTree>
    <p:extLst>
      <p:ext uri="{BB962C8B-B14F-4D97-AF65-F5344CB8AC3E}">
        <p14:creationId xmlns:p14="http://schemas.microsoft.com/office/powerpoint/2010/main" val="223536341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TextBox 3"/>
          <p:cNvSpPr txBox="1">
            <a:spLocks noChangeArrowheads="1"/>
          </p:cNvSpPr>
          <p:nvPr/>
        </p:nvSpPr>
        <p:spPr bwMode="auto">
          <a:xfrm>
            <a:off x="1102784" y="3964994"/>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b="1" dirty="0" smtClean="0">
                <a:solidFill>
                  <a:prstClr val="white"/>
                </a:solidFill>
                <a:cs typeface="Arial" charset="0"/>
              </a:rPr>
              <a:t>Business development meeting</a:t>
            </a:r>
          </a:p>
        </p:txBody>
      </p:sp>
      <p:sp>
        <p:nvSpPr>
          <p:cNvPr id="2055" name="TextBox 4"/>
          <p:cNvSpPr txBox="1">
            <a:spLocks noChangeArrowheads="1"/>
          </p:cNvSpPr>
          <p:nvPr/>
        </p:nvSpPr>
        <p:spPr bwMode="auto">
          <a:xfrm>
            <a:off x="1102784" y="2854684"/>
            <a:ext cx="9601728" cy="646331"/>
          </a:xfrm>
          <a:prstGeom prst="rect">
            <a:avLst/>
          </a:prstGeom>
          <a:noFill/>
          <a:ln w="9525">
            <a:noFill/>
            <a:miter lim="800000"/>
            <a:headEnd/>
            <a:tailEnd/>
          </a:ln>
        </p:spPr>
        <p:txBody>
          <a:bodyPr wrap="square">
            <a:spAutoFit/>
          </a:bodyPr>
          <a:lstStyle/>
          <a:p>
            <a:pPr fontAlgn="base">
              <a:spcBef>
                <a:spcPct val="0"/>
              </a:spcBef>
              <a:spcAft>
                <a:spcPct val="0"/>
              </a:spcAft>
            </a:pPr>
            <a:r>
              <a:rPr lang="it-IT" sz="3600" b="1" dirty="0" smtClean="0">
                <a:solidFill>
                  <a:prstClr val="white"/>
                </a:solidFill>
                <a:cs typeface="Arial" charset="0"/>
              </a:rPr>
              <a:t>‘Presentation Title’</a:t>
            </a:r>
            <a:endParaRPr lang="it-IT" sz="3600" b="1" dirty="0">
              <a:solidFill>
                <a:prstClr val="white"/>
              </a:solidFill>
              <a:cs typeface="Arial" charset="0"/>
            </a:endParaRPr>
          </a:p>
        </p:txBody>
      </p:sp>
      <p:sp>
        <p:nvSpPr>
          <p:cNvPr id="11" name="TextBox 3"/>
          <p:cNvSpPr txBox="1">
            <a:spLocks noChangeArrowheads="1"/>
          </p:cNvSpPr>
          <p:nvPr/>
        </p:nvSpPr>
        <p:spPr bwMode="auto">
          <a:xfrm>
            <a:off x="1103445" y="4429561"/>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dirty="0" smtClean="0">
                <a:solidFill>
                  <a:prstClr val="white"/>
                </a:solidFill>
                <a:cs typeface="Arial" charset="0"/>
              </a:rPr>
              <a:t>London, 23 February 2012</a:t>
            </a:r>
            <a:endParaRPr lang="it-IT" sz="2000" dirty="0">
              <a:solidFill>
                <a:prstClr val="white"/>
              </a:solidFill>
              <a:cs typeface="Arial" charset="0"/>
            </a:endParaRPr>
          </a:p>
        </p:txBody>
      </p:sp>
      <p:sp>
        <p:nvSpPr>
          <p:cNvPr id="9" name="Text Box 2"/>
          <p:cNvSpPr txBox="1"/>
          <p:nvPr/>
        </p:nvSpPr>
        <p:spPr>
          <a:xfrm>
            <a:off x="-21431" y="0"/>
            <a:ext cx="12240683" cy="692696"/>
          </a:xfrm>
          <a:prstGeom prst="rect">
            <a:avLst/>
          </a:prstGeom>
          <a:solidFill>
            <a:srgbClr val="12558B"/>
          </a:solid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3510915" indent="179705" fontAlgn="base">
              <a:spcBef>
                <a:spcPct val="0"/>
              </a:spcBef>
            </a:pPr>
            <a:endParaRPr lang="en-GB" sz="1200">
              <a:solidFill>
                <a:srgbClr val="FFFFFF"/>
              </a:solidFill>
              <a:ea typeface="ＭＳ 明朝"/>
              <a:cs typeface="Times New Roman"/>
            </a:endParaRPr>
          </a:p>
        </p:txBody>
      </p:sp>
      <p:pic>
        <p:nvPicPr>
          <p:cNvPr id="4" name="Picture 3" descr="Climatekos_white.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32727" y="6165304"/>
            <a:ext cx="3119924" cy="546404"/>
          </a:xfrm>
          <a:prstGeom prst="rect">
            <a:avLst/>
          </a:prstGeom>
        </p:spPr>
      </p:pic>
      <p:sp>
        <p:nvSpPr>
          <p:cNvPr id="13" name="Placeholder 8"/>
          <p:cNvSpPr txBox="1">
            <a:spLocks noChangeArrowheads="1"/>
          </p:cNvSpPr>
          <p:nvPr/>
        </p:nvSpPr>
        <p:spPr bwMode="auto">
          <a:xfrm>
            <a:off x="719403" y="836222"/>
            <a:ext cx="10972800" cy="37449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eaLnBrk="0" fontAlgn="base" hangingPunct="0">
              <a:spcBef>
                <a:spcPct val="20000"/>
              </a:spcBef>
              <a:spcAft>
                <a:spcPct val="0"/>
              </a:spcAft>
              <a:defRPr/>
            </a:pPr>
            <a:r>
              <a:rPr lang="en-US" sz="2400" u="sng" dirty="0">
                <a:solidFill>
                  <a:srgbClr val="1F497D"/>
                </a:solidFill>
                <a:ea typeface="ヒラギノ角ゴ Pro W3"/>
                <a:cs typeface="Arial" charset="0"/>
              </a:rPr>
              <a:t>M</a:t>
            </a:r>
            <a:r>
              <a:rPr lang="en-US" sz="2400" u="sng" dirty="0" smtClean="0">
                <a:solidFill>
                  <a:srgbClr val="1F497D"/>
                </a:solidFill>
                <a:ea typeface="ヒラギノ角ゴ Pro W3"/>
                <a:cs typeface="Arial" charset="0"/>
              </a:rPr>
              <a:t>ain strength of the CBA:</a:t>
            </a:r>
            <a:endParaRPr lang="en-US" sz="2400" u="sng" dirty="0">
              <a:solidFill>
                <a:srgbClr val="1F497D"/>
              </a:solidFill>
              <a:ea typeface="ヒラギノ角ゴ Pro W3"/>
              <a:cs typeface="Arial" charset="0"/>
            </a:endParaRPr>
          </a:p>
          <a:p>
            <a:pPr marL="342900" indent="-342900" eaLnBrk="0" fontAlgn="base" hangingPunct="0">
              <a:spcBef>
                <a:spcPct val="20000"/>
              </a:spcBef>
              <a:spcAft>
                <a:spcPct val="0"/>
              </a:spcAft>
              <a:buFont typeface="Arial" panose="020B0604020202020204" pitchFamily="34" charset="0"/>
              <a:buChar char="•"/>
              <a:defRPr/>
            </a:pPr>
            <a:r>
              <a:rPr lang="en-US" sz="2400" dirty="0" smtClean="0">
                <a:solidFill>
                  <a:srgbClr val="1F497D"/>
                </a:solidFill>
                <a:ea typeface="ヒラギノ角ゴ Pro W3"/>
                <a:cs typeface="Arial" charset="0"/>
              </a:rPr>
              <a:t>Allows </a:t>
            </a:r>
            <a:r>
              <a:rPr lang="en-US" sz="2400" dirty="0">
                <a:solidFill>
                  <a:srgbClr val="1F497D"/>
                </a:solidFill>
                <a:ea typeface="ヒラギノ角ゴ Pro W3"/>
                <a:cs typeface="Arial" charset="0"/>
              </a:rPr>
              <a:t>planners or decision-makers to compare diverse impacts using a single metric </a:t>
            </a:r>
            <a:r>
              <a:rPr lang="en-US" sz="2400" i="1" dirty="0">
                <a:solidFill>
                  <a:srgbClr val="1F497D"/>
                </a:solidFill>
                <a:ea typeface="ヒラギノ角ゴ Pro W3"/>
                <a:cs typeface="Arial" charset="0"/>
              </a:rPr>
              <a:t>(monetary value</a:t>
            </a:r>
            <a:r>
              <a:rPr lang="en-US" sz="2400" i="1" dirty="0" smtClean="0">
                <a:solidFill>
                  <a:srgbClr val="1F497D"/>
                </a:solidFill>
                <a:ea typeface="ヒラギノ角ゴ Pro W3"/>
                <a:cs typeface="Arial" charset="0"/>
              </a:rPr>
              <a:t>)</a:t>
            </a:r>
          </a:p>
          <a:p>
            <a:pPr eaLnBrk="0" fontAlgn="base" hangingPunct="0">
              <a:spcBef>
                <a:spcPct val="20000"/>
              </a:spcBef>
              <a:spcAft>
                <a:spcPct val="0"/>
              </a:spcAft>
              <a:defRPr/>
            </a:pPr>
            <a:r>
              <a:rPr lang="en-US" sz="2400" u="sng" dirty="0">
                <a:solidFill>
                  <a:srgbClr val="1F497D"/>
                </a:solidFill>
                <a:ea typeface="ヒラギノ角ゴ Pro W3"/>
                <a:cs typeface="Arial" charset="0"/>
              </a:rPr>
              <a:t>L</a:t>
            </a:r>
            <a:r>
              <a:rPr lang="en-US" sz="2400" u="sng" dirty="0" smtClean="0">
                <a:solidFill>
                  <a:srgbClr val="1F497D"/>
                </a:solidFill>
                <a:ea typeface="ヒラギノ角ゴ Pro W3"/>
                <a:cs typeface="Arial" charset="0"/>
              </a:rPr>
              <a:t>imitations of the CBA are:</a:t>
            </a:r>
          </a:p>
          <a:p>
            <a:pPr marL="342900" indent="-342900" eaLnBrk="0" fontAlgn="base" hangingPunct="0">
              <a:spcBef>
                <a:spcPct val="20000"/>
              </a:spcBef>
              <a:spcAft>
                <a:spcPct val="0"/>
              </a:spcAft>
              <a:buFont typeface="Arial" panose="020B0604020202020204" pitchFamily="34" charset="0"/>
              <a:buChar char="•"/>
              <a:defRPr/>
            </a:pPr>
            <a:r>
              <a:rPr lang="en-US" sz="2400" dirty="0" smtClean="0">
                <a:solidFill>
                  <a:srgbClr val="1F497D"/>
                </a:solidFill>
                <a:ea typeface="ヒラギノ角ゴ Pro W3"/>
                <a:cs typeface="Arial" charset="0"/>
              </a:rPr>
              <a:t>Emphasis </a:t>
            </a:r>
            <a:r>
              <a:rPr lang="en-US" sz="2400" dirty="0">
                <a:solidFill>
                  <a:srgbClr val="1F497D"/>
                </a:solidFill>
                <a:ea typeface="ヒラギノ角ゴ Pro W3"/>
                <a:cs typeface="Arial" charset="0"/>
              </a:rPr>
              <a:t>on efficiency (i.e. whether </a:t>
            </a:r>
            <a:r>
              <a:rPr lang="en-US" sz="2400" dirty="0" smtClean="0">
                <a:solidFill>
                  <a:srgbClr val="1F497D"/>
                </a:solidFill>
                <a:ea typeface="ヒラギノ角ゴ Pro W3"/>
                <a:cs typeface="Arial" charset="0"/>
              </a:rPr>
              <a:t>outputs </a:t>
            </a:r>
            <a:r>
              <a:rPr lang="en-US" sz="2400" dirty="0">
                <a:solidFill>
                  <a:srgbClr val="1F497D"/>
                </a:solidFill>
                <a:ea typeface="ヒラギノ角ゴ Pro W3"/>
                <a:cs typeface="Arial" charset="0"/>
              </a:rPr>
              <a:t>achieved are optimal relative to </a:t>
            </a:r>
            <a:r>
              <a:rPr lang="en-US" sz="2400" dirty="0" smtClean="0">
                <a:solidFill>
                  <a:srgbClr val="1F497D"/>
                </a:solidFill>
                <a:ea typeface="ヒラギノ角ゴ Pro W3"/>
                <a:cs typeface="Arial" charset="0"/>
              </a:rPr>
              <a:t>resources </a:t>
            </a:r>
            <a:r>
              <a:rPr lang="en-US" sz="2400" dirty="0">
                <a:solidFill>
                  <a:srgbClr val="1F497D"/>
                </a:solidFill>
                <a:ea typeface="ヒラギノ角ゴ Pro W3"/>
                <a:cs typeface="Arial" charset="0"/>
              </a:rPr>
              <a:t>allocated</a:t>
            </a:r>
            <a:r>
              <a:rPr lang="en-US" sz="2400" dirty="0" smtClean="0">
                <a:solidFill>
                  <a:srgbClr val="1F497D"/>
                </a:solidFill>
                <a:ea typeface="ヒラギノ角ゴ Pro W3"/>
                <a:cs typeface="Arial" charset="0"/>
              </a:rPr>
              <a:t>)</a:t>
            </a:r>
          </a:p>
          <a:p>
            <a:pPr marL="342900" indent="-342900" eaLnBrk="0" fontAlgn="base" hangingPunct="0">
              <a:spcBef>
                <a:spcPct val="20000"/>
              </a:spcBef>
              <a:spcAft>
                <a:spcPct val="0"/>
              </a:spcAft>
              <a:buFont typeface="Arial" panose="020B0604020202020204" pitchFamily="34" charset="0"/>
              <a:buChar char="•"/>
              <a:defRPr/>
            </a:pPr>
            <a:r>
              <a:rPr lang="en-US" sz="2400" dirty="0" smtClean="0">
                <a:solidFill>
                  <a:srgbClr val="1F497D"/>
                </a:solidFill>
                <a:ea typeface="ヒラギノ角ゴ Pro W3"/>
                <a:cs typeface="Arial" charset="0"/>
              </a:rPr>
              <a:t>All </a:t>
            </a:r>
            <a:r>
              <a:rPr lang="en-US" sz="2400" dirty="0">
                <a:solidFill>
                  <a:srgbClr val="1F497D"/>
                </a:solidFill>
                <a:ea typeface="ヒラギノ角ゴ Pro W3"/>
                <a:cs typeface="Arial" charset="0"/>
              </a:rPr>
              <a:t>costs and benefits must be </a:t>
            </a:r>
            <a:r>
              <a:rPr lang="en-US" sz="2400" dirty="0" smtClean="0">
                <a:solidFill>
                  <a:srgbClr val="1F497D"/>
                </a:solidFill>
                <a:ea typeface="ヒラギノ角ゴ Pro W3"/>
                <a:cs typeface="Arial" charset="0"/>
              </a:rPr>
              <a:t>monetized </a:t>
            </a:r>
            <a:r>
              <a:rPr lang="en-US" sz="2400" dirty="0">
                <a:solidFill>
                  <a:srgbClr val="1F497D"/>
                </a:solidFill>
                <a:ea typeface="ヒラギノ角ゴ Pro W3"/>
                <a:cs typeface="Arial" charset="0"/>
              </a:rPr>
              <a:t>in order to allow comparison, whereas certain social and environmental goods and services are difficult to quantify in monetary </a:t>
            </a:r>
            <a:r>
              <a:rPr lang="en-US" sz="2400" dirty="0" smtClean="0">
                <a:solidFill>
                  <a:srgbClr val="1F497D"/>
                </a:solidFill>
                <a:ea typeface="ヒラギノ角ゴ Pro W3"/>
                <a:cs typeface="Arial" charset="0"/>
              </a:rPr>
              <a:t>terms</a:t>
            </a:r>
            <a:endParaRPr lang="en-US" sz="2400" dirty="0">
              <a:solidFill>
                <a:srgbClr val="1F497D"/>
              </a:solidFill>
              <a:ea typeface="ヒラギノ角ゴ Pro W3"/>
              <a:cs typeface="Arial" charset="0"/>
            </a:endParaRPr>
          </a:p>
          <a:p>
            <a:pPr marL="342900" indent="-342900" eaLnBrk="0" fontAlgn="base" hangingPunct="0">
              <a:spcBef>
                <a:spcPct val="20000"/>
              </a:spcBef>
              <a:spcAft>
                <a:spcPct val="0"/>
              </a:spcAft>
              <a:buFont typeface="Wingdings" panose="05000000000000000000" pitchFamily="2" charset="2"/>
              <a:buChar char="Ø"/>
              <a:defRPr/>
            </a:pPr>
            <a:r>
              <a:rPr lang="en-US" sz="2400" i="1" dirty="0" smtClean="0">
                <a:solidFill>
                  <a:srgbClr val="1F497D"/>
                </a:solidFill>
                <a:ea typeface="ヒラギノ角ゴ Pro W3"/>
                <a:cs typeface="Arial" charset="0"/>
              </a:rPr>
              <a:t>Boxes </a:t>
            </a:r>
            <a:r>
              <a:rPr lang="en-US" sz="2400" i="1" dirty="0">
                <a:solidFill>
                  <a:srgbClr val="1F497D"/>
                </a:solidFill>
                <a:ea typeface="ヒラギノ角ゴ Pro W3"/>
                <a:cs typeface="Arial" charset="0"/>
              </a:rPr>
              <a:t>4-1 and 4-2 </a:t>
            </a:r>
            <a:r>
              <a:rPr lang="en-US" sz="2400" dirty="0" smtClean="0">
                <a:solidFill>
                  <a:srgbClr val="1F497D"/>
                </a:solidFill>
                <a:ea typeface="ヒラギノ角ゴ Pro W3"/>
                <a:cs typeface="Arial" charset="0"/>
              </a:rPr>
              <a:t>in the report present </a:t>
            </a:r>
            <a:r>
              <a:rPr lang="en-US" sz="2400" dirty="0">
                <a:solidFill>
                  <a:srgbClr val="1F497D"/>
                </a:solidFill>
                <a:ea typeface="ヒラギノ角ゴ Pro W3"/>
                <a:cs typeface="Arial" charset="0"/>
              </a:rPr>
              <a:t>examples of how CBA has been applied in practice to assess adaptation measures in Uganda </a:t>
            </a:r>
            <a:r>
              <a:rPr lang="en-US" sz="2400" dirty="0" smtClean="0">
                <a:solidFill>
                  <a:srgbClr val="1F497D"/>
                </a:solidFill>
                <a:ea typeface="ヒラギノ角ゴ Pro W3"/>
                <a:cs typeface="Arial" charset="0"/>
              </a:rPr>
              <a:t>(water sector) and Canada (timber sector) for illustrative purposes</a:t>
            </a:r>
          </a:p>
          <a:p>
            <a:pPr marL="342900" indent="-342900" eaLnBrk="0" fontAlgn="base" hangingPunct="0">
              <a:spcBef>
                <a:spcPct val="20000"/>
              </a:spcBef>
              <a:spcAft>
                <a:spcPct val="0"/>
              </a:spcAft>
              <a:buFont typeface="Arial" panose="020B0604020202020204" pitchFamily="34" charset="0"/>
              <a:buChar char="•"/>
              <a:defRPr/>
            </a:pPr>
            <a:endParaRPr lang="en-US" sz="2400" dirty="0" smtClean="0">
              <a:solidFill>
                <a:srgbClr val="1F497D"/>
              </a:solidFill>
              <a:ea typeface="ヒラギノ角ゴ Pro W3"/>
              <a:cs typeface="Arial" charset="0"/>
            </a:endParaRPr>
          </a:p>
        </p:txBody>
      </p:sp>
    </p:spTree>
    <p:extLst>
      <p:ext uri="{BB962C8B-B14F-4D97-AF65-F5344CB8AC3E}">
        <p14:creationId xmlns:p14="http://schemas.microsoft.com/office/powerpoint/2010/main" val="14707661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Box 4"/>
          <p:cNvSpPr txBox="1">
            <a:spLocks noChangeArrowheads="1"/>
          </p:cNvSpPr>
          <p:nvPr/>
        </p:nvSpPr>
        <p:spPr bwMode="auto">
          <a:xfrm>
            <a:off x="1102784" y="2854684"/>
            <a:ext cx="9601728" cy="646331"/>
          </a:xfrm>
          <a:prstGeom prst="rect">
            <a:avLst/>
          </a:prstGeom>
          <a:noFill/>
          <a:ln w="9525">
            <a:noFill/>
            <a:miter lim="800000"/>
            <a:headEnd/>
            <a:tailEnd/>
          </a:ln>
        </p:spPr>
        <p:txBody>
          <a:bodyPr wrap="square">
            <a:spAutoFit/>
          </a:bodyPr>
          <a:lstStyle/>
          <a:p>
            <a:pPr fontAlgn="base">
              <a:spcBef>
                <a:spcPct val="0"/>
              </a:spcBef>
              <a:spcAft>
                <a:spcPct val="0"/>
              </a:spcAft>
            </a:pPr>
            <a:r>
              <a:rPr lang="it-IT" sz="3600" b="1" dirty="0" smtClean="0">
                <a:solidFill>
                  <a:prstClr val="white"/>
                </a:solidFill>
                <a:cs typeface="Arial" charset="0"/>
              </a:rPr>
              <a:t>‘Presentation Title’</a:t>
            </a:r>
            <a:endParaRPr lang="it-IT" sz="3600" b="1" dirty="0">
              <a:solidFill>
                <a:prstClr val="white"/>
              </a:solidFill>
              <a:cs typeface="Arial" charset="0"/>
            </a:endParaRPr>
          </a:p>
        </p:txBody>
      </p:sp>
      <p:sp>
        <p:nvSpPr>
          <p:cNvPr id="11" name="TextBox 3"/>
          <p:cNvSpPr txBox="1">
            <a:spLocks noChangeArrowheads="1"/>
          </p:cNvSpPr>
          <p:nvPr/>
        </p:nvSpPr>
        <p:spPr bwMode="auto">
          <a:xfrm>
            <a:off x="1103445" y="4429561"/>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dirty="0" smtClean="0">
                <a:solidFill>
                  <a:prstClr val="white"/>
                </a:solidFill>
                <a:cs typeface="Arial" charset="0"/>
              </a:rPr>
              <a:t>London, 23 February 2012</a:t>
            </a:r>
            <a:endParaRPr lang="it-IT" sz="2000" dirty="0">
              <a:solidFill>
                <a:prstClr val="white"/>
              </a:solidFill>
              <a:cs typeface="Arial" charset="0"/>
            </a:endParaRPr>
          </a:p>
        </p:txBody>
      </p:sp>
      <p:sp>
        <p:nvSpPr>
          <p:cNvPr id="9" name="Text Box 2"/>
          <p:cNvSpPr txBox="1"/>
          <p:nvPr/>
        </p:nvSpPr>
        <p:spPr>
          <a:xfrm>
            <a:off x="-21431" y="0"/>
            <a:ext cx="12240683" cy="692696"/>
          </a:xfrm>
          <a:prstGeom prst="rect">
            <a:avLst/>
          </a:prstGeom>
          <a:solidFill>
            <a:srgbClr val="12558B"/>
          </a:solid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3510915" indent="179705" fontAlgn="base">
              <a:spcBef>
                <a:spcPct val="0"/>
              </a:spcBef>
            </a:pPr>
            <a:endParaRPr lang="en-GB" sz="1200">
              <a:solidFill>
                <a:srgbClr val="FFFFFF"/>
              </a:solidFill>
              <a:ea typeface="ＭＳ 明朝"/>
              <a:cs typeface="Times New Roman"/>
            </a:endParaRPr>
          </a:p>
        </p:txBody>
      </p:sp>
      <p:pic>
        <p:nvPicPr>
          <p:cNvPr id="4" name="Picture 3" descr="Climatekos_white.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32727" y="6165304"/>
            <a:ext cx="3119924" cy="546404"/>
          </a:xfrm>
          <a:prstGeom prst="rect">
            <a:avLst/>
          </a:prstGeom>
        </p:spPr>
      </p:pic>
      <p:sp>
        <p:nvSpPr>
          <p:cNvPr id="13" name="Placeholder 7"/>
          <p:cNvSpPr txBox="1">
            <a:spLocks noChangeArrowheads="1"/>
          </p:cNvSpPr>
          <p:nvPr/>
        </p:nvSpPr>
        <p:spPr bwMode="auto">
          <a:xfrm>
            <a:off x="609600" y="2420814"/>
            <a:ext cx="109728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eaLnBrk="0" fontAlgn="base" hangingPunct="0">
              <a:spcBef>
                <a:spcPct val="0"/>
              </a:spcBef>
              <a:spcAft>
                <a:spcPct val="0"/>
              </a:spcAft>
              <a:defRPr/>
            </a:pPr>
            <a:r>
              <a:rPr lang="en-US" sz="3200" dirty="0">
                <a:solidFill>
                  <a:srgbClr val="1F497D"/>
                </a:solidFill>
                <a:ea typeface="ヒラギノ角ゴ Pro W3"/>
                <a:cs typeface="Arial" charset="0"/>
              </a:rPr>
              <a:t>State of affairs with regard to adaptation measures and required resources for implementation in Palestine</a:t>
            </a:r>
          </a:p>
        </p:txBody>
      </p:sp>
    </p:spTree>
    <p:extLst>
      <p:ext uri="{BB962C8B-B14F-4D97-AF65-F5344CB8AC3E}">
        <p14:creationId xmlns:p14="http://schemas.microsoft.com/office/powerpoint/2010/main" val="46367578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TextBox 3"/>
          <p:cNvSpPr txBox="1">
            <a:spLocks noChangeArrowheads="1"/>
          </p:cNvSpPr>
          <p:nvPr/>
        </p:nvSpPr>
        <p:spPr bwMode="auto">
          <a:xfrm>
            <a:off x="1102784" y="3964994"/>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b="1" dirty="0" smtClean="0">
                <a:solidFill>
                  <a:prstClr val="white"/>
                </a:solidFill>
                <a:cs typeface="Arial" charset="0"/>
              </a:rPr>
              <a:t>Business development meeting</a:t>
            </a:r>
          </a:p>
        </p:txBody>
      </p:sp>
      <p:sp>
        <p:nvSpPr>
          <p:cNvPr id="2055" name="TextBox 4"/>
          <p:cNvSpPr txBox="1">
            <a:spLocks noChangeArrowheads="1"/>
          </p:cNvSpPr>
          <p:nvPr/>
        </p:nvSpPr>
        <p:spPr bwMode="auto">
          <a:xfrm>
            <a:off x="1102784" y="2854684"/>
            <a:ext cx="9601728" cy="646331"/>
          </a:xfrm>
          <a:prstGeom prst="rect">
            <a:avLst/>
          </a:prstGeom>
          <a:noFill/>
          <a:ln w="9525">
            <a:noFill/>
            <a:miter lim="800000"/>
            <a:headEnd/>
            <a:tailEnd/>
          </a:ln>
        </p:spPr>
        <p:txBody>
          <a:bodyPr wrap="square">
            <a:spAutoFit/>
          </a:bodyPr>
          <a:lstStyle/>
          <a:p>
            <a:pPr fontAlgn="base">
              <a:spcBef>
                <a:spcPct val="0"/>
              </a:spcBef>
              <a:spcAft>
                <a:spcPct val="0"/>
              </a:spcAft>
            </a:pPr>
            <a:r>
              <a:rPr lang="it-IT" sz="3600" b="1" dirty="0" smtClean="0">
                <a:solidFill>
                  <a:prstClr val="white"/>
                </a:solidFill>
                <a:cs typeface="Arial" charset="0"/>
              </a:rPr>
              <a:t>‘Presentation Title’</a:t>
            </a:r>
            <a:endParaRPr lang="it-IT" sz="3600" b="1" dirty="0">
              <a:solidFill>
                <a:prstClr val="white"/>
              </a:solidFill>
              <a:cs typeface="Arial" charset="0"/>
            </a:endParaRPr>
          </a:p>
        </p:txBody>
      </p:sp>
      <p:sp>
        <p:nvSpPr>
          <p:cNvPr id="11" name="TextBox 3"/>
          <p:cNvSpPr txBox="1">
            <a:spLocks noChangeArrowheads="1"/>
          </p:cNvSpPr>
          <p:nvPr/>
        </p:nvSpPr>
        <p:spPr bwMode="auto">
          <a:xfrm>
            <a:off x="1103445" y="4429561"/>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dirty="0" smtClean="0">
                <a:solidFill>
                  <a:prstClr val="white"/>
                </a:solidFill>
                <a:cs typeface="Arial" charset="0"/>
              </a:rPr>
              <a:t>London, 23 February 2012</a:t>
            </a:r>
            <a:endParaRPr lang="it-IT" sz="2000" dirty="0">
              <a:solidFill>
                <a:prstClr val="white"/>
              </a:solidFill>
              <a:cs typeface="Arial" charset="0"/>
            </a:endParaRPr>
          </a:p>
        </p:txBody>
      </p:sp>
      <p:sp>
        <p:nvSpPr>
          <p:cNvPr id="9" name="Text Box 2"/>
          <p:cNvSpPr txBox="1"/>
          <p:nvPr/>
        </p:nvSpPr>
        <p:spPr>
          <a:xfrm>
            <a:off x="-21431" y="0"/>
            <a:ext cx="12240683" cy="692696"/>
          </a:xfrm>
          <a:prstGeom prst="rect">
            <a:avLst/>
          </a:prstGeom>
          <a:solidFill>
            <a:srgbClr val="12558B"/>
          </a:solid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3510915" indent="179705" fontAlgn="base">
              <a:spcBef>
                <a:spcPct val="0"/>
              </a:spcBef>
            </a:pPr>
            <a:endParaRPr lang="en-GB" sz="1200">
              <a:solidFill>
                <a:srgbClr val="FFFFFF"/>
              </a:solidFill>
              <a:ea typeface="ＭＳ 明朝"/>
              <a:cs typeface="Times New Roman"/>
            </a:endParaRPr>
          </a:p>
        </p:txBody>
      </p:sp>
      <p:pic>
        <p:nvPicPr>
          <p:cNvPr id="4" name="Picture 3" descr="Climatekos_white.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32727" y="6165304"/>
            <a:ext cx="3119924" cy="546404"/>
          </a:xfrm>
          <a:prstGeom prst="rect">
            <a:avLst/>
          </a:prstGeom>
        </p:spPr>
      </p:pic>
      <p:sp>
        <p:nvSpPr>
          <p:cNvPr id="13" name="Placeholder 8"/>
          <p:cNvSpPr txBox="1">
            <a:spLocks noChangeArrowheads="1"/>
          </p:cNvSpPr>
          <p:nvPr/>
        </p:nvSpPr>
        <p:spPr bwMode="auto">
          <a:xfrm>
            <a:off x="719403" y="764214"/>
            <a:ext cx="10972800" cy="37449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eaLnBrk="0" fontAlgn="base" hangingPunct="0">
              <a:spcBef>
                <a:spcPct val="20000"/>
              </a:spcBef>
              <a:spcAft>
                <a:spcPct val="0"/>
              </a:spcAft>
              <a:buFont typeface="Arial" panose="020B0604020202020204" pitchFamily="34" charset="0"/>
              <a:buChar char="•"/>
              <a:defRPr/>
            </a:pPr>
            <a:r>
              <a:rPr lang="en-US" sz="2400" u="sng" dirty="0">
                <a:solidFill>
                  <a:srgbClr val="1F497D"/>
                </a:solidFill>
                <a:ea typeface="ヒラギノ角ゴ Pro W3"/>
                <a:cs typeface="Arial" charset="0"/>
              </a:rPr>
              <a:t>Palestine’s NAP </a:t>
            </a:r>
            <a:r>
              <a:rPr lang="en-US" sz="2400" u="sng" dirty="0" smtClean="0">
                <a:solidFill>
                  <a:srgbClr val="1F497D"/>
                </a:solidFill>
                <a:ea typeface="ヒラギノ角ゴ Pro W3"/>
                <a:cs typeface="Arial" charset="0"/>
              </a:rPr>
              <a:t>development process </a:t>
            </a:r>
            <a:r>
              <a:rPr lang="en-US" sz="2400" dirty="0" smtClean="0">
                <a:solidFill>
                  <a:srgbClr val="1F497D"/>
                </a:solidFill>
                <a:ea typeface="ヒラギノ角ゴ Pro W3"/>
                <a:cs typeface="Arial" charset="0"/>
              </a:rPr>
              <a:t>included </a:t>
            </a:r>
            <a:r>
              <a:rPr lang="en-US" sz="2400" dirty="0">
                <a:solidFill>
                  <a:srgbClr val="1F497D"/>
                </a:solidFill>
                <a:ea typeface="ヒラギノ角ゴ Pro W3"/>
                <a:cs typeface="Arial" charset="0"/>
              </a:rPr>
              <a:t>a stakeholder consultation process aimed at the </a:t>
            </a:r>
            <a:r>
              <a:rPr lang="en-US" sz="2400" u="sng" dirty="0">
                <a:solidFill>
                  <a:srgbClr val="1F497D"/>
                </a:solidFill>
                <a:ea typeface="ヒラギノ角ゴ Pro W3"/>
                <a:cs typeface="Arial" charset="0"/>
              </a:rPr>
              <a:t>identification and prioritization of adaptation options on the basis of </a:t>
            </a:r>
            <a:r>
              <a:rPr lang="en-US" sz="2400" u="sng" dirty="0" smtClean="0">
                <a:solidFill>
                  <a:srgbClr val="1F497D"/>
                </a:solidFill>
                <a:ea typeface="ヒラギノ角ゴ Pro W3"/>
                <a:cs typeface="Arial" charset="0"/>
              </a:rPr>
              <a:t>a MCA</a:t>
            </a:r>
            <a:r>
              <a:rPr lang="en-US" sz="2400" dirty="0" smtClean="0">
                <a:solidFill>
                  <a:srgbClr val="1F497D"/>
                </a:solidFill>
                <a:ea typeface="ヒラギノ角ゴ Pro W3"/>
                <a:cs typeface="Arial" charset="0"/>
              </a:rPr>
              <a:t>. More specifically:</a:t>
            </a:r>
          </a:p>
          <a:p>
            <a:pPr marL="800100" lvl="1" indent="-342900" eaLnBrk="0" fontAlgn="base" hangingPunct="0">
              <a:spcBef>
                <a:spcPct val="20000"/>
              </a:spcBef>
              <a:spcAft>
                <a:spcPct val="0"/>
              </a:spcAft>
              <a:buFont typeface="Arial" panose="020B0604020202020204" pitchFamily="34" charset="0"/>
              <a:buChar char="•"/>
              <a:defRPr/>
            </a:pPr>
            <a:r>
              <a:rPr lang="en-US" sz="2400" dirty="0" smtClean="0">
                <a:solidFill>
                  <a:srgbClr val="1F497D"/>
                </a:solidFill>
                <a:ea typeface="ヒラギノ角ゴ Pro W3"/>
                <a:cs typeface="Arial" charset="0"/>
              </a:rPr>
              <a:t>A range </a:t>
            </a:r>
            <a:r>
              <a:rPr lang="en-US" sz="2400" dirty="0">
                <a:solidFill>
                  <a:srgbClr val="1F497D"/>
                </a:solidFill>
                <a:ea typeface="ヒラギノ角ゴ Pro W3"/>
                <a:cs typeface="Arial" charset="0"/>
              </a:rPr>
              <a:t>of adaptation options were </a:t>
            </a:r>
            <a:r>
              <a:rPr lang="en-US" sz="2400" dirty="0" smtClean="0">
                <a:solidFill>
                  <a:srgbClr val="1F497D"/>
                </a:solidFill>
                <a:ea typeface="ヒラギノ角ゴ Pro W3"/>
                <a:cs typeface="Arial" charset="0"/>
              </a:rPr>
              <a:t>identified for </a:t>
            </a:r>
            <a:r>
              <a:rPr lang="en-US" sz="2400" dirty="0">
                <a:solidFill>
                  <a:srgbClr val="1F497D"/>
                </a:solidFill>
                <a:ea typeface="ヒラギノ角ゴ Pro W3"/>
                <a:cs typeface="Arial" charset="0"/>
              </a:rPr>
              <a:t>each vulnerable sector</a:t>
            </a:r>
            <a:endParaRPr lang="en-US" sz="2400" dirty="0" smtClean="0">
              <a:solidFill>
                <a:srgbClr val="1F497D"/>
              </a:solidFill>
              <a:ea typeface="ヒラギノ角ゴ Pro W3"/>
              <a:cs typeface="Arial" charset="0"/>
            </a:endParaRPr>
          </a:p>
          <a:p>
            <a:pPr marL="800100" lvl="1" indent="-342900" eaLnBrk="0" fontAlgn="base" hangingPunct="0">
              <a:spcBef>
                <a:spcPct val="20000"/>
              </a:spcBef>
              <a:spcAft>
                <a:spcPct val="0"/>
              </a:spcAft>
              <a:buFont typeface="Arial" panose="020B0604020202020204" pitchFamily="34" charset="0"/>
              <a:buChar char="•"/>
              <a:defRPr/>
            </a:pPr>
            <a:r>
              <a:rPr lang="en-US" sz="2400" dirty="0" smtClean="0">
                <a:solidFill>
                  <a:srgbClr val="1F497D"/>
                </a:solidFill>
                <a:ea typeface="ヒラギノ角ゴ Pro W3"/>
                <a:cs typeface="Arial" charset="0"/>
              </a:rPr>
              <a:t>The </a:t>
            </a:r>
            <a:r>
              <a:rPr lang="en-US" sz="2400" dirty="0">
                <a:solidFill>
                  <a:srgbClr val="1F497D"/>
                </a:solidFill>
                <a:ea typeface="ヒラギノ角ゴ Pro W3"/>
                <a:cs typeface="Arial" charset="0"/>
              </a:rPr>
              <a:t>scale of the costs associated with the design and implementation of each adaptation option, including operational costs (e.g. human resources) and investment </a:t>
            </a:r>
            <a:r>
              <a:rPr lang="en-US" sz="2400" i="1" dirty="0" smtClean="0">
                <a:solidFill>
                  <a:srgbClr val="1F497D"/>
                </a:solidFill>
                <a:ea typeface="ヒラギノ角ゴ Pro W3"/>
                <a:cs typeface="Arial" charset="0"/>
              </a:rPr>
              <a:t>costs were identified/estimated</a:t>
            </a:r>
            <a:r>
              <a:rPr lang="en-US" sz="2400" dirty="0" smtClean="0">
                <a:solidFill>
                  <a:srgbClr val="1F497D"/>
                </a:solidFill>
                <a:ea typeface="ヒラギノ角ゴ Pro W3"/>
                <a:cs typeface="Arial" charset="0"/>
              </a:rPr>
              <a:t>.</a:t>
            </a:r>
          </a:p>
          <a:p>
            <a:pPr marL="1257300" lvl="2" indent="-342900" eaLnBrk="0" fontAlgn="base" hangingPunct="0">
              <a:spcBef>
                <a:spcPct val="20000"/>
              </a:spcBef>
              <a:spcAft>
                <a:spcPct val="0"/>
              </a:spcAft>
              <a:buFont typeface="Wingdings" panose="05000000000000000000" pitchFamily="2" charset="2"/>
              <a:buChar char="Ø"/>
              <a:defRPr/>
            </a:pPr>
            <a:r>
              <a:rPr lang="en-US" sz="2400" i="1" dirty="0">
                <a:solidFill>
                  <a:srgbClr val="1F497D"/>
                </a:solidFill>
                <a:ea typeface="ヒラギノ角ゴ Pro W3"/>
                <a:cs typeface="Arial" charset="0"/>
              </a:rPr>
              <a:t>Broad-brush cost estimates were assigned for each adaptation option. Some costs appear more accurate than </a:t>
            </a:r>
            <a:r>
              <a:rPr lang="en-US" sz="2400" i="1" dirty="0" smtClean="0">
                <a:solidFill>
                  <a:srgbClr val="1F497D"/>
                </a:solidFill>
                <a:ea typeface="ヒラギノ角ゴ Pro W3"/>
                <a:cs typeface="Arial" charset="0"/>
              </a:rPr>
              <a:t>others</a:t>
            </a:r>
            <a:r>
              <a:rPr lang="en-US" sz="2400" i="1" dirty="0">
                <a:solidFill>
                  <a:srgbClr val="1F497D"/>
                </a:solidFill>
                <a:ea typeface="ヒラギノ角ゴ Pro W3"/>
                <a:cs typeface="Arial" charset="0"/>
              </a:rPr>
              <a:t>.</a:t>
            </a:r>
            <a:endParaRPr lang="en-US" sz="2400" i="1" dirty="0" smtClean="0">
              <a:solidFill>
                <a:srgbClr val="1F497D"/>
              </a:solidFill>
              <a:ea typeface="ヒラギノ角ゴ Pro W3"/>
              <a:cs typeface="Arial" charset="0"/>
            </a:endParaRPr>
          </a:p>
        </p:txBody>
      </p:sp>
    </p:spTree>
    <p:extLst>
      <p:ext uri="{BB962C8B-B14F-4D97-AF65-F5344CB8AC3E}">
        <p14:creationId xmlns:p14="http://schemas.microsoft.com/office/powerpoint/2010/main" val="133963041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TextBox 3"/>
          <p:cNvSpPr txBox="1">
            <a:spLocks noChangeArrowheads="1"/>
          </p:cNvSpPr>
          <p:nvPr/>
        </p:nvSpPr>
        <p:spPr bwMode="auto">
          <a:xfrm>
            <a:off x="1102784" y="3964994"/>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b="1" dirty="0" smtClean="0">
                <a:solidFill>
                  <a:prstClr val="white"/>
                </a:solidFill>
                <a:cs typeface="Arial" charset="0"/>
              </a:rPr>
              <a:t>Business development meeting</a:t>
            </a:r>
          </a:p>
        </p:txBody>
      </p:sp>
      <p:sp>
        <p:nvSpPr>
          <p:cNvPr id="2055" name="TextBox 4"/>
          <p:cNvSpPr txBox="1">
            <a:spLocks noChangeArrowheads="1"/>
          </p:cNvSpPr>
          <p:nvPr/>
        </p:nvSpPr>
        <p:spPr bwMode="auto">
          <a:xfrm>
            <a:off x="1102784" y="2854684"/>
            <a:ext cx="9601728" cy="646331"/>
          </a:xfrm>
          <a:prstGeom prst="rect">
            <a:avLst/>
          </a:prstGeom>
          <a:noFill/>
          <a:ln w="9525">
            <a:noFill/>
            <a:miter lim="800000"/>
            <a:headEnd/>
            <a:tailEnd/>
          </a:ln>
        </p:spPr>
        <p:txBody>
          <a:bodyPr wrap="square">
            <a:spAutoFit/>
          </a:bodyPr>
          <a:lstStyle/>
          <a:p>
            <a:pPr fontAlgn="base">
              <a:spcBef>
                <a:spcPct val="0"/>
              </a:spcBef>
              <a:spcAft>
                <a:spcPct val="0"/>
              </a:spcAft>
            </a:pPr>
            <a:r>
              <a:rPr lang="it-IT" sz="3600" b="1" dirty="0" smtClean="0">
                <a:solidFill>
                  <a:prstClr val="white"/>
                </a:solidFill>
                <a:cs typeface="Arial" charset="0"/>
              </a:rPr>
              <a:t>‘Presentation Title’</a:t>
            </a:r>
            <a:endParaRPr lang="it-IT" sz="3600" b="1" dirty="0">
              <a:solidFill>
                <a:prstClr val="white"/>
              </a:solidFill>
              <a:cs typeface="Arial" charset="0"/>
            </a:endParaRPr>
          </a:p>
        </p:txBody>
      </p:sp>
      <p:sp>
        <p:nvSpPr>
          <p:cNvPr id="11" name="TextBox 3"/>
          <p:cNvSpPr txBox="1">
            <a:spLocks noChangeArrowheads="1"/>
          </p:cNvSpPr>
          <p:nvPr/>
        </p:nvSpPr>
        <p:spPr bwMode="auto">
          <a:xfrm>
            <a:off x="1103445" y="4429561"/>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dirty="0" smtClean="0">
                <a:solidFill>
                  <a:prstClr val="white"/>
                </a:solidFill>
                <a:cs typeface="Arial" charset="0"/>
              </a:rPr>
              <a:t>London, 23 February 2012</a:t>
            </a:r>
            <a:endParaRPr lang="it-IT" sz="2000" dirty="0">
              <a:solidFill>
                <a:prstClr val="white"/>
              </a:solidFill>
              <a:cs typeface="Arial" charset="0"/>
            </a:endParaRPr>
          </a:p>
        </p:txBody>
      </p:sp>
      <p:sp>
        <p:nvSpPr>
          <p:cNvPr id="9" name="Text Box 2"/>
          <p:cNvSpPr txBox="1"/>
          <p:nvPr/>
        </p:nvSpPr>
        <p:spPr>
          <a:xfrm>
            <a:off x="-21431" y="0"/>
            <a:ext cx="12240683" cy="692696"/>
          </a:xfrm>
          <a:prstGeom prst="rect">
            <a:avLst/>
          </a:prstGeom>
          <a:solidFill>
            <a:srgbClr val="12558B"/>
          </a:solid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3510915" indent="179705" fontAlgn="base">
              <a:spcBef>
                <a:spcPct val="0"/>
              </a:spcBef>
            </a:pPr>
            <a:endParaRPr lang="en-GB" sz="1200">
              <a:solidFill>
                <a:srgbClr val="FFFFFF"/>
              </a:solidFill>
              <a:ea typeface="ＭＳ 明朝"/>
              <a:cs typeface="Times New Roman"/>
            </a:endParaRPr>
          </a:p>
        </p:txBody>
      </p:sp>
      <p:pic>
        <p:nvPicPr>
          <p:cNvPr id="4" name="Picture 3" descr="Climatekos_white.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32727" y="6165304"/>
            <a:ext cx="3119924" cy="546404"/>
          </a:xfrm>
          <a:prstGeom prst="rect">
            <a:avLst/>
          </a:prstGeom>
        </p:spPr>
      </p:pic>
      <p:sp>
        <p:nvSpPr>
          <p:cNvPr id="13" name="Placeholder 8"/>
          <p:cNvSpPr txBox="1">
            <a:spLocks noChangeArrowheads="1"/>
          </p:cNvSpPr>
          <p:nvPr/>
        </p:nvSpPr>
        <p:spPr bwMode="auto">
          <a:xfrm>
            <a:off x="719403" y="908230"/>
            <a:ext cx="10972800" cy="37449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eaLnBrk="0" fontAlgn="base" hangingPunct="0">
              <a:spcBef>
                <a:spcPct val="20000"/>
              </a:spcBef>
              <a:spcAft>
                <a:spcPct val="0"/>
              </a:spcAft>
              <a:buFont typeface="Arial" panose="020B0604020202020204" pitchFamily="34" charset="0"/>
              <a:buChar char="•"/>
              <a:defRPr/>
            </a:pPr>
            <a:r>
              <a:rPr lang="en-US" sz="2400" dirty="0">
                <a:solidFill>
                  <a:srgbClr val="1F497D"/>
                </a:solidFill>
                <a:ea typeface="ヒラギノ角ゴ Pro W3"/>
                <a:cs typeface="Arial" charset="0"/>
              </a:rPr>
              <a:t>The </a:t>
            </a:r>
            <a:r>
              <a:rPr lang="en-US" sz="2400" b="1" dirty="0">
                <a:solidFill>
                  <a:srgbClr val="1F497D"/>
                </a:solidFill>
                <a:ea typeface="ヒラギノ角ゴ Pro W3"/>
                <a:cs typeface="Arial" charset="0"/>
              </a:rPr>
              <a:t>total costs of implementing the agriculture, water and food-related adaptation options </a:t>
            </a:r>
            <a:r>
              <a:rPr lang="en-US" sz="2400" dirty="0">
                <a:solidFill>
                  <a:srgbClr val="1F497D"/>
                </a:solidFill>
                <a:ea typeface="ヒラギノ角ゴ Pro W3"/>
                <a:cs typeface="Arial" charset="0"/>
              </a:rPr>
              <a:t>proposed in the NAP have been </a:t>
            </a:r>
            <a:r>
              <a:rPr lang="en-US" sz="2400" b="1" dirty="0">
                <a:solidFill>
                  <a:srgbClr val="1F497D"/>
                </a:solidFill>
                <a:ea typeface="ヒラギノ角ゴ Pro W3"/>
                <a:cs typeface="Arial" charset="0"/>
              </a:rPr>
              <a:t>estimated </a:t>
            </a:r>
            <a:r>
              <a:rPr lang="en-US" sz="2400" b="1" dirty="0" smtClean="0">
                <a:solidFill>
                  <a:srgbClr val="1F497D"/>
                </a:solidFill>
                <a:ea typeface="ヒラギノ角ゴ Pro W3"/>
                <a:cs typeface="Arial" charset="0"/>
              </a:rPr>
              <a:t>at</a:t>
            </a:r>
          </a:p>
          <a:p>
            <a:pPr marL="800100" lvl="1" indent="-342900" eaLnBrk="0" fontAlgn="base" hangingPunct="0">
              <a:spcBef>
                <a:spcPct val="20000"/>
              </a:spcBef>
              <a:spcAft>
                <a:spcPct val="0"/>
              </a:spcAft>
              <a:buFont typeface="Wingdings" panose="05000000000000000000" pitchFamily="2" charset="2"/>
              <a:buChar char="ü"/>
              <a:defRPr/>
            </a:pPr>
            <a:r>
              <a:rPr lang="en-US" sz="2400" b="1" dirty="0" smtClean="0">
                <a:solidFill>
                  <a:srgbClr val="1F497D"/>
                </a:solidFill>
                <a:ea typeface="ヒラギノ角ゴ Pro W3"/>
                <a:cs typeface="Arial" charset="0"/>
              </a:rPr>
              <a:t>USD </a:t>
            </a:r>
            <a:r>
              <a:rPr lang="en-US" sz="2400" b="1" dirty="0">
                <a:solidFill>
                  <a:srgbClr val="1F497D"/>
                </a:solidFill>
                <a:ea typeface="ヒラギノ角ゴ Pro W3"/>
                <a:cs typeface="Arial" charset="0"/>
              </a:rPr>
              <a:t>1 billion, USD 369.3 million , </a:t>
            </a:r>
            <a:r>
              <a:rPr lang="en-US" sz="2400" b="1" dirty="0" smtClean="0">
                <a:solidFill>
                  <a:srgbClr val="1F497D"/>
                </a:solidFill>
                <a:ea typeface="ヒラギノ角ゴ Pro W3"/>
                <a:cs typeface="Arial" charset="0"/>
              </a:rPr>
              <a:t>and</a:t>
            </a:r>
          </a:p>
          <a:p>
            <a:pPr marL="800100" lvl="1" indent="-342900" eaLnBrk="0" fontAlgn="base" hangingPunct="0">
              <a:spcBef>
                <a:spcPct val="20000"/>
              </a:spcBef>
              <a:spcAft>
                <a:spcPct val="0"/>
              </a:spcAft>
              <a:buFont typeface="Wingdings" panose="05000000000000000000" pitchFamily="2" charset="2"/>
              <a:buChar char="ü"/>
              <a:defRPr/>
            </a:pPr>
            <a:r>
              <a:rPr lang="en-US" sz="2400" b="1" dirty="0" smtClean="0">
                <a:solidFill>
                  <a:srgbClr val="1F497D"/>
                </a:solidFill>
                <a:ea typeface="ヒラギノ角ゴ Pro W3"/>
                <a:cs typeface="Arial" charset="0"/>
              </a:rPr>
              <a:t>USD </a:t>
            </a:r>
            <a:r>
              <a:rPr lang="en-US" sz="2400" b="1" dirty="0">
                <a:solidFill>
                  <a:srgbClr val="1F497D"/>
                </a:solidFill>
                <a:ea typeface="ヒラギノ角ゴ Pro W3"/>
                <a:cs typeface="Arial" charset="0"/>
              </a:rPr>
              <a:t>289.5</a:t>
            </a:r>
            <a:r>
              <a:rPr lang="en-US" sz="2400" dirty="0">
                <a:solidFill>
                  <a:srgbClr val="1F497D"/>
                </a:solidFill>
                <a:ea typeface="ヒラギノ角ゴ Pro W3"/>
                <a:cs typeface="Arial" charset="0"/>
              </a:rPr>
              <a:t>, respectively, </a:t>
            </a:r>
            <a:r>
              <a:rPr lang="en-US" sz="2400" b="1" dirty="0">
                <a:solidFill>
                  <a:srgbClr val="1F497D"/>
                </a:solidFill>
                <a:ea typeface="ヒラギノ角ゴ Pro W3"/>
                <a:cs typeface="Arial" charset="0"/>
              </a:rPr>
              <a:t>in the West </a:t>
            </a:r>
            <a:r>
              <a:rPr lang="en-US" sz="2400" b="1" dirty="0" smtClean="0">
                <a:solidFill>
                  <a:srgbClr val="1F497D"/>
                </a:solidFill>
                <a:ea typeface="ヒラギノ角ゴ Pro W3"/>
                <a:cs typeface="Arial" charset="0"/>
              </a:rPr>
              <a:t>Bank</a:t>
            </a:r>
            <a:r>
              <a:rPr lang="en-US" sz="2400" dirty="0" smtClean="0">
                <a:solidFill>
                  <a:srgbClr val="1F497D"/>
                </a:solidFill>
                <a:ea typeface="ヒラギノ角ゴ Pro W3"/>
                <a:cs typeface="Arial" charset="0"/>
              </a:rPr>
              <a:t>.</a:t>
            </a:r>
          </a:p>
          <a:p>
            <a:pPr marL="342900" indent="-342900" eaLnBrk="0" fontAlgn="base" hangingPunct="0">
              <a:spcBef>
                <a:spcPct val="20000"/>
              </a:spcBef>
              <a:spcAft>
                <a:spcPct val="0"/>
              </a:spcAft>
              <a:buFont typeface="Arial" panose="020B0604020202020204" pitchFamily="34" charset="0"/>
              <a:buChar char="•"/>
              <a:defRPr/>
            </a:pPr>
            <a:r>
              <a:rPr lang="en-US" sz="2400" b="1" dirty="0" smtClean="0">
                <a:solidFill>
                  <a:srgbClr val="1F497D"/>
                </a:solidFill>
                <a:ea typeface="ヒラギノ角ゴ Pro W3"/>
                <a:cs typeface="Arial" charset="0"/>
              </a:rPr>
              <a:t>For </a:t>
            </a:r>
            <a:r>
              <a:rPr lang="en-US" sz="2400" b="1" dirty="0">
                <a:solidFill>
                  <a:srgbClr val="1F497D"/>
                </a:solidFill>
                <a:ea typeface="ヒラギノ角ゴ Pro W3"/>
                <a:cs typeface="Arial" charset="0"/>
              </a:rPr>
              <a:t>the Gaza Strip</a:t>
            </a:r>
            <a:r>
              <a:rPr lang="en-US" sz="2400" dirty="0">
                <a:solidFill>
                  <a:srgbClr val="1F497D"/>
                </a:solidFill>
                <a:ea typeface="ヒラギノ角ゴ Pro W3"/>
                <a:cs typeface="Arial" charset="0"/>
              </a:rPr>
              <a:t>, the </a:t>
            </a:r>
            <a:r>
              <a:rPr lang="en-US" sz="2400" b="1" dirty="0">
                <a:solidFill>
                  <a:srgbClr val="1F497D"/>
                </a:solidFill>
                <a:ea typeface="ヒラギノ角ゴ Pro W3"/>
                <a:cs typeface="Arial" charset="0"/>
              </a:rPr>
              <a:t>total costs amount </a:t>
            </a:r>
            <a:r>
              <a:rPr lang="en-US" sz="2400" b="1" dirty="0" smtClean="0">
                <a:solidFill>
                  <a:srgbClr val="1F497D"/>
                </a:solidFill>
                <a:ea typeface="ヒラギノ角ゴ Pro W3"/>
                <a:cs typeface="Arial" charset="0"/>
              </a:rPr>
              <a:t>to</a:t>
            </a:r>
          </a:p>
          <a:p>
            <a:pPr marL="800100" lvl="1" indent="-342900" eaLnBrk="0" fontAlgn="base" hangingPunct="0">
              <a:spcBef>
                <a:spcPct val="20000"/>
              </a:spcBef>
              <a:spcAft>
                <a:spcPct val="0"/>
              </a:spcAft>
              <a:buFont typeface="Wingdings" panose="05000000000000000000" pitchFamily="2" charset="2"/>
              <a:buChar char="ü"/>
              <a:defRPr/>
            </a:pPr>
            <a:r>
              <a:rPr lang="en-US" sz="2400" b="1" dirty="0" smtClean="0">
                <a:solidFill>
                  <a:srgbClr val="1F497D"/>
                </a:solidFill>
                <a:ea typeface="ヒラギノ角ゴ Pro W3"/>
                <a:cs typeface="Arial" charset="0"/>
              </a:rPr>
              <a:t>USD </a:t>
            </a:r>
            <a:r>
              <a:rPr lang="en-US" sz="2400" b="1" dirty="0">
                <a:solidFill>
                  <a:srgbClr val="1F497D"/>
                </a:solidFill>
                <a:ea typeface="ヒラギノ角ゴ Pro W3"/>
                <a:cs typeface="Arial" charset="0"/>
              </a:rPr>
              <a:t>645.8 million for </a:t>
            </a:r>
            <a:r>
              <a:rPr lang="en-US" sz="2400" b="1" dirty="0" smtClean="0">
                <a:solidFill>
                  <a:srgbClr val="1F497D"/>
                </a:solidFill>
                <a:ea typeface="ヒラギノ角ゴ Pro W3"/>
                <a:cs typeface="Arial" charset="0"/>
              </a:rPr>
              <a:t>agriculture,</a:t>
            </a:r>
          </a:p>
          <a:p>
            <a:pPr marL="800100" lvl="1" indent="-342900" eaLnBrk="0" fontAlgn="base" hangingPunct="0">
              <a:spcBef>
                <a:spcPct val="20000"/>
              </a:spcBef>
              <a:spcAft>
                <a:spcPct val="0"/>
              </a:spcAft>
              <a:buFont typeface="Wingdings" panose="05000000000000000000" pitchFamily="2" charset="2"/>
              <a:buChar char="ü"/>
              <a:defRPr/>
            </a:pPr>
            <a:r>
              <a:rPr lang="en-US" sz="2400" b="1" dirty="0" smtClean="0">
                <a:solidFill>
                  <a:srgbClr val="1F497D"/>
                </a:solidFill>
                <a:ea typeface="ヒラギノ角ゴ Pro W3"/>
                <a:cs typeface="Arial" charset="0"/>
              </a:rPr>
              <a:t>USD </a:t>
            </a:r>
            <a:r>
              <a:rPr lang="en-US" sz="2400" b="1" dirty="0">
                <a:solidFill>
                  <a:srgbClr val="1F497D"/>
                </a:solidFill>
                <a:ea typeface="ヒラギノ角ゴ Pro W3"/>
                <a:cs typeface="Arial" charset="0"/>
              </a:rPr>
              <a:t>582.7 million in the water sector, </a:t>
            </a:r>
            <a:r>
              <a:rPr lang="en-US" sz="2400" b="1" dirty="0" smtClean="0">
                <a:solidFill>
                  <a:srgbClr val="1F497D"/>
                </a:solidFill>
                <a:ea typeface="ヒラギノ角ゴ Pro W3"/>
                <a:cs typeface="Arial" charset="0"/>
              </a:rPr>
              <a:t>and</a:t>
            </a:r>
          </a:p>
          <a:p>
            <a:pPr marL="800100" lvl="1" indent="-342900" eaLnBrk="0" fontAlgn="base" hangingPunct="0">
              <a:spcBef>
                <a:spcPct val="20000"/>
              </a:spcBef>
              <a:spcAft>
                <a:spcPct val="0"/>
              </a:spcAft>
              <a:buFont typeface="Wingdings" panose="05000000000000000000" pitchFamily="2" charset="2"/>
              <a:buChar char="ü"/>
              <a:defRPr/>
            </a:pPr>
            <a:r>
              <a:rPr lang="en-US" sz="2400" b="1" dirty="0" smtClean="0">
                <a:solidFill>
                  <a:srgbClr val="1F497D"/>
                </a:solidFill>
                <a:ea typeface="ヒラギノ角ゴ Pro W3"/>
                <a:cs typeface="Arial" charset="0"/>
              </a:rPr>
              <a:t>USD </a:t>
            </a:r>
            <a:r>
              <a:rPr lang="en-US" sz="2400" b="1" dirty="0">
                <a:solidFill>
                  <a:srgbClr val="1F497D"/>
                </a:solidFill>
                <a:ea typeface="ヒラギノ角ゴ Pro W3"/>
                <a:cs typeface="Arial" charset="0"/>
              </a:rPr>
              <a:t>153.75 million in the food </a:t>
            </a:r>
            <a:r>
              <a:rPr lang="en-US" sz="2400" b="1" dirty="0" smtClean="0">
                <a:solidFill>
                  <a:srgbClr val="1F497D"/>
                </a:solidFill>
                <a:ea typeface="ヒラギノ角ゴ Pro W3"/>
                <a:cs typeface="Arial" charset="0"/>
              </a:rPr>
              <a:t>sector</a:t>
            </a:r>
            <a:r>
              <a:rPr lang="en-US" sz="2400" dirty="0" smtClean="0">
                <a:solidFill>
                  <a:srgbClr val="1F497D"/>
                </a:solidFill>
                <a:ea typeface="ヒラギノ角ゴ Pro W3"/>
                <a:cs typeface="Arial" charset="0"/>
              </a:rPr>
              <a:t>.</a:t>
            </a:r>
          </a:p>
          <a:p>
            <a:pPr marL="342900" indent="-342900" eaLnBrk="0" fontAlgn="base" hangingPunct="0">
              <a:spcBef>
                <a:spcPct val="20000"/>
              </a:spcBef>
              <a:spcAft>
                <a:spcPct val="0"/>
              </a:spcAft>
              <a:buFont typeface="Arial" panose="020B0604020202020204" pitchFamily="34" charset="0"/>
              <a:buChar char="•"/>
              <a:defRPr/>
            </a:pPr>
            <a:r>
              <a:rPr lang="en-US" sz="2400" dirty="0">
                <a:solidFill>
                  <a:srgbClr val="1F497D"/>
                </a:solidFill>
                <a:ea typeface="ヒラギノ角ゴ Pro W3"/>
                <a:cs typeface="Arial" charset="0"/>
              </a:rPr>
              <a:t>T</a:t>
            </a:r>
            <a:r>
              <a:rPr lang="en-US" sz="2400" dirty="0" smtClean="0">
                <a:solidFill>
                  <a:srgbClr val="1F497D"/>
                </a:solidFill>
                <a:ea typeface="ヒラギノ角ゴ Pro W3"/>
                <a:cs typeface="Arial" charset="0"/>
              </a:rPr>
              <a:t>he </a:t>
            </a:r>
            <a:r>
              <a:rPr lang="en-US" sz="2400" dirty="0">
                <a:solidFill>
                  <a:srgbClr val="1F497D"/>
                </a:solidFill>
                <a:ea typeface="ヒラギノ角ゴ Pro W3"/>
                <a:cs typeface="Arial" charset="0"/>
              </a:rPr>
              <a:t>cost of </a:t>
            </a:r>
            <a:r>
              <a:rPr lang="en-US" sz="2400" b="1" dirty="0">
                <a:solidFill>
                  <a:srgbClr val="1F497D"/>
                </a:solidFill>
                <a:ea typeface="ヒラギノ角ゴ Pro W3"/>
                <a:cs typeface="Arial" charset="0"/>
              </a:rPr>
              <a:t>several adaptation measures in the industry sector </a:t>
            </a:r>
            <a:r>
              <a:rPr lang="en-US" sz="2400" dirty="0">
                <a:solidFill>
                  <a:srgbClr val="1F497D"/>
                </a:solidFill>
                <a:ea typeface="ヒラギノ角ゴ Pro W3"/>
                <a:cs typeface="Arial" charset="0"/>
              </a:rPr>
              <a:t>which are </a:t>
            </a:r>
            <a:r>
              <a:rPr lang="en-US" sz="2400" b="1" dirty="0">
                <a:solidFill>
                  <a:srgbClr val="1F497D"/>
                </a:solidFill>
                <a:ea typeface="ヒラギノ角ゴ Pro W3"/>
                <a:cs typeface="Arial" charset="0"/>
              </a:rPr>
              <a:t>partly related to the </a:t>
            </a:r>
            <a:r>
              <a:rPr lang="en-US" sz="2400" b="1" dirty="0" err="1">
                <a:solidFill>
                  <a:srgbClr val="1F497D"/>
                </a:solidFill>
                <a:ea typeface="ヒラギノ角ゴ Pro W3"/>
                <a:cs typeface="Arial" charset="0"/>
              </a:rPr>
              <a:t>agri</a:t>
            </a:r>
            <a:r>
              <a:rPr lang="en-US" sz="2400" b="1" dirty="0">
                <a:solidFill>
                  <a:srgbClr val="1F497D"/>
                </a:solidFill>
                <a:ea typeface="ヒラギノ角ゴ Pro W3"/>
                <a:cs typeface="Arial" charset="0"/>
              </a:rPr>
              <a:t>-food industry </a:t>
            </a:r>
            <a:r>
              <a:rPr lang="en-US" sz="2400" b="1" dirty="0" smtClean="0">
                <a:solidFill>
                  <a:srgbClr val="1F497D"/>
                </a:solidFill>
                <a:ea typeface="ヒラギノ角ゴ Pro W3"/>
                <a:cs typeface="Arial" charset="0"/>
              </a:rPr>
              <a:t>has </a:t>
            </a:r>
            <a:r>
              <a:rPr lang="en-US" sz="2400" b="1" dirty="0">
                <a:solidFill>
                  <a:srgbClr val="1F497D"/>
                </a:solidFill>
                <a:ea typeface="ヒラギノ角ゴ Pro W3"/>
                <a:cs typeface="Arial" charset="0"/>
              </a:rPr>
              <a:t>been estimated </a:t>
            </a:r>
            <a:r>
              <a:rPr lang="en-US" sz="2400" b="1" dirty="0" smtClean="0">
                <a:solidFill>
                  <a:srgbClr val="1F497D"/>
                </a:solidFill>
                <a:ea typeface="ヒラギノ角ゴ Pro W3"/>
                <a:cs typeface="Arial" charset="0"/>
              </a:rPr>
              <a:t>at</a:t>
            </a:r>
          </a:p>
          <a:p>
            <a:pPr marL="800100" lvl="1" indent="-342900" eaLnBrk="0" fontAlgn="base" hangingPunct="0">
              <a:spcBef>
                <a:spcPct val="20000"/>
              </a:spcBef>
              <a:spcAft>
                <a:spcPct val="0"/>
              </a:spcAft>
              <a:buFont typeface="Wingdings" panose="05000000000000000000" pitchFamily="2" charset="2"/>
              <a:buChar char="ü"/>
              <a:defRPr/>
            </a:pPr>
            <a:r>
              <a:rPr lang="en-US" sz="2400" b="1" dirty="0" smtClean="0">
                <a:solidFill>
                  <a:srgbClr val="1F497D"/>
                </a:solidFill>
                <a:ea typeface="ヒラギノ角ゴ Pro W3"/>
                <a:cs typeface="Arial" charset="0"/>
              </a:rPr>
              <a:t>USD </a:t>
            </a:r>
            <a:r>
              <a:rPr lang="en-US" sz="2400" b="1" dirty="0">
                <a:solidFill>
                  <a:srgbClr val="1F497D"/>
                </a:solidFill>
                <a:ea typeface="ヒラギノ角ゴ Pro W3"/>
                <a:cs typeface="Arial" charset="0"/>
              </a:rPr>
              <a:t>28 million for the West Bank </a:t>
            </a:r>
            <a:r>
              <a:rPr lang="en-US" sz="2400" b="1" dirty="0" smtClean="0">
                <a:solidFill>
                  <a:srgbClr val="1F497D"/>
                </a:solidFill>
                <a:ea typeface="ヒラギノ角ゴ Pro W3"/>
                <a:cs typeface="Arial" charset="0"/>
              </a:rPr>
              <a:t>and</a:t>
            </a:r>
          </a:p>
          <a:p>
            <a:pPr marL="800100" lvl="1" indent="-342900" eaLnBrk="0" fontAlgn="base" hangingPunct="0">
              <a:spcBef>
                <a:spcPct val="20000"/>
              </a:spcBef>
              <a:spcAft>
                <a:spcPct val="0"/>
              </a:spcAft>
              <a:buFont typeface="Wingdings" panose="05000000000000000000" pitchFamily="2" charset="2"/>
              <a:buChar char="ü"/>
              <a:defRPr/>
            </a:pPr>
            <a:r>
              <a:rPr lang="en-US" sz="2400" b="1" dirty="0" smtClean="0">
                <a:solidFill>
                  <a:srgbClr val="1F497D"/>
                </a:solidFill>
                <a:ea typeface="ヒラギノ角ゴ Pro W3"/>
                <a:cs typeface="Arial" charset="0"/>
              </a:rPr>
              <a:t>USD </a:t>
            </a:r>
            <a:r>
              <a:rPr lang="en-US" sz="2400" b="1" dirty="0">
                <a:solidFill>
                  <a:srgbClr val="1F497D"/>
                </a:solidFill>
                <a:ea typeface="ヒラギノ角ゴ Pro W3"/>
                <a:cs typeface="Arial" charset="0"/>
              </a:rPr>
              <a:t>49 million for the Gaza </a:t>
            </a:r>
            <a:r>
              <a:rPr lang="en-US" sz="2400" b="1" dirty="0" smtClean="0">
                <a:solidFill>
                  <a:srgbClr val="1F497D"/>
                </a:solidFill>
                <a:ea typeface="ヒラギノ角ゴ Pro W3"/>
                <a:cs typeface="Arial" charset="0"/>
              </a:rPr>
              <a:t>Strip</a:t>
            </a:r>
            <a:r>
              <a:rPr lang="en-US" sz="2400" dirty="0" smtClean="0">
                <a:solidFill>
                  <a:srgbClr val="1F497D"/>
                </a:solidFill>
                <a:ea typeface="ヒラギノ角ゴ Pro W3"/>
                <a:cs typeface="Arial" charset="0"/>
              </a:rPr>
              <a:t>.</a:t>
            </a:r>
          </a:p>
        </p:txBody>
      </p:sp>
    </p:spTree>
    <p:extLst>
      <p:ext uri="{BB962C8B-B14F-4D97-AF65-F5344CB8AC3E}">
        <p14:creationId xmlns:p14="http://schemas.microsoft.com/office/powerpoint/2010/main" val="25676838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TextBox 3"/>
          <p:cNvSpPr txBox="1">
            <a:spLocks noChangeArrowheads="1"/>
          </p:cNvSpPr>
          <p:nvPr/>
        </p:nvSpPr>
        <p:spPr bwMode="auto">
          <a:xfrm>
            <a:off x="1102784" y="3964994"/>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b="1" dirty="0" smtClean="0">
                <a:solidFill>
                  <a:prstClr val="white"/>
                </a:solidFill>
                <a:cs typeface="Arial" charset="0"/>
              </a:rPr>
              <a:t>Business development meeting</a:t>
            </a:r>
          </a:p>
        </p:txBody>
      </p:sp>
      <p:sp>
        <p:nvSpPr>
          <p:cNvPr id="2055" name="TextBox 4"/>
          <p:cNvSpPr txBox="1">
            <a:spLocks noChangeArrowheads="1"/>
          </p:cNvSpPr>
          <p:nvPr/>
        </p:nvSpPr>
        <p:spPr bwMode="auto">
          <a:xfrm>
            <a:off x="1102784" y="2854684"/>
            <a:ext cx="9601728" cy="646331"/>
          </a:xfrm>
          <a:prstGeom prst="rect">
            <a:avLst/>
          </a:prstGeom>
          <a:noFill/>
          <a:ln w="9525">
            <a:noFill/>
            <a:miter lim="800000"/>
            <a:headEnd/>
            <a:tailEnd/>
          </a:ln>
        </p:spPr>
        <p:txBody>
          <a:bodyPr wrap="square">
            <a:spAutoFit/>
          </a:bodyPr>
          <a:lstStyle/>
          <a:p>
            <a:pPr fontAlgn="base">
              <a:spcBef>
                <a:spcPct val="0"/>
              </a:spcBef>
              <a:spcAft>
                <a:spcPct val="0"/>
              </a:spcAft>
            </a:pPr>
            <a:r>
              <a:rPr lang="it-IT" sz="3600" b="1" dirty="0" smtClean="0">
                <a:solidFill>
                  <a:prstClr val="white"/>
                </a:solidFill>
                <a:cs typeface="Arial" charset="0"/>
              </a:rPr>
              <a:t>‘Presentation Title’</a:t>
            </a:r>
            <a:endParaRPr lang="it-IT" sz="3600" b="1" dirty="0">
              <a:solidFill>
                <a:prstClr val="white"/>
              </a:solidFill>
              <a:cs typeface="Arial" charset="0"/>
            </a:endParaRPr>
          </a:p>
        </p:txBody>
      </p:sp>
      <p:sp>
        <p:nvSpPr>
          <p:cNvPr id="11" name="TextBox 3"/>
          <p:cNvSpPr txBox="1">
            <a:spLocks noChangeArrowheads="1"/>
          </p:cNvSpPr>
          <p:nvPr/>
        </p:nvSpPr>
        <p:spPr bwMode="auto">
          <a:xfrm>
            <a:off x="1103445" y="4429561"/>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dirty="0" smtClean="0">
                <a:solidFill>
                  <a:prstClr val="white"/>
                </a:solidFill>
                <a:cs typeface="Arial" charset="0"/>
              </a:rPr>
              <a:t>London, 23 February 2012</a:t>
            </a:r>
            <a:endParaRPr lang="it-IT" sz="2000" dirty="0">
              <a:solidFill>
                <a:prstClr val="white"/>
              </a:solidFill>
              <a:cs typeface="Arial" charset="0"/>
            </a:endParaRPr>
          </a:p>
        </p:txBody>
      </p:sp>
      <p:sp>
        <p:nvSpPr>
          <p:cNvPr id="9" name="Text Box 2"/>
          <p:cNvSpPr txBox="1"/>
          <p:nvPr/>
        </p:nvSpPr>
        <p:spPr>
          <a:xfrm>
            <a:off x="-21431" y="0"/>
            <a:ext cx="12240683" cy="692696"/>
          </a:xfrm>
          <a:prstGeom prst="rect">
            <a:avLst/>
          </a:prstGeom>
          <a:solidFill>
            <a:srgbClr val="12558B"/>
          </a:solid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3510915" indent="179705" fontAlgn="base">
              <a:spcBef>
                <a:spcPct val="0"/>
              </a:spcBef>
            </a:pPr>
            <a:endParaRPr lang="en-GB" sz="1200">
              <a:solidFill>
                <a:srgbClr val="FFFFFF"/>
              </a:solidFill>
              <a:ea typeface="ＭＳ 明朝"/>
              <a:cs typeface="Times New Roman"/>
            </a:endParaRPr>
          </a:p>
        </p:txBody>
      </p:sp>
      <p:pic>
        <p:nvPicPr>
          <p:cNvPr id="4" name="Picture 3" descr="Climatekos_white.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32727" y="6165304"/>
            <a:ext cx="3119924" cy="546404"/>
          </a:xfrm>
          <a:prstGeom prst="rect">
            <a:avLst/>
          </a:prstGeom>
        </p:spPr>
      </p:pic>
      <p:sp>
        <p:nvSpPr>
          <p:cNvPr id="13" name="Placeholder 8"/>
          <p:cNvSpPr txBox="1">
            <a:spLocks noChangeArrowheads="1"/>
          </p:cNvSpPr>
          <p:nvPr/>
        </p:nvSpPr>
        <p:spPr bwMode="auto">
          <a:xfrm>
            <a:off x="719403" y="764214"/>
            <a:ext cx="10972800" cy="37449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800100" lvl="1" indent="-342900" eaLnBrk="0" fontAlgn="base" hangingPunct="0">
              <a:spcBef>
                <a:spcPct val="20000"/>
              </a:spcBef>
              <a:spcAft>
                <a:spcPct val="0"/>
              </a:spcAft>
              <a:buFont typeface="Wingdings" panose="05000000000000000000" pitchFamily="2" charset="2"/>
              <a:buChar char="ü"/>
              <a:defRPr/>
            </a:pPr>
            <a:r>
              <a:rPr lang="en-US" sz="2400" dirty="0" smtClean="0">
                <a:solidFill>
                  <a:srgbClr val="1F497D"/>
                </a:solidFill>
                <a:ea typeface="ヒラギノ角ゴ Pro W3"/>
                <a:cs typeface="Arial" charset="0"/>
              </a:rPr>
              <a:t>It </a:t>
            </a:r>
            <a:r>
              <a:rPr lang="en-US" sz="2400" dirty="0">
                <a:solidFill>
                  <a:srgbClr val="1F497D"/>
                </a:solidFill>
                <a:ea typeface="ヒラギノ角ゴ Pro W3"/>
                <a:cs typeface="Arial" charset="0"/>
              </a:rPr>
              <a:t>is not possible to distinguish the </a:t>
            </a:r>
            <a:r>
              <a:rPr lang="en-US" sz="2400" dirty="0" err="1">
                <a:solidFill>
                  <a:srgbClr val="1F497D"/>
                </a:solidFill>
                <a:ea typeface="ヒラギノ角ゴ Pro W3"/>
                <a:cs typeface="Arial" charset="0"/>
              </a:rPr>
              <a:t>agri</a:t>
            </a:r>
            <a:r>
              <a:rPr lang="en-US" sz="2400" dirty="0">
                <a:solidFill>
                  <a:srgbClr val="1F497D"/>
                </a:solidFill>
                <a:ea typeface="ヒラギノ角ゴ Pro W3"/>
                <a:cs typeface="Arial" charset="0"/>
              </a:rPr>
              <a:t>-food related component of these estimates from the costs pertaining to adaptation in other industry sub-sectors</a:t>
            </a:r>
            <a:r>
              <a:rPr lang="en-US" sz="2400" dirty="0" smtClean="0">
                <a:solidFill>
                  <a:srgbClr val="1F497D"/>
                </a:solidFill>
                <a:ea typeface="ヒラギノ角ゴ Pro W3"/>
                <a:cs typeface="Arial" charset="0"/>
              </a:rPr>
              <a:t>.</a:t>
            </a:r>
            <a:endParaRPr lang="en-US" sz="2400" dirty="0">
              <a:solidFill>
                <a:srgbClr val="1F497D"/>
              </a:solidFill>
              <a:ea typeface="ヒラギノ角ゴ Pro W3"/>
              <a:cs typeface="Arial" charset="0"/>
            </a:endParaRPr>
          </a:p>
          <a:p>
            <a:pPr marL="342900" indent="-342900" eaLnBrk="0" fontAlgn="base" hangingPunct="0">
              <a:spcBef>
                <a:spcPct val="20000"/>
              </a:spcBef>
              <a:spcAft>
                <a:spcPct val="0"/>
              </a:spcAft>
              <a:buFont typeface="Wingdings" panose="05000000000000000000" pitchFamily="2" charset="2"/>
              <a:buChar char="Ø"/>
              <a:defRPr/>
            </a:pPr>
            <a:r>
              <a:rPr lang="en-US" sz="2400" dirty="0">
                <a:solidFill>
                  <a:srgbClr val="1F497D"/>
                </a:solidFill>
                <a:ea typeface="ヒラギノ角ゴ Pro W3"/>
                <a:cs typeface="Arial" charset="0"/>
              </a:rPr>
              <a:t>The values </a:t>
            </a:r>
            <a:r>
              <a:rPr lang="en-US" sz="2400" dirty="0" smtClean="0">
                <a:solidFill>
                  <a:srgbClr val="1F497D"/>
                </a:solidFill>
                <a:ea typeface="ヒラギノ角ゴ Pro W3"/>
                <a:cs typeface="Arial" charset="0"/>
              </a:rPr>
              <a:t>represent</a:t>
            </a:r>
            <a:r>
              <a:rPr lang="en-US" sz="2400" dirty="0">
                <a:solidFill>
                  <a:srgbClr val="1F497D"/>
                </a:solidFill>
                <a:ea typeface="ヒラギノ角ゴ Pro W3"/>
                <a:cs typeface="Arial" charset="0"/>
              </a:rPr>
              <a:t>, however, </a:t>
            </a:r>
            <a:r>
              <a:rPr lang="en-US" sz="2400" i="1" dirty="0">
                <a:solidFill>
                  <a:srgbClr val="1F497D"/>
                </a:solidFill>
                <a:ea typeface="ヒラギノ角ゴ Pro W3"/>
                <a:cs typeface="Arial" charset="0"/>
              </a:rPr>
              <a:t>ballpark figures</a:t>
            </a:r>
            <a:r>
              <a:rPr lang="en-US" sz="2400" dirty="0">
                <a:solidFill>
                  <a:srgbClr val="1F497D"/>
                </a:solidFill>
                <a:ea typeface="ヒラギノ角ゴ Pro W3"/>
                <a:cs typeface="Arial" charset="0"/>
              </a:rPr>
              <a:t> that would </a:t>
            </a:r>
            <a:r>
              <a:rPr lang="en-US" sz="2400" i="1" dirty="0">
                <a:solidFill>
                  <a:srgbClr val="1F497D"/>
                </a:solidFill>
                <a:ea typeface="ヒラギノ角ゴ Pro W3"/>
                <a:cs typeface="Arial" charset="0"/>
              </a:rPr>
              <a:t>have to be further refined in order to allow for a full quantitative cost-benefit analysis </a:t>
            </a:r>
            <a:r>
              <a:rPr lang="en-US" sz="2400" i="1" dirty="0" smtClean="0">
                <a:solidFill>
                  <a:srgbClr val="1F497D"/>
                </a:solidFill>
                <a:ea typeface="ヒラギノ角ゴ Pro W3"/>
                <a:cs typeface="Arial" charset="0"/>
              </a:rPr>
              <a:t>(CBA) </a:t>
            </a:r>
            <a:r>
              <a:rPr lang="en-US" sz="2400" dirty="0" smtClean="0">
                <a:solidFill>
                  <a:srgbClr val="1F497D"/>
                </a:solidFill>
                <a:ea typeface="ヒラギノ角ゴ Pro W3"/>
                <a:cs typeface="Arial" charset="0"/>
              </a:rPr>
              <a:t>of </a:t>
            </a:r>
            <a:r>
              <a:rPr lang="en-US" sz="2400" dirty="0">
                <a:solidFill>
                  <a:srgbClr val="1F497D"/>
                </a:solidFill>
                <a:ea typeface="ヒラギノ角ゴ Pro W3"/>
                <a:cs typeface="Arial" charset="0"/>
              </a:rPr>
              <a:t>adaptation in these sectors</a:t>
            </a:r>
          </a:p>
        </p:txBody>
      </p:sp>
    </p:spTree>
    <p:extLst>
      <p:ext uri="{BB962C8B-B14F-4D97-AF65-F5344CB8AC3E}">
        <p14:creationId xmlns:p14="http://schemas.microsoft.com/office/powerpoint/2010/main" val="331939281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TextBox 3"/>
          <p:cNvSpPr txBox="1">
            <a:spLocks noChangeArrowheads="1"/>
          </p:cNvSpPr>
          <p:nvPr/>
        </p:nvSpPr>
        <p:spPr bwMode="auto">
          <a:xfrm>
            <a:off x="1102784" y="3964994"/>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b="1" dirty="0" smtClean="0">
                <a:solidFill>
                  <a:prstClr val="white"/>
                </a:solidFill>
                <a:cs typeface="Arial" charset="0"/>
              </a:rPr>
              <a:t>Business development meeting</a:t>
            </a:r>
          </a:p>
        </p:txBody>
      </p:sp>
      <p:sp>
        <p:nvSpPr>
          <p:cNvPr id="2055" name="TextBox 4"/>
          <p:cNvSpPr txBox="1">
            <a:spLocks noChangeArrowheads="1"/>
          </p:cNvSpPr>
          <p:nvPr/>
        </p:nvSpPr>
        <p:spPr bwMode="auto">
          <a:xfrm>
            <a:off x="1102784" y="2854684"/>
            <a:ext cx="9601728" cy="646331"/>
          </a:xfrm>
          <a:prstGeom prst="rect">
            <a:avLst/>
          </a:prstGeom>
          <a:noFill/>
          <a:ln w="9525">
            <a:noFill/>
            <a:miter lim="800000"/>
            <a:headEnd/>
            <a:tailEnd/>
          </a:ln>
        </p:spPr>
        <p:txBody>
          <a:bodyPr wrap="square">
            <a:spAutoFit/>
          </a:bodyPr>
          <a:lstStyle/>
          <a:p>
            <a:pPr fontAlgn="base">
              <a:spcBef>
                <a:spcPct val="0"/>
              </a:spcBef>
              <a:spcAft>
                <a:spcPct val="0"/>
              </a:spcAft>
            </a:pPr>
            <a:r>
              <a:rPr lang="it-IT" sz="3600" b="1" dirty="0" smtClean="0">
                <a:solidFill>
                  <a:prstClr val="white"/>
                </a:solidFill>
                <a:cs typeface="Arial" charset="0"/>
              </a:rPr>
              <a:t>‘Presentation Title’</a:t>
            </a:r>
            <a:endParaRPr lang="it-IT" sz="3600" b="1" dirty="0">
              <a:solidFill>
                <a:prstClr val="white"/>
              </a:solidFill>
              <a:cs typeface="Arial" charset="0"/>
            </a:endParaRPr>
          </a:p>
        </p:txBody>
      </p:sp>
      <p:sp>
        <p:nvSpPr>
          <p:cNvPr id="11" name="TextBox 3"/>
          <p:cNvSpPr txBox="1">
            <a:spLocks noChangeArrowheads="1"/>
          </p:cNvSpPr>
          <p:nvPr/>
        </p:nvSpPr>
        <p:spPr bwMode="auto">
          <a:xfrm>
            <a:off x="1103445" y="4429561"/>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dirty="0" smtClean="0">
                <a:solidFill>
                  <a:prstClr val="white"/>
                </a:solidFill>
                <a:cs typeface="Arial" charset="0"/>
              </a:rPr>
              <a:t>London, 23 February 2012</a:t>
            </a:r>
            <a:endParaRPr lang="it-IT" sz="2000" dirty="0">
              <a:solidFill>
                <a:prstClr val="white"/>
              </a:solidFill>
              <a:cs typeface="Arial" charset="0"/>
            </a:endParaRPr>
          </a:p>
        </p:txBody>
      </p:sp>
      <p:sp>
        <p:nvSpPr>
          <p:cNvPr id="9" name="Text Box 2"/>
          <p:cNvSpPr txBox="1"/>
          <p:nvPr/>
        </p:nvSpPr>
        <p:spPr>
          <a:xfrm>
            <a:off x="-21431" y="0"/>
            <a:ext cx="12240683" cy="692696"/>
          </a:xfrm>
          <a:prstGeom prst="rect">
            <a:avLst/>
          </a:prstGeom>
          <a:solidFill>
            <a:srgbClr val="12558B"/>
          </a:solid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3510915" indent="179705" fontAlgn="base">
              <a:spcBef>
                <a:spcPct val="0"/>
              </a:spcBef>
            </a:pPr>
            <a:endParaRPr lang="en-GB" sz="1200">
              <a:solidFill>
                <a:srgbClr val="FFFFFF"/>
              </a:solidFill>
              <a:ea typeface="ＭＳ 明朝"/>
              <a:cs typeface="Times New Roman"/>
            </a:endParaRPr>
          </a:p>
        </p:txBody>
      </p:sp>
      <p:pic>
        <p:nvPicPr>
          <p:cNvPr id="4" name="Picture 3" descr="Climatekos_white.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32727" y="6165304"/>
            <a:ext cx="3119924" cy="546404"/>
          </a:xfrm>
          <a:prstGeom prst="rect">
            <a:avLst/>
          </a:prstGeom>
        </p:spPr>
      </p:pic>
      <p:sp>
        <p:nvSpPr>
          <p:cNvPr id="13" name="Placeholder 7"/>
          <p:cNvSpPr txBox="1">
            <a:spLocks noChangeArrowheads="1"/>
          </p:cNvSpPr>
          <p:nvPr/>
        </p:nvSpPr>
        <p:spPr bwMode="auto">
          <a:xfrm>
            <a:off x="609600" y="2420814"/>
            <a:ext cx="109728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eaLnBrk="0" fontAlgn="base" hangingPunct="0">
              <a:spcBef>
                <a:spcPct val="0"/>
              </a:spcBef>
              <a:spcAft>
                <a:spcPct val="0"/>
              </a:spcAft>
              <a:defRPr/>
            </a:pPr>
            <a:r>
              <a:rPr lang="en-US" sz="3200" dirty="0">
                <a:solidFill>
                  <a:srgbClr val="1F497D"/>
                </a:solidFill>
                <a:ea typeface="ヒラギノ角ゴ Pro W3"/>
                <a:cs typeface="Arial" charset="0"/>
              </a:rPr>
              <a:t>State of affairs with regard to benefits of adaptation measures in Palestine</a:t>
            </a:r>
          </a:p>
        </p:txBody>
      </p:sp>
    </p:spTree>
    <p:extLst>
      <p:ext uri="{BB962C8B-B14F-4D97-AF65-F5344CB8AC3E}">
        <p14:creationId xmlns:p14="http://schemas.microsoft.com/office/powerpoint/2010/main" val="9015680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Scope</a:t>
            </a:r>
            <a:endParaRPr lang="nl-NL" dirty="0"/>
          </a:p>
        </p:txBody>
      </p:sp>
      <p:sp>
        <p:nvSpPr>
          <p:cNvPr id="3" name="Content Placeholder 2"/>
          <p:cNvSpPr>
            <a:spLocks noGrp="1"/>
          </p:cNvSpPr>
          <p:nvPr>
            <p:ph idx="1"/>
          </p:nvPr>
        </p:nvSpPr>
        <p:spPr/>
        <p:txBody>
          <a:bodyPr/>
          <a:lstStyle/>
          <a:p>
            <a:pPr>
              <a:spcAft>
                <a:spcPts val="600"/>
              </a:spcAft>
            </a:pPr>
            <a:r>
              <a:rPr lang="en-US" sz="2600" dirty="0" smtClean="0"/>
              <a:t>Sectors </a:t>
            </a:r>
            <a:r>
              <a:rPr lang="en-US" sz="2600" dirty="0"/>
              <a:t>selected on the basis of their importance to the Palestinian economy and their vulnerability to </a:t>
            </a:r>
            <a:r>
              <a:rPr lang="en-US" sz="2600" dirty="0" smtClean="0"/>
              <a:t>CC:</a:t>
            </a:r>
            <a:endParaRPr lang="nl-NL" sz="2600" dirty="0" smtClean="0"/>
          </a:p>
          <a:p>
            <a:pPr lvl="1">
              <a:spcAft>
                <a:spcPts val="500"/>
              </a:spcAft>
            </a:pPr>
            <a:r>
              <a:rPr lang="nl-NL" sz="2300" dirty="0" smtClean="0">
                <a:solidFill>
                  <a:srgbClr val="F04E30"/>
                </a:solidFill>
              </a:rPr>
              <a:t>Agriculture:</a:t>
            </a:r>
            <a:r>
              <a:rPr lang="nl-NL" sz="2300" dirty="0" smtClean="0"/>
              <a:t> </a:t>
            </a:r>
            <a:r>
              <a:rPr lang="en-US" sz="2300" dirty="0" smtClean="0"/>
              <a:t>significant contribution to GDP, </a:t>
            </a:r>
            <a:r>
              <a:rPr lang="en-US" sz="2300" dirty="0"/>
              <a:t>exports, food security &amp;</a:t>
            </a:r>
            <a:r>
              <a:rPr lang="en-US" sz="2300" dirty="0" smtClean="0"/>
              <a:t> employment; </a:t>
            </a:r>
            <a:r>
              <a:rPr lang="en-US" sz="2300" dirty="0"/>
              <a:t>particularly sensitive </a:t>
            </a:r>
            <a:r>
              <a:rPr lang="en-US" sz="2300" dirty="0" smtClean="0">
                <a:solidFill>
                  <a:srgbClr val="3D444E"/>
                </a:solidFill>
              </a:rPr>
              <a:t>to the </a:t>
            </a:r>
            <a:r>
              <a:rPr lang="en-US" sz="2300" dirty="0"/>
              <a:t>effects of rising </a:t>
            </a:r>
            <a:r>
              <a:rPr lang="en-US" sz="2300" dirty="0" smtClean="0"/>
              <a:t>temperatures</a:t>
            </a:r>
            <a:r>
              <a:rPr lang="en-US" sz="2300" dirty="0"/>
              <a:t>, reduced precipitation </a:t>
            </a:r>
            <a:r>
              <a:rPr lang="en-US" sz="2300" dirty="0" smtClean="0"/>
              <a:t>&amp; extreme events.</a:t>
            </a:r>
          </a:p>
          <a:p>
            <a:pPr lvl="1">
              <a:spcAft>
                <a:spcPts val="500"/>
              </a:spcAft>
            </a:pPr>
            <a:r>
              <a:rPr lang="en-US" sz="2300" dirty="0" smtClean="0">
                <a:solidFill>
                  <a:srgbClr val="F04E30"/>
                </a:solidFill>
              </a:rPr>
              <a:t>Water</a:t>
            </a:r>
            <a:r>
              <a:rPr lang="en-US" sz="2300" dirty="0">
                <a:solidFill>
                  <a:srgbClr val="F04E30"/>
                </a:solidFill>
              </a:rPr>
              <a:t>: </a:t>
            </a:r>
            <a:r>
              <a:rPr lang="en-US" sz="2300" dirty="0">
                <a:solidFill>
                  <a:srgbClr val="3D444E"/>
                </a:solidFill>
              </a:rPr>
              <a:t>already under significant </a:t>
            </a:r>
            <a:r>
              <a:rPr lang="en-US" sz="2300" dirty="0" smtClean="0">
                <a:solidFill>
                  <a:srgbClr val="3D444E"/>
                </a:solidFill>
              </a:rPr>
              <a:t>pressure; CC impacts </a:t>
            </a:r>
            <a:r>
              <a:rPr lang="en-US" sz="2300" dirty="0">
                <a:solidFill>
                  <a:srgbClr val="3D444E"/>
                </a:solidFill>
              </a:rPr>
              <a:t>on water resources will have knock-on implications on a range of other </a:t>
            </a:r>
            <a:r>
              <a:rPr lang="en-US" sz="2300" dirty="0" smtClean="0">
                <a:solidFill>
                  <a:srgbClr val="3D444E"/>
                </a:solidFill>
              </a:rPr>
              <a:t>sectors.</a:t>
            </a:r>
          </a:p>
          <a:p>
            <a:pPr lvl="1">
              <a:spcAft>
                <a:spcPts val="500"/>
              </a:spcAft>
            </a:pPr>
            <a:r>
              <a:rPr lang="en-US" sz="2300" dirty="0" err="1" smtClean="0">
                <a:solidFill>
                  <a:srgbClr val="F04E30"/>
                </a:solidFill>
              </a:rPr>
              <a:t>Agri</a:t>
            </a:r>
            <a:r>
              <a:rPr lang="en-US" sz="2300" dirty="0" smtClean="0">
                <a:solidFill>
                  <a:srgbClr val="F04E30"/>
                </a:solidFill>
              </a:rPr>
              <a:t>-food &amp; food security: </a:t>
            </a:r>
            <a:r>
              <a:rPr lang="en-US" sz="2300" dirty="0" smtClean="0">
                <a:solidFill>
                  <a:srgbClr val="3D444E"/>
                </a:solidFill>
              </a:rPr>
              <a:t>CC affects the supply </a:t>
            </a:r>
            <a:r>
              <a:rPr lang="en-US" sz="2300" dirty="0">
                <a:solidFill>
                  <a:srgbClr val="3D444E"/>
                </a:solidFill>
              </a:rPr>
              <a:t>of agricultural </a:t>
            </a:r>
            <a:r>
              <a:rPr lang="en-US" sz="2300" dirty="0" smtClean="0">
                <a:solidFill>
                  <a:srgbClr val="3D444E"/>
                </a:solidFill>
              </a:rPr>
              <a:t>inputs &amp; other </a:t>
            </a:r>
            <a:r>
              <a:rPr lang="en-US" sz="2300" dirty="0">
                <a:solidFill>
                  <a:srgbClr val="3D444E"/>
                </a:solidFill>
              </a:rPr>
              <a:t>stages of the value chain.</a:t>
            </a:r>
          </a:p>
        </p:txBody>
      </p:sp>
    </p:spTree>
    <p:extLst>
      <p:ext uri="{BB962C8B-B14F-4D97-AF65-F5344CB8AC3E}">
        <p14:creationId xmlns:p14="http://schemas.microsoft.com/office/powerpoint/2010/main" val="350859107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3"/>
          <p:cNvSpPr txBox="1">
            <a:spLocks noChangeArrowheads="1"/>
          </p:cNvSpPr>
          <p:nvPr/>
        </p:nvSpPr>
        <p:spPr bwMode="auto">
          <a:xfrm>
            <a:off x="1103445" y="4429561"/>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dirty="0" smtClean="0">
                <a:solidFill>
                  <a:prstClr val="white"/>
                </a:solidFill>
                <a:cs typeface="Arial" charset="0"/>
              </a:rPr>
              <a:t>London, 23 February 2012</a:t>
            </a:r>
            <a:endParaRPr lang="it-IT" sz="2000" dirty="0">
              <a:solidFill>
                <a:prstClr val="white"/>
              </a:solidFill>
              <a:cs typeface="Arial" charset="0"/>
            </a:endParaRPr>
          </a:p>
        </p:txBody>
      </p:sp>
      <p:sp>
        <p:nvSpPr>
          <p:cNvPr id="9" name="Text Box 2"/>
          <p:cNvSpPr txBox="1"/>
          <p:nvPr/>
        </p:nvSpPr>
        <p:spPr>
          <a:xfrm>
            <a:off x="-21431" y="0"/>
            <a:ext cx="12240683" cy="692696"/>
          </a:xfrm>
          <a:prstGeom prst="rect">
            <a:avLst/>
          </a:prstGeom>
          <a:solidFill>
            <a:srgbClr val="12558B"/>
          </a:solid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3510915" indent="179705" fontAlgn="base">
              <a:spcBef>
                <a:spcPct val="0"/>
              </a:spcBef>
            </a:pPr>
            <a:endParaRPr lang="en-GB" sz="1200">
              <a:solidFill>
                <a:srgbClr val="FFFFFF"/>
              </a:solidFill>
              <a:ea typeface="ＭＳ 明朝"/>
              <a:cs typeface="Times New Roman"/>
            </a:endParaRPr>
          </a:p>
        </p:txBody>
      </p:sp>
      <p:pic>
        <p:nvPicPr>
          <p:cNvPr id="4" name="Picture 3" descr="Climatekos_whit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832727" y="6165304"/>
            <a:ext cx="3119924" cy="546404"/>
          </a:xfrm>
          <a:prstGeom prst="rect">
            <a:avLst/>
          </a:prstGeom>
        </p:spPr>
      </p:pic>
      <p:graphicFrame>
        <p:nvGraphicFramePr>
          <p:cNvPr id="2" name="Objekt 1"/>
          <p:cNvGraphicFramePr>
            <a:graphicFrameLocks noChangeAspect="1"/>
          </p:cNvGraphicFramePr>
          <p:nvPr>
            <p:extLst>
              <p:ext uri="{D42A27DB-BD31-4B8C-83A1-F6EECF244321}">
                <p14:modId xmlns:p14="http://schemas.microsoft.com/office/powerpoint/2010/main" val="663475043"/>
              </p:ext>
            </p:extLst>
          </p:nvPr>
        </p:nvGraphicFramePr>
        <p:xfrm>
          <a:off x="-720757" y="1113080"/>
          <a:ext cx="9409045" cy="5988329"/>
        </p:xfrm>
        <a:graphic>
          <a:graphicData uri="http://schemas.openxmlformats.org/presentationml/2006/ole">
            <mc:AlternateContent xmlns:mc="http://schemas.openxmlformats.org/markup-compatibility/2006">
              <mc:Choice xmlns:v="urn:schemas-microsoft-com:vml" Requires="v">
                <p:oleObj spid="_x0000_s1033" name="Dokument" r:id="rId5" imgW="5860851" imgH="4973039" progId="Word.Document.12">
                  <p:embed/>
                </p:oleObj>
              </mc:Choice>
              <mc:Fallback>
                <p:oleObj name="Dokument" r:id="rId5" imgW="5860851" imgH="4973039" progId="Word.Document.12">
                  <p:embed/>
                  <p:pic>
                    <p:nvPicPr>
                      <p:cNvPr id="0" name=""/>
                      <p:cNvPicPr/>
                      <p:nvPr/>
                    </p:nvPicPr>
                    <p:blipFill>
                      <a:blip r:embed="rId6"/>
                      <a:stretch>
                        <a:fillRect/>
                      </a:stretch>
                    </p:blipFill>
                    <p:spPr>
                      <a:xfrm>
                        <a:off x="-720757" y="1113080"/>
                        <a:ext cx="9409045" cy="5988329"/>
                      </a:xfrm>
                      <a:prstGeom prst="rect">
                        <a:avLst/>
                      </a:prstGeom>
                    </p:spPr>
                  </p:pic>
                </p:oleObj>
              </mc:Fallback>
            </mc:AlternateContent>
          </a:graphicData>
        </a:graphic>
      </p:graphicFrame>
      <p:sp>
        <p:nvSpPr>
          <p:cNvPr id="3" name="Rechteck 2"/>
          <p:cNvSpPr/>
          <p:nvPr/>
        </p:nvSpPr>
        <p:spPr>
          <a:xfrm>
            <a:off x="-528736" y="768049"/>
            <a:ext cx="10392688" cy="284693"/>
          </a:xfrm>
          <a:prstGeom prst="rect">
            <a:avLst/>
          </a:prstGeom>
        </p:spPr>
        <p:txBody>
          <a:bodyPr wrap="square">
            <a:spAutoFit/>
          </a:bodyPr>
          <a:lstStyle/>
          <a:p>
            <a:pPr marL="450215" fontAlgn="base">
              <a:lnSpc>
                <a:spcPts val="1500"/>
              </a:lnSpc>
              <a:spcBef>
                <a:spcPct val="0"/>
              </a:spcBef>
              <a:spcAft>
                <a:spcPts val="600"/>
              </a:spcAft>
            </a:pPr>
            <a:r>
              <a:rPr lang="en-GB" sz="1200" b="1" dirty="0">
                <a:solidFill>
                  <a:srgbClr val="005962"/>
                </a:solidFill>
                <a:latin typeface="Trebuchet MS"/>
                <a:ea typeface="Calibri"/>
                <a:cs typeface="Times New Roman"/>
              </a:rPr>
              <a:t>Box 4-3 Highest-ranking adaptation options per sector in the West Bank and Gaza Strip</a:t>
            </a:r>
            <a:endParaRPr lang="de-DE" sz="1200" dirty="0">
              <a:solidFill>
                <a:prstClr val="black"/>
              </a:solidFill>
              <a:latin typeface="Trebuchet MS"/>
              <a:ea typeface="Calibri"/>
              <a:cs typeface="Times New Roman"/>
            </a:endParaRPr>
          </a:p>
        </p:txBody>
      </p:sp>
    </p:spTree>
    <p:extLst>
      <p:ext uri="{BB962C8B-B14F-4D97-AF65-F5344CB8AC3E}">
        <p14:creationId xmlns:p14="http://schemas.microsoft.com/office/powerpoint/2010/main" val="75728316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TextBox 3"/>
          <p:cNvSpPr txBox="1">
            <a:spLocks noChangeArrowheads="1"/>
          </p:cNvSpPr>
          <p:nvPr/>
        </p:nvSpPr>
        <p:spPr bwMode="auto">
          <a:xfrm>
            <a:off x="1102784" y="3964994"/>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b="1" dirty="0" smtClean="0">
                <a:solidFill>
                  <a:prstClr val="white"/>
                </a:solidFill>
                <a:cs typeface="Arial" charset="0"/>
              </a:rPr>
              <a:t>Business development meeting</a:t>
            </a:r>
          </a:p>
        </p:txBody>
      </p:sp>
      <p:sp>
        <p:nvSpPr>
          <p:cNvPr id="2055" name="TextBox 4"/>
          <p:cNvSpPr txBox="1">
            <a:spLocks noChangeArrowheads="1"/>
          </p:cNvSpPr>
          <p:nvPr/>
        </p:nvSpPr>
        <p:spPr bwMode="auto">
          <a:xfrm>
            <a:off x="1102784" y="2854684"/>
            <a:ext cx="9601728" cy="646331"/>
          </a:xfrm>
          <a:prstGeom prst="rect">
            <a:avLst/>
          </a:prstGeom>
          <a:noFill/>
          <a:ln w="9525">
            <a:noFill/>
            <a:miter lim="800000"/>
            <a:headEnd/>
            <a:tailEnd/>
          </a:ln>
        </p:spPr>
        <p:txBody>
          <a:bodyPr wrap="square">
            <a:spAutoFit/>
          </a:bodyPr>
          <a:lstStyle/>
          <a:p>
            <a:pPr fontAlgn="base">
              <a:spcBef>
                <a:spcPct val="0"/>
              </a:spcBef>
              <a:spcAft>
                <a:spcPct val="0"/>
              </a:spcAft>
            </a:pPr>
            <a:r>
              <a:rPr lang="it-IT" sz="3600" b="1" dirty="0" smtClean="0">
                <a:solidFill>
                  <a:prstClr val="white"/>
                </a:solidFill>
                <a:cs typeface="Arial" charset="0"/>
              </a:rPr>
              <a:t>‘Presentation Title’</a:t>
            </a:r>
            <a:endParaRPr lang="it-IT" sz="3600" b="1" dirty="0">
              <a:solidFill>
                <a:prstClr val="white"/>
              </a:solidFill>
              <a:cs typeface="Arial" charset="0"/>
            </a:endParaRPr>
          </a:p>
        </p:txBody>
      </p:sp>
      <p:sp>
        <p:nvSpPr>
          <p:cNvPr id="11" name="TextBox 3"/>
          <p:cNvSpPr txBox="1">
            <a:spLocks noChangeArrowheads="1"/>
          </p:cNvSpPr>
          <p:nvPr/>
        </p:nvSpPr>
        <p:spPr bwMode="auto">
          <a:xfrm>
            <a:off x="1103445" y="4429561"/>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dirty="0" smtClean="0">
                <a:solidFill>
                  <a:prstClr val="white"/>
                </a:solidFill>
                <a:cs typeface="Arial" charset="0"/>
              </a:rPr>
              <a:t>London, 23 February 2012</a:t>
            </a:r>
            <a:endParaRPr lang="it-IT" sz="2000" dirty="0">
              <a:solidFill>
                <a:prstClr val="white"/>
              </a:solidFill>
              <a:cs typeface="Arial" charset="0"/>
            </a:endParaRPr>
          </a:p>
        </p:txBody>
      </p:sp>
      <p:sp>
        <p:nvSpPr>
          <p:cNvPr id="9" name="Text Box 2"/>
          <p:cNvSpPr txBox="1"/>
          <p:nvPr/>
        </p:nvSpPr>
        <p:spPr>
          <a:xfrm>
            <a:off x="-21431" y="0"/>
            <a:ext cx="12240683" cy="692696"/>
          </a:xfrm>
          <a:prstGeom prst="rect">
            <a:avLst/>
          </a:prstGeom>
          <a:solidFill>
            <a:srgbClr val="12558B"/>
          </a:solid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3510915" indent="179705" fontAlgn="base">
              <a:spcBef>
                <a:spcPct val="0"/>
              </a:spcBef>
            </a:pPr>
            <a:endParaRPr lang="en-GB" sz="1200">
              <a:solidFill>
                <a:srgbClr val="FFFFFF"/>
              </a:solidFill>
              <a:ea typeface="ＭＳ 明朝"/>
              <a:cs typeface="Times New Roman"/>
            </a:endParaRPr>
          </a:p>
        </p:txBody>
      </p:sp>
      <p:pic>
        <p:nvPicPr>
          <p:cNvPr id="4" name="Picture 3" descr="Climatekos_white.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32727" y="6165304"/>
            <a:ext cx="3119924" cy="546404"/>
          </a:xfrm>
          <a:prstGeom prst="rect">
            <a:avLst/>
          </a:prstGeom>
        </p:spPr>
      </p:pic>
      <p:sp>
        <p:nvSpPr>
          <p:cNvPr id="13" name="Placeholder 8"/>
          <p:cNvSpPr txBox="1">
            <a:spLocks noChangeArrowheads="1"/>
          </p:cNvSpPr>
          <p:nvPr/>
        </p:nvSpPr>
        <p:spPr bwMode="auto">
          <a:xfrm>
            <a:off x="719403" y="764214"/>
            <a:ext cx="10972800" cy="37449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eaLnBrk="0" fontAlgn="base" hangingPunct="0">
              <a:spcBef>
                <a:spcPct val="20000"/>
              </a:spcBef>
              <a:spcAft>
                <a:spcPct val="0"/>
              </a:spcAft>
              <a:buFont typeface="Arial" panose="020B0604020202020204" pitchFamily="34" charset="0"/>
              <a:buChar char="•"/>
              <a:defRPr/>
            </a:pPr>
            <a:r>
              <a:rPr lang="en-US" sz="2400" dirty="0">
                <a:solidFill>
                  <a:srgbClr val="1F497D"/>
                </a:solidFill>
                <a:ea typeface="ヒラギノ角ゴ Pro W3"/>
                <a:cs typeface="Arial" charset="0"/>
              </a:rPr>
              <a:t>The outcomes of the NAP stakeholder consultation provide only broad-brush qualitative evaluations of the options’ benefits (in terms of avoided damage, efficacy, co-benefits</a:t>
            </a:r>
            <a:r>
              <a:rPr lang="en-US" sz="2400" dirty="0" smtClean="0">
                <a:solidFill>
                  <a:srgbClr val="1F497D"/>
                </a:solidFill>
                <a:ea typeface="ヒラギノ角ゴ Pro W3"/>
                <a:cs typeface="Arial" charset="0"/>
              </a:rPr>
              <a:t>)</a:t>
            </a:r>
          </a:p>
          <a:p>
            <a:pPr marL="342900" indent="-342900" eaLnBrk="0" fontAlgn="base" hangingPunct="0">
              <a:spcBef>
                <a:spcPct val="20000"/>
              </a:spcBef>
              <a:spcAft>
                <a:spcPct val="0"/>
              </a:spcAft>
              <a:buFont typeface="Arial" panose="020B0604020202020204" pitchFamily="34" charset="0"/>
              <a:buChar char="•"/>
              <a:defRPr/>
            </a:pPr>
            <a:r>
              <a:rPr lang="en-US" sz="2400" dirty="0" smtClean="0">
                <a:solidFill>
                  <a:srgbClr val="1F497D"/>
                </a:solidFill>
                <a:ea typeface="ヒラギノ角ゴ Pro W3"/>
                <a:cs typeface="Arial" charset="0"/>
              </a:rPr>
              <a:t>We </a:t>
            </a:r>
            <a:r>
              <a:rPr lang="en-US" sz="2400" dirty="0" err="1">
                <a:solidFill>
                  <a:srgbClr val="1F497D"/>
                </a:solidFill>
                <a:ea typeface="ヒラギノ角ゴ Pro W3"/>
                <a:cs typeface="Arial" charset="0"/>
              </a:rPr>
              <a:t>endeavoured</a:t>
            </a:r>
            <a:r>
              <a:rPr lang="en-US" sz="2400" dirty="0">
                <a:solidFill>
                  <a:srgbClr val="1F497D"/>
                </a:solidFill>
                <a:ea typeface="ヒラギノ角ゴ Pro W3"/>
                <a:cs typeface="Arial" charset="0"/>
              </a:rPr>
              <a:t> to derive more fine-grained estimates of the costs and benefits of the NAP adaptation </a:t>
            </a:r>
            <a:r>
              <a:rPr lang="en-US" sz="2400" dirty="0" smtClean="0">
                <a:solidFill>
                  <a:srgbClr val="1F497D"/>
                </a:solidFill>
                <a:ea typeface="ヒラギノ角ゴ Pro W3"/>
                <a:cs typeface="Arial" charset="0"/>
              </a:rPr>
              <a:t>options</a:t>
            </a:r>
          </a:p>
          <a:p>
            <a:pPr marL="800100" lvl="1" indent="-342900" eaLnBrk="0" fontAlgn="base" hangingPunct="0">
              <a:spcBef>
                <a:spcPct val="20000"/>
              </a:spcBef>
              <a:spcAft>
                <a:spcPct val="0"/>
              </a:spcAft>
              <a:buFont typeface="Wingdings" panose="05000000000000000000" pitchFamily="2" charset="2"/>
              <a:buChar char="Ø"/>
              <a:defRPr/>
            </a:pPr>
            <a:r>
              <a:rPr lang="en-US" sz="2400" dirty="0" smtClean="0">
                <a:solidFill>
                  <a:srgbClr val="1F497D"/>
                </a:solidFill>
                <a:ea typeface="ヒラギノ角ゴ Pro W3"/>
                <a:cs typeface="Arial" charset="0"/>
              </a:rPr>
              <a:t>Brief, additional </a:t>
            </a:r>
            <a:r>
              <a:rPr lang="en-US" sz="2400" i="1" dirty="0" smtClean="0">
                <a:solidFill>
                  <a:srgbClr val="1F497D"/>
                </a:solidFill>
                <a:ea typeface="ヒラギノ角ゴ Pro W3"/>
                <a:cs typeface="Arial" charset="0"/>
              </a:rPr>
              <a:t>survey with questionnaire </a:t>
            </a:r>
            <a:r>
              <a:rPr lang="en-US" sz="2400" i="1" dirty="0">
                <a:solidFill>
                  <a:srgbClr val="1F497D"/>
                </a:solidFill>
                <a:ea typeface="ヒラギノ角ゴ Pro W3"/>
                <a:cs typeface="Arial" charset="0"/>
              </a:rPr>
              <a:t>and list of </a:t>
            </a:r>
            <a:r>
              <a:rPr lang="en-US" sz="2400" i="1" dirty="0" smtClean="0">
                <a:solidFill>
                  <a:srgbClr val="1F497D"/>
                </a:solidFill>
                <a:ea typeface="ヒラギノ角ゴ Pro W3"/>
                <a:cs typeface="Arial" charset="0"/>
              </a:rPr>
              <a:t>projects/</a:t>
            </a:r>
            <a:r>
              <a:rPr lang="en-US" sz="2400" i="1" dirty="0" err="1" smtClean="0">
                <a:solidFill>
                  <a:srgbClr val="1F497D"/>
                </a:solidFill>
                <a:ea typeface="ヒラギノ角ゴ Pro W3"/>
                <a:cs typeface="Arial" charset="0"/>
              </a:rPr>
              <a:t>programmes</a:t>
            </a:r>
            <a:r>
              <a:rPr lang="en-US" sz="2400" i="1" dirty="0">
                <a:solidFill>
                  <a:srgbClr val="1F497D"/>
                </a:solidFill>
                <a:ea typeface="ヒラギノ角ゴ Pro W3"/>
                <a:cs typeface="Arial" charset="0"/>
              </a:rPr>
              <a:t> </a:t>
            </a:r>
            <a:r>
              <a:rPr lang="en-US" sz="2400" dirty="0">
                <a:solidFill>
                  <a:srgbClr val="1F497D"/>
                </a:solidFill>
                <a:ea typeface="ヒラギノ角ゴ Pro W3"/>
                <a:cs typeface="Arial" charset="0"/>
              </a:rPr>
              <a:t>was </a:t>
            </a:r>
            <a:r>
              <a:rPr lang="en-US" sz="2400" dirty="0" smtClean="0">
                <a:solidFill>
                  <a:srgbClr val="1F497D"/>
                </a:solidFill>
                <a:ea typeface="ヒラギノ角ゴ Pro W3"/>
                <a:cs typeface="Arial" charset="0"/>
              </a:rPr>
              <a:t>sent to relevant</a:t>
            </a:r>
            <a:r>
              <a:rPr lang="en-US" sz="2400" dirty="0">
                <a:solidFill>
                  <a:srgbClr val="1F497D"/>
                </a:solidFill>
                <a:ea typeface="ヒラギノ角ゴ Pro W3"/>
                <a:cs typeface="Arial" charset="0"/>
              </a:rPr>
              <a:t>, informed officers within each </a:t>
            </a:r>
            <a:r>
              <a:rPr lang="en-US" sz="2400" dirty="0" smtClean="0">
                <a:solidFill>
                  <a:srgbClr val="1F497D"/>
                </a:solidFill>
                <a:ea typeface="ヒラギノ角ゴ Pro W3"/>
                <a:cs typeface="Arial" charset="0"/>
              </a:rPr>
              <a:t>PA institution (here </a:t>
            </a:r>
            <a:r>
              <a:rPr lang="en-US" sz="2400" dirty="0" err="1" smtClean="0">
                <a:solidFill>
                  <a:srgbClr val="1F497D"/>
                </a:solidFill>
                <a:ea typeface="ヒラギノ角ゴ Pro W3"/>
                <a:cs typeface="Arial" charset="0"/>
              </a:rPr>
              <a:t>MoA</a:t>
            </a:r>
            <a:r>
              <a:rPr lang="en-US" sz="2400" dirty="0" smtClean="0">
                <a:solidFill>
                  <a:srgbClr val="1F497D"/>
                </a:solidFill>
                <a:ea typeface="ヒラギノ角ゴ Pro W3"/>
                <a:cs typeface="Arial" charset="0"/>
              </a:rPr>
              <a:t> and PWA)</a:t>
            </a:r>
          </a:p>
          <a:p>
            <a:pPr marL="800100" lvl="1" indent="-342900" eaLnBrk="0" fontAlgn="base" hangingPunct="0">
              <a:spcBef>
                <a:spcPct val="20000"/>
              </a:spcBef>
              <a:spcAft>
                <a:spcPct val="0"/>
              </a:spcAft>
              <a:buFont typeface="Wingdings" panose="05000000000000000000" pitchFamily="2" charset="2"/>
              <a:buChar char="Ø"/>
              <a:defRPr/>
            </a:pPr>
            <a:r>
              <a:rPr lang="en-US" sz="2400" dirty="0" err="1">
                <a:solidFill>
                  <a:srgbClr val="1F497D"/>
                </a:solidFill>
                <a:ea typeface="ヒラギノ角ゴ Pro W3"/>
                <a:cs typeface="Arial" charset="0"/>
              </a:rPr>
              <a:t>MoA</a:t>
            </a:r>
            <a:r>
              <a:rPr lang="en-US" sz="2400" dirty="0">
                <a:solidFill>
                  <a:srgbClr val="1F497D"/>
                </a:solidFill>
                <a:ea typeface="ヒラギノ角ゴ Pro W3"/>
                <a:cs typeface="Arial" charset="0"/>
              </a:rPr>
              <a:t> and PWA examined the list of projects/</a:t>
            </a:r>
            <a:r>
              <a:rPr lang="en-US" sz="2400" dirty="0" err="1">
                <a:solidFill>
                  <a:srgbClr val="1F497D"/>
                </a:solidFill>
                <a:ea typeface="ヒラギノ角ゴ Pro W3"/>
                <a:cs typeface="Arial" charset="0"/>
              </a:rPr>
              <a:t>programmes</a:t>
            </a:r>
            <a:r>
              <a:rPr lang="en-US" sz="2400" dirty="0">
                <a:solidFill>
                  <a:srgbClr val="1F497D"/>
                </a:solidFill>
                <a:ea typeface="ヒラギノ角ゴ Pro W3"/>
                <a:cs typeface="Arial" charset="0"/>
              </a:rPr>
              <a:t> and looked into their portfolio, but are </a:t>
            </a:r>
            <a:r>
              <a:rPr lang="en-US" sz="2400" i="1" dirty="0">
                <a:solidFill>
                  <a:srgbClr val="1F497D"/>
                </a:solidFill>
                <a:ea typeface="ヒラギノ角ゴ Pro W3"/>
                <a:cs typeface="Arial" charset="0"/>
              </a:rPr>
              <a:t>not yet able to provide such information on costs and benefits since such data will still need to be gathered and </a:t>
            </a:r>
            <a:r>
              <a:rPr lang="en-US" sz="2400" i="1" dirty="0" err="1" smtClean="0">
                <a:solidFill>
                  <a:srgbClr val="1F497D"/>
                </a:solidFill>
                <a:ea typeface="ヒラギノ角ゴ Pro W3"/>
                <a:cs typeface="Arial" charset="0"/>
              </a:rPr>
              <a:t>analysed</a:t>
            </a:r>
            <a:endParaRPr lang="en-US" sz="2400" dirty="0" smtClean="0">
              <a:solidFill>
                <a:srgbClr val="1F497D"/>
              </a:solidFill>
              <a:ea typeface="ヒラギノ角ゴ Pro W3"/>
              <a:cs typeface="Arial" charset="0"/>
            </a:endParaRPr>
          </a:p>
        </p:txBody>
      </p:sp>
    </p:spTree>
    <p:extLst>
      <p:ext uri="{BB962C8B-B14F-4D97-AF65-F5344CB8AC3E}">
        <p14:creationId xmlns:p14="http://schemas.microsoft.com/office/powerpoint/2010/main" val="214871521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Box 4"/>
          <p:cNvSpPr txBox="1">
            <a:spLocks noChangeArrowheads="1"/>
          </p:cNvSpPr>
          <p:nvPr/>
        </p:nvSpPr>
        <p:spPr bwMode="auto">
          <a:xfrm>
            <a:off x="1102784" y="2854684"/>
            <a:ext cx="9601728" cy="646331"/>
          </a:xfrm>
          <a:prstGeom prst="rect">
            <a:avLst/>
          </a:prstGeom>
          <a:noFill/>
          <a:ln w="9525">
            <a:noFill/>
            <a:miter lim="800000"/>
            <a:headEnd/>
            <a:tailEnd/>
          </a:ln>
        </p:spPr>
        <p:txBody>
          <a:bodyPr wrap="square">
            <a:spAutoFit/>
          </a:bodyPr>
          <a:lstStyle/>
          <a:p>
            <a:pPr fontAlgn="base">
              <a:spcBef>
                <a:spcPct val="0"/>
              </a:spcBef>
              <a:spcAft>
                <a:spcPct val="0"/>
              </a:spcAft>
            </a:pPr>
            <a:r>
              <a:rPr lang="it-IT" sz="3600" b="1" dirty="0" smtClean="0">
                <a:solidFill>
                  <a:prstClr val="white"/>
                </a:solidFill>
                <a:cs typeface="Arial" charset="0"/>
              </a:rPr>
              <a:t>‘Presentation Title’</a:t>
            </a:r>
            <a:endParaRPr lang="it-IT" sz="3600" b="1" dirty="0">
              <a:solidFill>
                <a:prstClr val="white"/>
              </a:solidFill>
              <a:cs typeface="Arial" charset="0"/>
            </a:endParaRPr>
          </a:p>
        </p:txBody>
      </p:sp>
      <p:sp>
        <p:nvSpPr>
          <p:cNvPr id="11" name="TextBox 3"/>
          <p:cNvSpPr txBox="1">
            <a:spLocks noChangeArrowheads="1"/>
          </p:cNvSpPr>
          <p:nvPr/>
        </p:nvSpPr>
        <p:spPr bwMode="auto">
          <a:xfrm>
            <a:off x="1103445" y="4429561"/>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dirty="0" smtClean="0">
                <a:solidFill>
                  <a:prstClr val="white"/>
                </a:solidFill>
                <a:cs typeface="Arial" charset="0"/>
              </a:rPr>
              <a:t>London, 23 February 2012</a:t>
            </a:r>
            <a:endParaRPr lang="it-IT" sz="2000" dirty="0">
              <a:solidFill>
                <a:prstClr val="white"/>
              </a:solidFill>
              <a:cs typeface="Arial" charset="0"/>
            </a:endParaRPr>
          </a:p>
        </p:txBody>
      </p:sp>
      <p:sp>
        <p:nvSpPr>
          <p:cNvPr id="9" name="Text Box 2"/>
          <p:cNvSpPr txBox="1"/>
          <p:nvPr/>
        </p:nvSpPr>
        <p:spPr>
          <a:xfrm>
            <a:off x="-21431" y="0"/>
            <a:ext cx="12240683" cy="692696"/>
          </a:xfrm>
          <a:prstGeom prst="rect">
            <a:avLst/>
          </a:prstGeom>
          <a:solidFill>
            <a:srgbClr val="12558B"/>
          </a:solid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3510915" indent="179705" fontAlgn="base">
              <a:spcBef>
                <a:spcPct val="0"/>
              </a:spcBef>
            </a:pPr>
            <a:endParaRPr lang="en-GB" sz="1200">
              <a:solidFill>
                <a:srgbClr val="FFFFFF"/>
              </a:solidFill>
              <a:ea typeface="ＭＳ 明朝"/>
              <a:cs typeface="Times New Roman"/>
            </a:endParaRPr>
          </a:p>
        </p:txBody>
      </p:sp>
      <p:pic>
        <p:nvPicPr>
          <p:cNvPr id="4" name="Picture 3" descr="Climatekos_white.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32727" y="6165304"/>
            <a:ext cx="3119924" cy="546404"/>
          </a:xfrm>
          <a:prstGeom prst="rect">
            <a:avLst/>
          </a:prstGeom>
        </p:spPr>
      </p:pic>
      <p:sp>
        <p:nvSpPr>
          <p:cNvPr id="13" name="Placeholder 7"/>
          <p:cNvSpPr txBox="1">
            <a:spLocks noChangeArrowheads="1"/>
          </p:cNvSpPr>
          <p:nvPr/>
        </p:nvSpPr>
        <p:spPr bwMode="auto">
          <a:xfrm>
            <a:off x="609600" y="2420814"/>
            <a:ext cx="109728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eaLnBrk="0" fontAlgn="base" hangingPunct="0">
              <a:spcBef>
                <a:spcPct val="0"/>
              </a:spcBef>
              <a:spcAft>
                <a:spcPct val="0"/>
              </a:spcAft>
              <a:defRPr/>
            </a:pPr>
            <a:r>
              <a:rPr lang="en-US" sz="3200" dirty="0">
                <a:solidFill>
                  <a:srgbClr val="1F497D"/>
                </a:solidFill>
                <a:ea typeface="ヒラギノ角ゴ Pro W3"/>
                <a:cs typeface="Arial" charset="0"/>
              </a:rPr>
              <a:t>Missing data and gaps towards </a:t>
            </a:r>
            <a:r>
              <a:rPr lang="en-US" sz="3200" dirty="0" smtClean="0">
                <a:solidFill>
                  <a:srgbClr val="1F497D"/>
                </a:solidFill>
                <a:ea typeface="ヒラギノ角ゴ Pro W3"/>
                <a:cs typeface="Arial" charset="0"/>
              </a:rPr>
              <a:t>full-fledged</a:t>
            </a:r>
          </a:p>
          <a:p>
            <a:pPr algn="ctr" eaLnBrk="0" fontAlgn="base" hangingPunct="0">
              <a:spcBef>
                <a:spcPct val="0"/>
              </a:spcBef>
              <a:spcAft>
                <a:spcPct val="0"/>
              </a:spcAft>
              <a:defRPr/>
            </a:pPr>
            <a:r>
              <a:rPr lang="en-US" sz="3200" dirty="0" smtClean="0">
                <a:solidFill>
                  <a:srgbClr val="1F497D"/>
                </a:solidFill>
                <a:ea typeface="ヒラギノ角ゴ Pro W3"/>
                <a:cs typeface="Arial" charset="0"/>
              </a:rPr>
              <a:t>cost-benefit </a:t>
            </a:r>
            <a:r>
              <a:rPr lang="en-US" sz="3200" dirty="0">
                <a:solidFill>
                  <a:srgbClr val="1F497D"/>
                </a:solidFill>
                <a:ea typeface="ヒラギノ角ゴ Pro W3"/>
                <a:cs typeface="Arial" charset="0"/>
              </a:rPr>
              <a:t>analysis in Palestine</a:t>
            </a:r>
          </a:p>
        </p:txBody>
      </p:sp>
    </p:spTree>
    <p:extLst>
      <p:ext uri="{BB962C8B-B14F-4D97-AF65-F5344CB8AC3E}">
        <p14:creationId xmlns:p14="http://schemas.microsoft.com/office/powerpoint/2010/main" val="299723115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TextBox 3"/>
          <p:cNvSpPr txBox="1">
            <a:spLocks noChangeArrowheads="1"/>
          </p:cNvSpPr>
          <p:nvPr/>
        </p:nvSpPr>
        <p:spPr bwMode="auto">
          <a:xfrm>
            <a:off x="1102784" y="3964994"/>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b="1" dirty="0" smtClean="0">
                <a:solidFill>
                  <a:prstClr val="white"/>
                </a:solidFill>
                <a:cs typeface="Arial" charset="0"/>
              </a:rPr>
              <a:t>Business development meeting</a:t>
            </a:r>
          </a:p>
        </p:txBody>
      </p:sp>
      <p:sp>
        <p:nvSpPr>
          <p:cNvPr id="2055" name="TextBox 4"/>
          <p:cNvSpPr txBox="1">
            <a:spLocks noChangeArrowheads="1"/>
          </p:cNvSpPr>
          <p:nvPr/>
        </p:nvSpPr>
        <p:spPr bwMode="auto">
          <a:xfrm>
            <a:off x="1102784" y="2854684"/>
            <a:ext cx="9601728" cy="646331"/>
          </a:xfrm>
          <a:prstGeom prst="rect">
            <a:avLst/>
          </a:prstGeom>
          <a:noFill/>
          <a:ln w="9525">
            <a:noFill/>
            <a:miter lim="800000"/>
            <a:headEnd/>
            <a:tailEnd/>
          </a:ln>
        </p:spPr>
        <p:txBody>
          <a:bodyPr wrap="square">
            <a:spAutoFit/>
          </a:bodyPr>
          <a:lstStyle/>
          <a:p>
            <a:pPr fontAlgn="base">
              <a:spcBef>
                <a:spcPct val="0"/>
              </a:spcBef>
              <a:spcAft>
                <a:spcPct val="0"/>
              </a:spcAft>
            </a:pPr>
            <a:r>
              <a:rPr lang="it-IT" sz="3600" b="1" dirty="0" smtClean="0">
                <a:solidFill>
                  <a:prstClr val="white"/>
                </a:solidFill>
                <a:cs typeface="Arial" charset="0"/>
              </a:rPr>
              <a:t>‘Presentation Title’</a:t>
            </a:r>
            <a:endParaRPr lang="it-IT" sz="3600" b="1" dirty="0">
              <a:solidFill>
                <a:prstClr val="white"/>
              </a:solidFill>
              <a:cs typeface="Arial" charset="0"/>
            </a:endParaRPr>
          </a:p>
        </p:txBody>
      </p:sp>
      <p:sp>
        <p:nvSpPr>
          <p:cNvPr id="11" name="TextBox 3"/>
          <p:cNvSpPr txBox="1">
            <a:spLocks noChangeArrowheads="1"/>
          </p:cNvSpPr>
          <p:nvPr/>
        </p:nvSpPr>
        <p:spPr bwMode="auto">
          <a:xfrm>
            <a:off x="1103445" y="4429561"/>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dirty="0" smtClean="0">
                <a:solidFill>
                  <a:prstClr val="white"/>
                </a:solidFill>
                <a:cs typeface="Arial" charset="0"/>
              </a:rPr>
              <a:t>London, 23 February 2012</a:t>
            </a:r>
            <a:endParaRPr lang="it-IT" sz="2000" dirty="0">
              <a:solidFill>
                <a:prstClr val="white"/>
              </a:solidFill>
              <a:cs typeface="Arial" charset="0"/>
            </a:endParaRPr>
          </a:p>
        </p:txBody>
      </p:sp>
      <p:sp>
        <p:nvSpPr>
          <p:cNvPr id="9" name="Text Box 2"/>
          <p:cNvSpPr txBox="1"/>
          <p:nvPr/>
        </p:nvSpPr>
        <p:spPr>
          <a:xfrm>
            <a:off x="-21431" y="0"/>
            <a:ext cx="12240683" cy="692696"/>
          </a:xfrm>
          <a:prstGeom prst="rect">
            <a:avLst/>
          </a:prstGeom>
          <a:solidFill>
            <a:srgbClr val="12558B"/>
          </a:solid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3510915" indent="179705" fontAlgn="base">
              <a:spcBef>
                <a:spcPct val="0"/>
              </a:spcBef>
            </a:pPr>
            <a:endParaRPr lang="en-GB" sz="1200">
              <a:solidFill>
                <a:srgbClr val="FFFFFF"/>
              </a:solidFill>
              <a:ea typeface="ＭＳ 明朝"/>
              <a:cs typeface="Times New Roman"/>
            </a:endParaRPr>
          </a:p>
        </p:txBody>
      </p:sp>
      <p:pic>
        <p:nvPicPr>
          <p:cNvPr id="4" name="Picture 3" descr="Climatekos_white.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32727" y="6165304"/>
            <a:ext cx="3119924" cy="546404"/>
          </a:xfrm>
          <a:prstGeom prst="rect">
            <a:avLst/>
          </a:prstGeom>
        </p:spPr>
      </p:pic>
      <p:sp>
        <p:nvSpPr>
          <p:cNvPr id="13" name="Placeholder 8"/>
          <p:cNvSpPr txBox="1">
            <a:spLocks noChangeArrowheads="1"/>
          </p:cNvSpPr>
          <p:nvPr/>
        </p:nvSpPr>
        <p:spPr bwMode="auto">
          <a:xfrm>
            <a:off x="719403" y="764214"/>
            <a:ext cx="10972800" cy="37449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eaLnBrk="0" fontAlgn="base" hangingPunct="0">
              <a:spcBef>
                <a:spcPct val="20000"/>
              </a:spcBef>
              <a:spcAft>
                <a:spcPct val="0"/>
              </a:spcAft>
              <a:buFont typeface="Arial" panose="020B0604020202020204" pitchFamily="34" charset="0"/>
              <a:buChar char="•"/>
              <a:defRPr/>
            </a:pPr>
            <a:r>
              <a:rPr lang="en-US" sz="2400" dirty="0">
                <a:solidFill>
                  <a:srgbClr val="1F497D"/>
                </a:solidFill>
                <a:ea typeface="ヒラギノ角ゴ Pro W3"/>
                <a:cs typeface="Arial" charset="0"/>
              </a:rPr>
              <a:t>M</a:t>
            </a:r>
            <a:r>
              <a:rPr lang="en-US" sz="2400" dirty="0" smtClean="0">
                <a:solidFill>
                  <a:srgbClr val="1F497D"/>
                </a:solidFill>
                <a:ea typeface="ヒラギノ角ゴ Pro W3"/>
                <a:cs typeface="Arial" charset="0"/>
              </a:rPr>
              <a:t>ore </a:t>
            </a:r>
            <a:r>
              <a:rPr lang="en-US" sz="2400" dirty="0">
                <a:solidFill>
                  <a:srgbClr val="1F497D"/>
                </a:solidFill>
                <a:ea typeface="ヒラギノ角ゴ Pro W3"/>
                <a:cs typeface="Arial" charset="0"/>
              </a:rPr>
              <a:t>refined evaluations would be needed for some of the adaptation measures for a full-fledged </a:t>
            </a:r>
            <a:r>
              <a:rPr lang="en-US" sz="2400" dirty="0" smtClean="0">
                <a:solidFill>
                  <a:srgbClr val="1F497D"/>
                </a:solidFill>
                <a:ea typeface="ヒラギノ角ゴ Pro W3"/>
                <a:cs typeface="Arial" charset="0"/>
              </a:rPr>
              <a:t>CBA compared to what is provided in the NAP</a:t>
            </a:r>
          </a:p>
          <a:p>
            <a:pPr marL="800100" lvl="1" indent="-342900" eaLnBrk="0" fontAlgn="base" hangingPunct="0">
              <a:spcBef>
                <a:spcPct val="20000"/>
              </a:spcBef>
              <a:spcAft>
                <a:spcPct val="0"/>
              </a:spcAft>
              <a:buFont typeface="Wingdings" panose="05000000000000000000" pitchFamily="2" charset="2"/>
              <a:buChar char="ü"/>
              <a:defRPr/>
            </a:pPr>
            <a:r>
              <a:rPr lang="en-US" sz="2400" dirty="0">
                <a:solidFill>
                  <a:srgbClr val="1F497D"/>
                </a:solidFill>
                <a:ea typeface="ヒラギノ角ゴ Pro W3"/>
                <a:cs typeface="Arial" charset="0"/>
              </a:rPr>
              <a:t>A more detailed assessment would have to </a:t>
            </a:r>
            <a:r>
              <a:rPr lang="en-US" sz="2400" i="1" dirty="0">
                <a:solidFill>
                  <a:srgbClr val="1F497D"/>
                </a:solidFill>
                <a:ea typeface="ヒラギノ角ゴ Pro W3"/>
                <a:cs typeface="Arial" charset="0"/>
              </a:rPr>
              <a:t>look into the costs of each foreseen action/project and consider different types of costs</a:t>
            </a:r>
            <a:r>
              <a:rPr lang="en-US" sz="2400" dirty="0">
                <a:solidFill>
                  <a:srgbClr val="1F497D"/>
                </a:solidFill>
                <a:ea typeface="ヒラギノ角ゴ Pro W3"/>
                <a:cs typeface="Arial" charset="0"/>
              </a:rPr>
              <a:t> (one-off investments and continuous costs, costs of building new infrastructure or rehabilitating existing assets, operational and maintenance costs, etc</a:t>
            </a:r>
            <a:r>
              <a:rPr lang="en-US" sz="2400" dirty="0" smtClean="0">
                <a:solidFill>
                  <a:srgbClr val="1F497D"/>
                </a:solidFill>
                <a:ea typeface="ヒラギノ角ゴ Pro W3"/>
                <a:cs typeface="Arial" charset="0"/>
              </a:rPr>
              <a:t>.).</a:t>
            </a:r>
          </a:p>
          <a:p>
            <a:pPr marL="800100" lvl="1" indent="-342900" eaLnBrk="0" fontAlgn="base" hangingPunct="0">
              <a:spcBef>
                <a:spcPct val="20000"/>
              </a:spcBef>
              <a:spcAft>
                <a:spcPct val="0"/>
              </a:spcAft>
              <a:buFont typeface="Wingdings" panose="05000000000000000000" pitchFamily="2" charset="2"/>
              <a:buChar char="ü"/>
              <a:defRPr/>
            </a:pPr>
            <a:r>
              <a:rPr lang="en-US" sz="2400" dirty="0" smtClean="0">
                <a:solidFill>
                  <a:srgbClr val="1F497D"/>
                </a:solidFill>
                <a:ea typeface="ヒラギノ角ゴ Pro W3"/>
                <a:cs typeface="Arial" charset="0"/>
              </a:rPr>
              <a:t>The </a:t>
            </a:r>
            <a:r>
              <a:rPr lang="en-US" sz="2400" i="1" dirty="0">
                <a:solidFill>
                  <a:srgbClr val="1F497D"/>
                </a:solidFill>
                <a:ea typeface="ヒラギノ角ゴ Pro W3"/>
                <a:cs typeface="Arial" charset="0"/>
              </a:rPr>
              <a:t>time horizon of these costs </a:t>
            </a:r>
            <a:r>
              <a:rPr lang="en-US" sz="2400" dirty="0">
                <a:solidFill>
                  <a:srgbClr val="1F497D"/>
                </a:solidFill>
                <a:ea typeface="ヒラギノ角ゴ Pro W3"/>
                <a:cs typeface="Arial" charset="0"/>
              </a:rPr>
              <a:t>would also have </a:t>
            </a:r>
            <a:r>
              <a:rPr lang="en-US" sz="2400" i="1" dirty="0">
                <a:solidFill>
                  <a:srgbClr val="1F497D"/>
                </a:solidFill>
                <a:ea typeface="ヒラギノ角ゴ Pro W3"/>
                <a:cs typeface="Arial" charset="0"/>
              </a:rPr>
              <a:t>to be considered</a:t>
            </a:r>
            <a:r>
              <a:rPr lang="en-US" sz="2400" dirty="0">
                <a:solidFill>
                  <a:srgbClr val="1F497D"/>
                </a:solidFill>
                <a:ea typeface="ヒラギノ角ゴ Pro W3"/>
                <a:cs typeface="Arial" charset="0"/>
              </a:rPr>
              <a:t>, and </a:t>
            </a:r>
            <a:r>
              <a:rPr lang="en-US" sz="2400" i="1" dirty="0">
                <a:solidFill>
                  <a:srgbClr val="1F497D"/>
                </a:solidFill>
                <a:ea typeface="ヒラギノ角ゴ Pro W3"/>
                <a:cs typeface="Arial" charset="0"/>
              </a:rPr>
              <a:t>an appropriate discount rate applied </a:t>
            </a:r>
            <a:r>
              <a:rPr lang="en-US" sz="2400" dirty="0">
                <a:solidFill>
                  <a:srgbClr val="1F497D"/>
                </a:solidFill>
                <a:ea typeface="ヒラギノ角ゴ Pro W3"/>
                <a:cs typeface="Arial" charset="0"/>
              </a:rPr>
              <a:t>to express costs in their present value. </a:t>
            </a:r>
          </a:p>
        </p:txBody>
      </p:sp>
    </p:spTree>
    <p:extLst>
      <p:ext uri="{BB962C8B-B14F-4D97-AF65-F5344CB8AC3E}">
        <p14:creationId xmlns:p14="http://schemas.microsoft.com/office/powerpoint/2010/main" val="30150027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TextBox 3"/>
          <p:cNvSpPr txBox="1">
            <a:spLocks noChangeArrowheads="1"/>
          </p:cNvSpPr>
          <p:nvPr/>
        </p:nvSpPr>
        <p:spPr bwMode="auto">
          <a:xfrm>
            <a:off x="1102784" y="3964994"/>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b="1" dirty="0" smtClean="0">
                <a:solidFill>
                  <a:prstClr val="white"/>
                </a:solidFill>
                <a:cs typeface="Arial" charset="0"/>
              </a:rPr>
              <a:t>Business development meeting</a:t>
            </a:r>
          </a:p>
        </p:txBody>
      </p:sp>
      <p:sp>
        <p:nvSpPr>
          <p:cNvPr id="2055" name="TextBox 4"/>
          <p:cNvSpPr txBox="1">
            <a:spLocks noChangeArrowheads="1"/>
          </p:cNvSpPr>
          <p:nvPr/>
        </p:nvSpPr>
        <p:spPr bwMode="auto">
          <a:xfrm>
            <a:off x="1102784" y="2854684"/>
            <a:ext cx="9601728" cy="646331"/>
          </a:xfrm>
          <a:prstGeom prst="rect">
            <a:avLst/>
          </a:prstGeom>
          <a:noFill/>
          <a:ln w="9525">
            <a:noFill/>
            <a:miter lim="800000"/>
            <a:headEnd/>
            <a:tailEnd/>
          </a:ln>
        </p:spPr>
        <p:txBody>
          <a:bodyPr wrap="square">
            <a:spAutoFit/>
          </a:bodyPr>
          <a:lstStyle/>
          <a:p>
            <a:pPr fontAlgn="base">
              <a:spcBef>
                <a:spcPct val="0"/>
              </a:spcBef>
              <a:spcAft>
                <a:spcPct val="0"/>
              </a:spcAft>
            </a:pPr>
            <a:r>
              <a:rPr lang="it-IT" sz="3600" b="1" dirty="0" smtClean="0">
                <a:solidFill>
                  <a:prstClr val="white"/>
                </a:solidFill>
                <a:cs typeface="Arial" charset="0"/>
              </a:rPr>
              <a:t>‘Presentation Title’</a:t>
            </a:r>
            <a:endParaRPr lang="it-IT" sz="3600" b="1" dirty="0">
              <a:solidFill>
                <a:prstClr val="white"/>
              </a:solidFill>
              <a:cs typeface="Arial" charset="0"/>
            </a:endParaRPr>
          </a:p>
        </p:txBody>
      </p:sp>
      <p:sp>
        <p:nvSpPr>
          <p:cNvPr id="11" name="TextBox 3"/>
          <p:cNvSpPr txBox="1">
            <a:spLocks noChangeArrowheads="1"/>
          </p:cNvSpPr>
          <p:nvPr/>
        </p:nvSpPr>
        <p:spPr bwMode="auto">
          <a:xfrm>
            <a:off x="1103445" y="4429561"/>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dirty="0" smtClean="0">
                <a:solidFill>
                  <a:prstClr val="white"/>
                </a:solidFill>
                <a:cs typeface="Arial" charset="0"/>
              </a:rPr>
              <a:t>London, 23 February 2012</a:t>
            </a:r>
            <a:endParaRPr lang="it-IT" sz="2000" dirty="0">
              <a:solidFill>
                <a:prstClr val="white"/>
              </a:solidFill>
              <a:cs typeface="Arial" charset="0"/>
            </a:endParaRPr>
          </a:p>
        </p:txBody>
      </p:sp>
      <p:sp>
        <p:nvSpPr>
          <p:cNvPr id="9" name="Text Box 2"/>
          <p:cNvSpPr txBox="1"/>
          <p:nvPr/>
        </p:nvSpPr>
        <p:spPr>
          <a:xfrm>
            <a:off x="-21431" y="0"/>
            <a:ext cx="12240683" cy="692696"/>
          </a:xfrm>
          <a:prstGeom prst="rect">
            <a:avLst/>
          </a:prstGeom>
          <a:solidFill>
            <a:srgbClr val="12558B"/>
          </a:solid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3510915" indent="179705" fontAlgn="base">
              <a:spcBef>
                <a:spcPct val="0"/>
              </a:spcBef>
            </a:pPr>
            <a:endParaRPr lang="en-GB" sz="1200">
              <a:solidFill>
                <a:srgbClr val="FFFFFF"/>
              </a:solidFill>
              <a:ea typeface="ＭＳ 明朝"/>
              <a:cs typeface="Times New Roman"/>
            </a:endParaRPr>
          </a:p>
        </p:txBody>
      </p:sp>
      <p:pic>
        <p:nvPicPr>
          <p:cNvPr id="4" name="Picture 3" descr="Climatekos_white.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32727" y="6165304"/>
            <a:ext cx="3119924" cy="546404"/>
          </a:xfrm>
          <a:prstGeom prst="rect">
            <a:avLst/>
          </a:prstGeom>
        </p:spPr>
      </p:pic>
      <p:sp>
        <p:nvSpPr>
          <p:cNvPr id="13" name="Placeholder 8"/>
          <p:cNvSpPr txBox="1">
            <a:spLocks noChangeArrowheads="1"/>
          </p:cNvSpPr>
          <p:nvPr/>
        </p:nvSpPr>
        <p:spPr bwMode="auto">
          <a:xfrm>
            <a:off x="719403" y="764214"/>
            <a:ext cx="10972800" cy="37449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eaLnBrk="0" fontAlgn="base" hangingPunct="0">
              <a:spcBef>
                <a:spcPct val="20000"/>
              </a:spcBef>
              <a:spcAft>
                <a:spcPct val="0"/>
              </a:spcAft>
              <a:buFont typeface="Arial" panose="020B0604020202020204" pitchFamily="34" charset="0"/>
              <a:buChar char="•"/>
              <a:defRPr/>
            </a:pPr>
            <a:r>
              <a:rPr lang="en-US" sz="2400" dirty="0" smtClean="0">
                <a:solidFill>
                  <a:srgbClr val="1F497D"/>
                </a:solidFill>
                <a:ea typeface="ヒラギノ角ゴ Pro W3"/>
                <a:cs typeface="Arial" charset="0"/>
              </a:rPr>
              <a:t>The NAP provides </a:t>
            </a:r>
            <a:r>
              <a:rPr lang="en-US" sz="2400" dirty="0">
                <a:solidFill>
                  <a:srgbClr val="1F497D"/>
                </a:solidFill>
                <a:ea typeface="ヒラギノ角ゴ Pro W3"/>
                <a:cs typeface="Arial" charset="0"/>
              </a:rPr>
              <a:t>an initial indication of benefits and ranking of adaptation </a:t>
            </a:r>
            <a:r>
              <a:rPr lang="en-US" sz="2400" dirty="0" smtClean="0">
                <a:solidFill>
                  <a:srgbClr val="1F497D"/>
                </a:solidFill>
                <a:ea typeface="ヒラギノ角ゴ Pro W3"/>
                <a:cs typeface="Arial" charset="0"/>
              </a:rPr>
              <a:t>options (through MCA). </a:t>
            </a:r>
            <a:r>
              <a:rPr lang="en-US" sz="2400" dirty="0">
                <a:solidFill>
                  <a:srgbClr val="1F497D"/>
                </a:solidFill>
                <a:ea typeface="ヒラギノ角ゴ Pro W3"/>
                <a:cs typeface="Arial" charset="0"/>
              </a:rPr>
              <a:t>However, the assessment of benefits for a CBA of proposed adaptation measures would require further information on</a:t>
            </a:r>
            <a:r>
              <a:rPr lang="en-US" sz="2400" dirty="0" smtClean="0">
                <a:solidFill>
                  <a:srgbClr val="1F497D"/>
                </a:solidFill>
                <a:ea typeface="ヒラギノ角ゴ Pro W3"/>
                <a:cs typeface="Arial" charset="0"/>
              </a:rPr>
              <a:t>:</a:t>
            </a:r>
          </a:p>
          <a:p>
            <a:pPr marL="800100" lvl="1" indent="-342900" eaLnBrk="0" fontAlgn="base" hangingPunct="0">
              <a:spcBef>
                <a:spcPct val="20000"/>
              </a:spcBef>
              <a:spcAft>
                <a:spcPct val="0"/>
              </a:spcAft>
              <a:buFont typeface="Wingdings" panose="05000000000000000000" pitchFamily="2" charset="2"/>
              <a:buChar char="ü"/>
              <a:defRPr/>
            </a:pPr>
            <a:r>
              <a:rPr lang="en-US" sz="2400" dirty="0" smtClean="0">
                <a:solidFill>
                  <a:srgbClr val="1F497D"/>
                </a:solidFill>
                <a:ea typeface="ヒラギノ角ゴ Pro W3"/>
                <a:cs typeface="Arial" charset="0"/>
              </a:rPr>
              <a:t>The </a:t>
            </a:r>
            <a:r>
              <a:rPr lang="en-US" sz="2400" u="sng" dirty="0">
                <a:solidFill>
                  <a:srgbClr val="1F497D"/>
                </a:solidFill>
                <a:ea typeface="ヒラギノ角ゴ Pro W3"/>
                <a:cs typeface="Arial" charset="0"/>
              </a:rPr>
              <a:t>economic impact (or cost) of climate change (ideally, </a:t>
            </a:r>
            <a:r>
              <a:rPr lang="en-US" sz="2400" u="sng" dirty="0" smtClean="0">
                <a:solidFill>
                  <a:srgbClr val="1F497D"/>
                </a:solidFill>
                <a:ea typeface="ヒラギノ角ゴ Pro W3"/>
                <a:cs typeface="Arial" charset="0"/>
              </a:rPr>
              <a:t>monetized</a:t>
            </a:r>
            <a:r>
              <a:rPr lang="en-US" sz="2400" u="sng" dirty="0">
                <a:solidFill>
                  <a:srgbClr val="1F497D"/>
                </a:solidFill>
                <a:ea typeface="ヒラギノ角ゴ Pro W3"/>
                <a:cs typeface="Arial" charset="0"/>
              </a:rPr>
              <a:t>) in each sector of interest</a:t>
            </a:r>
            <a:r>
              <a:rPr lang="en-US" sz="2400" dirty="0">
                <a:solidFill>
                  <a:srgbClr val="1F497D"/>
                </a:solidFill>
                <a:ea typeface="ヒラギノ角ゴ Pro W3"/>
                <a:cs typeface="Arial" charset="0"/>
              </a:rPr>
              <a:t>, in order to estimate the cost of inaction, or the damage that could be avoided by implementing adaptation measures;</a:t>
            </a:r>
          </a:p>
          <a:p>
            <a:pPr marL="800100" lvl="1" indent="-342900" eaLnBrk="0" fontAlgn="base" hangingPunct="0">
              <a:spcBef>
                <a:spcPct val="20000"/>
              </a:spcBef>
              <a:spcAft>
                <a:spcPct val="0"/>
              </a:spcAft>
              <a:buFont typeface="Wingdings" panose="05000000000000000000" pitchFamily="2" charset="2"/>
              <a:buChar char="ü"/>
              <a:defRPr/>
            </a:pPr>
            <a:r>
              <a:rPr lang="en-US" sz="2400" dirty="0" smtClean="0">
                <a:solidFill>
                  <a:srgbClr val="1F497D"/>
                </a:solidFill>
                <a:ea typeface="ヒラギノ角ゴ Pro W3"/>
                <a:cs typeface="Arial" charset="0"/>
              </a:rPr>
              <a:t>The </a:t>
            </a:r>
            <a:r>
              <a:rPr lang="en-US" sz="2400" u="sng" dirty="0">
                <a:solidFill>
                  <a:srgbClr val="1F497D"/>
                </a:solidFill>
                <a:ea typeface="ヒラギノ角ゴ Pro W3"/>
                <a:cs typeface="Arial" charset="0"/>
              </a:rPr>
              <a:t>effectiveness of each adaptation option in reducing the impacts of climate change in that sector </a:t>
            </a:r>
            <a:r>
              <a:rPr lang="en-US" sz="2400" dirty="0">
                <a:solidFill>
                  <a:srgbClr val="1F497D"/>
                </a:solidFill>
                <a:ea typeface="ヒラギノ角ゴ Pro W3"/>
                <a:cs typeface="Arial" charset="0"/>
              </a:rPr>
              <a:t>(i.e. by how much would the costs of climate change identified in point 1) above be reduced through the adaptation measure?);</a:t>
            </a:r>
          </a:p>
          <a:p>
            <a:pPr marL="800100" lvl="1" indent="-342900" eaLnBrk="0" fontAlgn="base" hangingPunct="0">
              <a:spcBef>
                <a:spcPct val="20000"/>
              </a:spcBef>
              <a:spcAft>
                <a:spcPct val="0"/>
              </a:spcAft>
              <a:buFont typeface="Wingdings" panose="05000000000000000000" pitchFamily="2" charset="2"/>
              <a:buChar char="ü"/>
              <a:defRPr/>
            </a:pPr>
            <a:r>
              <a:rPr lang="en-US" sz="2400" dirty="0" smtClean="0">
                <a:solidFill>
                  <a:srgbClr val="1F497D"/>
                </a:solidFill>
                <a:ea typeface="ヒラギノ角ゴ Pro W3"/>
                <a:cs typeface="Arial" charset="0"/>
              </a:rPr>
              <a:t>Any </a:t>
            </a:r>
            <a:r>
              <a:rPr lang="en-US" sz="2400" u="sng" dirty="0">
                <a:solidFill>
                  <a:srgbClr val="1F497D"/>
                </a:solidFill>
                <a:ea typeface="ヒラギノ角ゴ Pro W3"/>
                <a:cs typeface="Arial" charset="0"/>
              </a:rPr>
              <a:t>additional benefits resulting from the option’s implementation</a:t>
            </a:r>
            <a:r>
              <a:rPr lang="en-US" sz="2400" dirty="0">
                <a:solidFill>
                  <a:srgbClr val="1F497D"/>
                </a:solidFill>
                <a:ea typeface="ヒラギノ角ゴ Pro W3"/>
                <a:cs typeface="Arial" charset="0"/>
              </a:rPr>
              <a:t>, ideally expressed in monetary terms.</a:t>
            </a:r>
          </a:p>
        </p:txBody>
      </p:sp>
    </p:spTree>
    <p:extLst>
      <p:ext uri="{BB962C8B-B14F-4D97-AF65-F5344CB8AC3E}">
        <p14:creationId xmlns:p14="http://schemas.microsoft.com/office/powerpoint/2010/main" val="255472131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TextBox 3"/>
          <p:cNvSpPr txBox="1">
            <a:spLocks noChangeArrowheads="1"/>
          </p:cNvSpPr>
          <p:nvPr/>
        </p:nvSpPr>
        <p:spPr bwMode="auto">
          <a:xfrm>
            <a:off x="1102784" y="3964994"/>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b="1" dirty="0" smtClean="0">
                <a:solidFill>
                  <a:prstClr val="white"/>
                </a:solidFill>
                <a:cs typeface="Arial" charset="0"/>
              </a:rPr>
              <a:t>Business development meeting</a:t>
            </a:r>
          </a:p>
        </p:txBody>
      </p:sp>
      <p:sp>
        <p:nvSpPr>
          <p:cNvPr id="2055" name="TextBox 4"/>
          <p:cNvSpPr txBox="1">
            <a:spLocks noChangeArrowheads="1"/>
          </p:cNvSpPr>
          <p:nvPr/>
        </p:nvSpPr>
        <p:spPr bwMode="auto">
          <a:xfrm>
            <a:off x="1102784" y="2854684"/>
            <a:ext cx="9601728" cy="646331"/>
          </a:xfrm>
          <a:prstGeom prst="rect">
            <a:avLst/>
          </a:prstGeom>
          <a:noFill/>
          <a:ln w="9525">
            <a:noFill/>
            <a:miter lim="800000"/>
            <a:headEnd/>
            <a:tailEnd/>
          </a:ln>
        </p:spPr>
        <p:txBody>
          <a:bodyPr wrap="square">
            <a:spAutoFit/>
          </a:bodyPr>
          <a:lstStyle/>
          <a:p>
            <a:pPr fontAlgn="base">
              <a:spcBef>
                <a:spcPct val="0"/>
              </a:spcBef>
              <a:spcAft>
                <a:spcPct val="0"/>
              </a:spcAft>
            </a:pPr>
            <a:r>
              <a:rPr lang="it-IT" sz="3600" b="1" dirty="0" smtClean="0">
                <a:solidFill>
                  <a:prstClr val="white"/>
                </a:solidFill>
                <a:cs typeface="Arial" charset="0"/>
              </a:rPr>
              <a:t>‘Presentation Title’</a:t>
            </a:r>
            <a:endParaRPr lang="it-IT" sz="3600" b="1" dirty="0">
              <a:solidFill>
                <a:prstClr val="white"/>
              </a:solidFill>
              <a:cs typeface="Arial" charset="0"/>
            </a:endParaRPr>
          </a:p>
        </p:txBody>
      </p:sp>
      <p:sp>
        <p:nvSpPr>
          <p:cNvPr id="11" name="TextBox 3"/>
          <p:cNvSpPr txBox="1">
            <a:spLocks noChangeArrowheads="1"/>
          </p:cNvSpPr>
          <p:nvPr/>
        </p:nvSpPr>
        <p:spPr bwMode="auto">
          <a:xfrm>
            <a:off x="1103445" y="4429561"/>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dirty="0" smtClean="0">
                <a:solidFill>
                  <a:prstClr val="white"/>
                </a:solidFill>
                <a:cs typeface="Arial" charset="0"/>
              </a:rPr>
              <a:t>London, 23 February 2012</a:t>
            </a:r>
            <a:endParaRPr lang="it-IT" sz="2000" dirty="0">
              <a:solidFill>
                <a:prstClr val="white"/>
              </a:solidFill>
              <a:cs typeface="Arial" charset="0"/>
            </a:endParaRPr>
          </a:p>
        </p:txBody>
      </p:sp>
      <p:sp>
        <p:nvSpPr>
          <p:cNvPr id="9" name="Text Box 2"/>
          <p:cNvSpPr txBox="1"/>
          <p:nvPr/>
        </p:nvSpPr>
        <p:spPr>
          <a:xfrm>
            <a:off x="-21431" y="0"/>
            <a:ext cx="12240683" cy="692696"/>
          </a:xfrm>
          <a:prstGeom prst="rect">
            <a:avLst/>
          </a:prstGeom>
          <a:solidFill>
            <a:srgbClr val="12558B"/>
          </a:solid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3510915" indent="179705" fontAlgn="base">
              <a:spcBef>
                <a:spcPct val="0"/>
              </a:spcBef>
            </a:pPr>
            <a:endParaRPr lang="en-GB" sz="1200">
              <a:solidFill>
                <a:srgbClr val="FFFFFF"/>
              </a:solidFill>
              <a:ea typeface="ＭＳ 明朝"/>
              <a:cs typeface="Times New Roman"/>
            </a:endParaRPr>
          </a:p>
        </p:txBody>
      </p:sp>
      <p:pic>
        <p:nvPicPr>
          <p:cNvPr id="4" name="Picture 3" descr="Climatekos_white.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32727" y="6165304"/>
            <a:ext cx="3119924" cy="546404"/>
          </a:xfrm>
          <a:prstGeom prst="rect">
            <a:avLst/>
          </a:prstGeom>
        </p:spPr>
      </p:pic>
      <p:sp>
        <p:nvSpPr>
          <p:cNvPr id="13" name="Placeholder 8"/>
          <p:cNvSpPr txBox="1">
            <a:spLocks noChangeArrowheads="1"/>
          </p:cNvSpPr>
          <p:nvPr/>
        </p:nvSpPr>
        <p:spPr bwMode="auto">
          <a:xfrm>
            <a:off x="719403" y="764214"/>
            <a:ext cx="10972800" cy="37449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800100" lvl="1" indent="-342900" eaLnBrk="0" fontAlgn="base" hangingPunct="0">
              <a:spcBef>
                <a:spcPct val="20000"/>
              </a:spcBef>
              <a:spcAft>
                <a:spcPct val="0"/>
              </a:spcAft>
              <a:buFont typeface="Wingdings" panose="05000000000000000000" pitchFamily="2" charset="2"/>
              <a:buChar char="ü"/>
              <a:defRPr/>
            </a:pPr>
            <a:r>
              <a:rPr lang="en-US" sz="2400" dirty="0">
                <a:solidFill>
                  <a:srgbClr val="1F497D"/>
                </a:solidFill>
                <a:ea typeface="ヒラギノ角ゴ Pro W3"/>
                <a:cs typeface="Arial" charset="0"/>
              </a:rPr>
              <a:t>Finally, the </a:t>
            </a:r>
            <a:r>
              <a:rPr lang="en-US" sz="2400" u="sng" dirty="0">
                <a:solidFill>
                  <a:srgbClr val="1F497D"/>
                </a:solidFill>
                <a:ea typeface="ヒラギノ角ゴ Pro W3"/>
                <a:cs typeface="Arial" charset="0"/>
              </a:rPr>
              <a:t>aggregated costs and benefits of each adaptation measure would have to be compared </a:t>
            </a:r>
            <a:r>
              <a:rPr lang="en-US" sz="2400" dirty="0">
                <a:solidFill>
                  <a:srgbClr val="1F497D"/>
                </a:solidFill>
                <a:ea typeface="ヒラギノ角ゴ Pro W3"/>
                <a:cs typeface="Arial" charset="0"/>
              </a:rPr>
              <a:t>(e.g. on the basis of their net present value, benefit-cost ratio, or internal rate of return), in order to identify the most efficient adaptation options. </a:t>
            </a:r>
            <a:endParaRPr lang="en-US" sz="2400" dirty="0" smtClean="0">
              <a:solidFill>
                <a:srgbClr val="1F497D"/>
              </a:solidFill>
              <a:ea typeface="ヒラギノ角ゴ Pro W3"/>
              <a:cs typeface="Arial" charset="0"/>
            </a:endParaRPr>
          </a:p>
        </p:txBody>
      </p:sp>
    </p:spTree>
    <p:extLst>
      <p:ext uri="{BB962C8B-B14F-4D97-AF65-F5344CB8AC3E}">
        <p14:creationId xmlns:p14="http://schemas.microsoft.com/office/powerpoint/2010/main" val="61507484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Box 4"/>
          <p:cNvSpPr txBox="1">
            <a:spLocks noChangeArrowheads="1"/>
          </p:cNvSpPr>
          <p:nvPr/>
        </p:nvSpPr>
        <p:spPr bwMode="auto">
          <a:xfrm>
            <a:off x="1102784" y="2854684"/>
            <a:ext cx="9601728" cy="646331"/>
          </a:xfrm>
          <a:prstGeom prst="rect">
            <a:avLst/>
          </a:prstGeom>
          <a:noFill/>
          <a:ln w="9525">
            <a:noFill/>
            <a:miter lim="800000"/>
            <a:headEnd/>
            <a:tailEnd/>
          </a:ln>
        </p:spPr>
        <p:txBody>
          <a:bodyPr wrap="square">
            <a:spAutoFit/>
          </a:bodyPr>
          <a:lstStyle/>
          <a:p>
            <a:pPr fontAlgn="base">
              <a:spcBef>
                <a:spcPct val="0"/>
              </a:spcBef>
              <a:spcAft>
                <a:spcPct val="0"/>
              </a:spcAft>
            </a:pPr>
            <a:r>
              <a:rPr lang="it-IT" sz="3600" b="1" dirty="0" smtClean="0">
                <a:solidFill>
                  <a:prstClr val="white"/>
                </a:solidFill>
                <a:cs typeface="Arial" charset="0"/>
              </a:rPr>
              <a:t>‘Presentation Title’</a:t>
            </a:r>
            <a:endParaRPr lang="it-IT" sz="3600" b="1" dirty="0">
              <a:solidFill>
                <a:prstClr val="white"/>
              </a:solidFill>
              <a:cs typeface="Arial" charset="0"/>
            </a:endParaRPr>
          </a:p>
        </p:txBody>
      </p:sp>
      <p:sp>
        <p:nvSpPr>
          <p:cNvPr id="11" name="TextBox 3"/>
          <p:cNvSpPr txBox="1">
            <a:spLocks noChangeArrowheads="1"/>
          </p:cNvSpPr>
          <p:nvPr/>
        </p:nvSpPr>
        <p:spPr bwMode="auto">
          <a:xfrm>
            <a:off x="1103445" y="4429561"/>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dirty="0" smtClean="0">
                <a:solidFill>
                  <a:prstClr val="white"/>
                </a:solidFill>
                <a:cs typeface="Arial" charset="0"/>
              </a:rPr>
              <a:t>London, 23 February 2012</a:t>
            </a:r>
            <a:endParaRPr lang="it-IT" sz="2000" dirty="0">
              <a:solidFill>
                <a:prstClr val="white"/>
              </a:solidFill>
              <a:cs typeface="Arial" charset="0"/>
            </a:endParaRPr>
          </a:p>
        </p:txBody>
      </p:sp>
      <p:sp>
        <p:nvSpPr>
          <p:cNvPr id="9" name="Text Box 2"/>
          <p:cNvSpPr txBox="1"/>
          <p:nvPr/>
        </p:nvSpPr>
        <p:spPr>
          <a:xfrm>
            <a:off x="-21431" y="0"/>
            <a:ext cx="12240683" cy="692696"/>
          </a:xfrm>
          <a:prstGeom prst="rect">
            <a:avLst/>
          </a:prstGeom>
          <a:solidFill>
            <a:srgbClr val="12558B"/>
          </a:solid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3510915" indent="179705" fontAlgn="base">
              <a:spcBef>
                <a:spcPct val="0"/>
              </a:spcBef>
            </a:pPr>
            <a:endParaRPr lang="en-GB" sz="1200">
              <a:solidFill>
                <a:srgbClr val="FFFFFF"/>
              </a:solidFill>
              <a:ea typeface="ＭＳ 明朝"/>
              <a:cs typeface="Times New Roman"/>
            </a:endParaRPr>
          </a:p>
        </p:txBody>
      </p:sp>
      <p:pic>
        <p:nvPicPr>
          <p:cNvPr id="4" name="Picture 3" descr="Climatekos_white.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32727" y="6165304"/>
            <a:ext cx="3119924" cy="546404"/>
          </a:xfrm>
          <a:prstGeom prst="rect">
            <a:avLst/>
          </a:prstGeom>
        </p:spPr>
      </p:pic>
      <p:sp>
        <p:nvSpPr>
          <p:cNvPr id="7" name="Placeholder 7"/>
          <p:cNvSpPr txBox="1">
            <a:spLocks noChangeArrowheads="1"/>
          </p:cNvSpPr>
          <p:nvPr/>
        </p:nvSpPr>
        <p:spPr bwMode="auto">
          <a:xfrm>
            <a:off x="609600" y="2420814"/>
            <a:ext cx="109728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eaLnBrk="0" fontAlgn="base" hangingPunct="0">
              <a:spcBef>
                <a:spcPct val="0"/>
              </a:spcBef>
              <a:spcAft>
                <a:spcPct val="0"/>
              </a:spcAft>
              <a:defRPr/>
            </a:pPr>
            <a:r>
              <a:rPr lang="en-US" sz="3200" dirty="0">
                <a:solidFill>
                  <a:srgbClr val="1F497D"/>
                </a:solidFill>
                <a:ea typeface="ヒラギノ角ゴ Pro W3"/>
                <a:cs typeface="Arial" charset="0"/>
              </a:rPr>
              <a:t>Research needs</a:t>
            </a:r>
          </a:p>
        </p:txBody>
      </p:sp>
    </p:spTree>
    <p:extLst>
      <p:ext uri="{BB962C8B-B14F-4D97-AF65-F5344CB8AC3E}">
        <p14:creationId xmlns:p14="http://schemas.microsoft.com/office/powerpoint/2010/main" val="78676118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TextBox 3"/>
          <p:cNvSpPr txBox="1">
            <a:spLocks noChangeArrowheads="1"/>
          </p:cNvSpPr>
          <p:nvPr/>
        </p:nvSpPr>
        <p:spPr bwMode="auto">
          <a:xfrm>
            <a:off x="1102784" y="3964994"/>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b="1" dirty="0" smtClean="0">
                <a:solidFill>
                  <a:prstClr val="white"/>
                </a:solidFill>
                <a:cs typeface="Arial" charset="0"/>
              </a:rPr>
              <a:t>Business development meeting</a:t>
            </a:r>
          </a:p>
        </p:txBody>
      </p:sp>
      <p:sp>
        <p:nvSpPr>
          <p:cNvPr id="2055" name="TextBox 4"/>
          <p:cNvSpPr txBox="1">
            <a:spLocks noChangeArrowheads="1"/>
          </p:cNvSpPr>
          <p:nvPr/>
        </p:nvSpPr>
        <p:spPr bwMode="auto">
          <a:xfrm>
            <a:off x="1102784" y="2854684"/>
            <a:ext cx="9601728" cy="646331"/>
          </a:xfrm>
          <a:prstGeom prst="rect">
            <a:avLst/>
          </a:prstGeom>
          <a:noFill/>
          <a:ln w="9525">
            <a:noFill/>
            <a:miter lim="800000"/>
            <a:headEnd/>
            <a:tailEnd/>
          </a:ln>
        </p:spPr>
        <p:txBody>
          <a:bodyPr wrap="square">
            <a:spAutoFit/>
          </a:bodyPr>
          <a:lstStyle/>
          <a:p>
            <a:pPr fontAlgn="base">
              <a:spcBef>
                <a:spcPct val="0"/>
              </a:spcBef>
              <a:spcAft>
                <a:spcPct val="0"/>
              </a:spcAft>
            </a:pPr>
            <a:r>
              <a:rPr lang="it-IT" sz="3600" b="1" dirty="0" smtClean="0">
                <a:solidFill>
                  <a:prstClr val="white"/>
                </a:solidFill>
                <a:cs typeface="Arial" charset="0"/>
              </a:rPr>
              <a:t>‘Presentation Title’</a:t>
            </a:r>
            <a:endParaRPr lang="it-IT" sz="3600" b="1" dirty="0">
              <a:solidFill>
                <a:prstClr val="white"/>
              </a:solidFill>
              <a:cs typeface="Arial" charset="0"/>
            </a:endParaRPr>
          </a:p>
        </p:txBody>
      </p:sp>
      <p:sp>
        <p:nvSpPr>
          <p:cNvPr id="11" name="TextBox 3"/>
          <p:cNvSpPr txBox="1">
            <a:spLocks noChangeArrowheads="1"/>
          </p:cNvSpPr>
          <p:nvPr/>
        </p:nvSpPr>
        <p:spPr bwMode="auto">
          <a:xfrm>
            <a:off x="1103445" y="4429561"/>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dirty="0" smtClean="0">
                <a:solidFill>
                  <a:prstClr val="white"/>
                </a:solidFill>
                <a:cs typeface="Arial" charset="0"/>
              </a:rPr>
              <a:t>London, 23 February 2012</a:t>
            </a:r>
            <a:endParaRPr lang="it-IT" sz="2000" dirty="0">
              <a:solidFill>
                <a:prstClr val="white"/>
              </a:solidFill>
              <a:cs typeface="Arial" charset="0"/>
            </a:endParaRPr>
          </a:p>
        </p:txBody>
      </p:sp>
      <p:sp>
        <p:nvSpPr>
          <p:cNvPr id="9" name="Text Box 2"/>
          <p:cNvSpPr txBox="1"/>
          <p:nvPr/>
        </p:nvSpPr>
        <p:spPr>
          <a:xfrm>
            <a:off x="-21431" y="0"/>
            <a:ext cx="12240683" cy="692696"/>
          </a:xfrm>
          <a:prstGeom prst="rect">
            <a:avLst/>
          </a:prstGeom>
          <a:solidFill>
            <a:srgbClr val="12558B"/>
          </a:solid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3510915" indent="179705" fontAlgn="base">
              <a:spcBef>
                <a:spcPct val="0"/>
              </a:spcBef>
            </a:pPr>
            <a:endParaRPr lang="en-GB" sz="1200">
              <a:solidFill>
                <a:srgbClr val="FFFFFF"/>
              </a:solidFill>
              <a:ea typeface="ＭＳ 明朝"/>
              <a:cs typeface="Times New Roman"/>
            </a:endParaRPr>
          </a:p>
        </p:txBody>
      </p:sp>
      <p:pic>
        <p:nvPicPr>
          <p:cNvPr id="4" name="Picture 3" descr="Climatekos_white.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32727" y="6165304"/>
            <a:ext cx="3119924" cy="546404"/>
          </a:xfrm>
          <a:prstGeom prst="rect">
            <a:avLst/>
          </a:prstGeom>
        </p:spPr>
      </p:pic>
      <p:sp>
        <p:nvSpPr>
          <p:cNvPr id="13" name="Placeholder 8"/>
          <p:cNvSpPr txBox="1">
            <a:spLocks noChangeArrowheads="1"/>
          </p:cNvSpPr>
          <p:nvPr/>
        </p:nvSpPr>
        <p:spPr bwMode="auto">
          <a:xfrm>
            <a:off x="719403" y="764214"/>
            <a:ext cx="10972800" cy="37449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eaLnBrk="0" fontAlgn="base" hangingPunct="0">
              <a:spcBef>
                <a:spcPct val="20000"/>
              </a:spcBef>
              <a:spcAft>
                <a:spcPct val="0"/>
              </a:spcAft>
              <a:buFont typeface="Arial" panose="020B0604020202020204" pitchFamily="34" charset="0"/>
              <a:buChar char="•"/>
              <a:defRPr/>
            </a:pPr>
            <a:r>
              <a:rPr lang="en-US" sz="2400" dirty="0">
                <a:solidFill>
                  <a:srgbClr val="1F497D"/>
                </a:solidFill>
                <a:ea typeface="ヒラギノ角ゴ Pro W3"/>
                <a:cs typeface="Arial" charset="0"/>
              </a:rPr>
              <a:t>The Multi-Criteria Analysis underpinning the NAP provides a first estimate of the relative performance of different adaptation </a:t>
            </a:r>
            <a:r>
              <a:rPr lang="en-US" sz="2400" dirty="0" smtClean="0">
                <a:solidFill>
                  <a:srgbClr val="1F497D"/>
                </a:solidFill>
                <a:ea typeface="ヒラギノ角ゴ Pro W3"/>
                <a:cs typeface="Arial" charset="0"/>
              </a:rPr>
              <a:t>options.</a:t>
            </a:r>
          </a:p>
          <a:p>
            <a:pPr marL="342900" indent="-342900" eaLnBrk="0" fontAlgn="base" hangingPunct="0">
              <a:spcBef>
                <a:spcPct val="20000"/>
              </a:spcBef>
              <a:spcAft>
                <a:spcPct val="0"/>
              </a:spcAft>
              <a:buFont typeface="Arial" panose="020B0604020202020204" pitchFamily="34" charset="0"/>
              <a:buChar char="•"/>
              <a:defRPr/>
            </a:pPr>
            <a:r>
              <a:rPr lang="en-US" sz="2400" dirty="0" smtClean="0">
                <a:solidFill>
                  <a:srgbClr val="1F497D"/>
                </a:solidFill>
                <a:ea typeface="ヒラギノ角ゴ Pro W3"/>
                <a:cs typeface="Arial" charset="0"/>
              </a:rPr>
              <a:t>The MCA </a:t>
            </a:r>
            <a:r>
              <a:rPr lang="en-US" sz="2400" dirty="0">
                <a:solidFill>
                  <a:srgbClr val="1F497D"/>
                </a:solidFill>
                <a:ea typeface="ヒラギノ角ゴ Pro W3"/>
                <a:cs typeface="Arial" charset="0"/>
              </a:rPr>
              <a:t>is a suitable approach in contexts where quantitative data on impacts is limited and where consideration should be given to multiple criteria (in addition to efficiency and effectiveness</a:t>
            </a:r>
            <a:r>
              <a:rPr lang="en-US" sz="2400" dirty="0" smtClean="0">
                <a:solidFill>
                  <a:srgbClr val="1F497D"/>
                </a:solidFill>
                <a:ea typeface="ヒラギノ角ゴ Pro W3"/>
                <a:cs typeface="Arial" charset="0"/>
              </a:rPr>
              <a:t>).</a:t>
            </a:r>
          </a:p>
          <a:p>
            <a:pPr marL="342900" indent="-342900" eaLnBrk="0" fontAlgn="base" hangingPunct="0">
              <a:spcBef>
                <a:spcPct val="20000"/>
              </a:spcBef>
              <a:spcAft>
                <a:spcPct val="0"/>
              </a:spcAft>
              <a:buFont typeface="Arial" panose="020B0604020202020204" pitchFamily="34" charset="0"/>
              <a:buChar char="•"/>
              <a:defRPr/>
            </a:pPr>
            <a:r>
              <a:rPr lang="en-US" sz="2400" dirty="0" smtClean="0">
                <a:solidFill>
                  <a:srgbClr val="1F497D"/>
                </a:solidFill>
                <a:ea typeface="ヒラギノ角ゴ Pro W3"/>
                <a:cs typeface="Arial" charset="0"/>
              </a:rPr>
              <a:t>However</a:t>
            </a:r>
            <a:r>
              <a:rPr lang="en-US" sz="2400" dirty="0">
                <a:solidFill>
                  <a:srgbClr val="1F497D"/>
                </a:solidFill>
                <a:ea typeface="ヒラギノ角ゴ Pro W3"/>
                <a:cs typeface="Arial" charset="0"/>
              </a:rPr>
              <a:t>, there is scope for further economic assessment of the costs and benefits of identified adaptation options in order to conduct a full cost-benefit </a:t>
            </a:r>
            <a:r>
              <a:rPr lang="en-US" sz="2400" dirty="0" smtClean="0">
                <a:solidFill>
                  <a:srgbClr val="1F497D"/>
                </a:solidFill>
                <a:ea typeface="ヒラギノ角ゴ Pro W3"/>
                <a:cs typeface="Arial" charset="0"/>
              </a:rPr>
              <a:t>analysis.</a:t>
            </a:r>
          </a:p>
        </p:txBody>
      </p:sp>
    </p:spTree>
    <p:extLst>
      <p:ext uri="{BB962C8B-B14F-4D97-AF65-F5344CB8AC3E}">
        <p14:creationId xmlns:p14="http://schemas.microsoft.com/office/powerpoint/2010/main" val="397527792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Box 2"/>
          <p:cNvSpPr txBox="1"/>
          <p:nvPr/>
        </p:nvSpPr>
        <p:spPr>
          <a:xfrm>
            <a:off x="1" y="0"/>
            <a:ext cx="12240683" cy="6165304"/>
          </a:xfrm>
          <a:prstGeom prst="rect">
            <a:avLst/>
          </a:prstGeom>
          <a:solidFill>
            <a:srgbClr val="12558B"/>
          </a:solid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3510915" indent="179705" algn="ctr" fontAlgn="base">
              <a:spcBef>
                <a:spcPct val="0"/>
              </a:spcBef>
            </a:pPr>
            <a:endParaRPr lang="en-GB" sz="1200" dirty="0">
              <a:solidFill>
                <a:srgbClr val="FFFFFF"/>
              </a:solidFill>
              <a:ea typeface="ＭＳ 明朝"/>
              <a:cs typeface="Times New Roman"/>
            </a:endParaRPr>
          </a:p>
        </p:txBody>
      </p:sp>
      <p:sp>
        <p:nvSpPr>
          <p:cNvPr id="2050" name="Title 1"/>
          <p:cNvSpPr>
            <a:spLocks noGrp="1"/>
          </p:cNvSpPr>
          <p:nvPr>
            <p:ph type="ctrTitle"/>
          </p:nvPr>
        </p:nvSpPr>
        <p:spPr>
          <a:xfrm>
            <a:off x="914400" y="2515450"/>
            <a:ext cx="10363200" cy="1470025"/>
          </a:xfrm>
        </p:spPr>
        <p:txBody>
          <a:bodyPr/>
          <a:lstStyle/>
          <a:p>
            <a:pPr eaLnBrk="1" hangingPunct="1"/>
            <a:r>
              <a:rPr lang="it-IT" b="1" dirty="0" smtClean="0">
                <a:solidFill>
                  <a:schemeClr val="bg1"/>
                </a:solidFill>
              </a:rPr>
              <a:t>‘</a:t>
            </a:r>
            <a:r>
              <a:rPr lang="it-IT" b="1" dirty="0" err="1" smtClean="0">
                <a:solidFill>
                  <a:schemeClr val="bg1"/>
                </a:solidFill>
              </a:rPr>
              <a:t>Options</a:t>
            </a:r>
            <a:r>
              <a:rPr lang="it-IT" b="1" dirty="0" smtClean="0">
                <a:solidFill>
                  <a:schemeClr val="bg1"/>
                </a:solidFill>
              </a:rPr>
              <a:t> for immediate &amp; long </a:t>
            </a:r>
            <a:r>
              <a:rPr lang="it-IT" b="1" dirty="0" err="1" smtClean="0">
                <a:solidFill>
                  <a:schemeClr val="bg1"/>
                </a:solidFill>
              </a:rPr>
              <a:t>term</a:t>
            </a:r>
            <a:r>
              <a:rPr lang="it-IT" b="1" dirty="0" smtClean="0">
                <a:solidFill>
                  <a:schemeClr val="bg1"/>
                </a:solidFill>
              </a:rPr>
              <a:t> </a:t>
            </a:r>
            <a:r>
              <a:rPr lang="it-IT" b="1" dirty="0" err="1" smtClean="0">
                <a:solidFill>
                  <a:schemeClr val="bg1"/>
                </a:solidFill>
              </a:rPr>
              <a:t>actions</a:t>
            </a:r>
            <a:r>
              <a:rPr lang="it-IT" b="1" dirty="0" smtClean="0">
                <a:solidFill>
                  <a:schemeClr val="bg1"/>
                </a:solidFill>
              </a:rPr>
              <a:t> &amp; </a:t>
            </a:r>
            <a:br>
              <a:rPr lang="it-IT" b="1" dirty="0" smtClean="0">
                <a:solidFill>
                  <a:schemeClr val="bg1"/>
                </a:solidFill>
              </a:rPr>
            </a:br>
            <a:r>
              <a:rPr lang="it-IT" b="1" dirty="0" err="1" smtClean="0">
                <a:solidFill>
                  <a:schemeClr val="bg1"/>
                </a:solidFill>
              </a:rPr>
              <a:t>recommended</a:t>
            </a:r>
            <a:r>
              <a:rPr lang="it-IT" b="1" dirty="0" smtClean="0">
                <a:solidFill>
                  <a:schemeClr val="bg1"/>
                </a:solidFill>
              </a:rPr>
              <a:t> </a:t>
            </a:r>
            <a:r>
              <a:rPr lang="it-IT" b="1" dirty="0" err="1" smtClean="0">
                <a:solidFill>
                  <a:schemeClr val="bg1"/>
                </a:solidFill>
              </a:rPr>
              <a:t>roadmap</a:t>
            </a:r>
            <a:r>
              <a:rPr lang="it-IT" b="1" dirty="0" smtClean="0">
                <a:solidFill>
                  <a:schemeClr val="bg1"/>
                </a:solidFill>
              </a:rPr>
              <a:t>’</a:t>
            </a:r>
            <a:r>
              <a:rPr lang="it-IT" b="1" dirty="0">
                <a:solidFill>
                  <a:schemeClr val="bg1"/>
                </a:solidFill>
              </a:rPr>
              <a:t/>
            </a:r>
            <a:br>
              <a:rPr lang="it-IT" b="1" dirty="0">
                <a:solidFill>
                  <a:schemeClr val="bg1"/>
                </a:solidFill>
              </a:rPr>
            </a:br>
            <a:endParaRPr lang="en-US" dirty="0" smtClean="0">
              <a:solidFill>
                <a:schemeClr val="bg1"/>
              </a:solidFill>
            </a:endParaRPr>
          </a:p>
        </p:txBody>
      </p:sp>
      <p:sp>
        <p:nvSpPr>
          <p:cNvPr id="3" name="Subtitle 2"/>
          <p:cNvSpPr>
            <a:spLocks noGrp="1"/>
          </p:cNvSpPr>
          <p:nvPr>
            <p:ph type="subTitle" idx="1"/>
          </p:nvPr>
        </p:nvSpPr>
        <p:spPr>
          <a:xfrm>
            <a:off x="1828800" y="4247160"/>
            <a:ext cx="8534400" cy="649705"/>
          </a:xfrm>
        </p:spPr>
        <p:txBody>
          <a:bodyPr rtlCol="0">
            <a:normAutofit/>
          </a:bodyPr>
          <a:lstStyle/>
          <a:p>
            <a:r>
              <a:rPr lang="it-IT" dirty="0" smtClean="0">
                <a:solidFill>
                  <a:srgbClr val="FFFFFF"/>
                </a:solidFill>
              </a:rPr>
              <a:t>Robert </a:t>
            </a:r>
            <a:r>
              <a:rPr lang="it-IT" dirty="0" err="1" smtClean="0">
                <a:solidFill>
                  <a:srgbClr val="FFFFFF"/>
                </a:solidFill>
              </a:rPr>
              <a:t>Tippmann</a:t>
            </a:r>
            <a:r>
              <a:rPr lang="it-IT" dirty="0" smtClean="0">
                <a:solidFill>
                  <a:srgbClr val="FFFFFF"/>
                </a:solidFill>
              </a:rPr>
              <a:t> (</a:t>
            </a:r>
            <a:r>
              <a:rPr lang="it-IT" dirty="0" err="1" smtClean="0">
                <a:solidFill>
                  <a:srgbClr val="FFFFFF"/>
                </a:solidFill>
              </a:rPr>
              <a:t>Climatekos</a:t>
            </a:r>
            <a:r>
              <a:rPr lang="it-IT" dirty="0" smtClean="0">
                <a:solidFill>
                  <a:srgbClr val="FFFFFF"/>
                </a:solidFill>
              </a:rPr>
              <a:t>)</a:t>
            </a:r>
            <a:endParaRPr lang="it-IT" b="1" dirty="0">
              <a:solidFill>
                <a:srgbClr val="FFFFFF"/>
              </a:solidFill>
            </a:endParaRPr>
          </a:p>
        </p:txBody>
      </p:sp>
      <p:cxnSp>
        <p:nvCxnSpPr>
          <p:cNvPr id="6" name="Straight Connector 5"/>
          <p:cNvCxnSpPr/>
          <p:nvPr/>
        </p:nvCxnSpPr>
        <p:spPr>
          <a:xfrm flipV="1">
            <a:off x="2" y="1628800"/>
            <a:ext cx="12223143" cy="72008"/>
          </a:xfrm>
          <a:prstGeom prst="line">
            <a:avLst/>
          </a:prstGeom>
          <a:ln>
            <a:solidFill>
              <a:schemeClr val="bg1"/>
            </a:solidFill>
          </a:ln>
          <a:effectLst>
            <a:outerShdw blurRad="40000" dist="20000" dir="5400000" rotWithShape="0">
              <a:srgbClr val="000000">
                <a:alpha val="38000"/>
              </a:srgbClr>
            </a:outerShdw>
            <a:reflection blurRad="6350" stA="50000" endA="300" endPos="55000" dir="5400000" sy="-100000" algn="bl" rotWithShape="0"/>
          </a:effectLst>
        </p:spPr>
        <p:style>
          <a:lnRef idx="2">
            <a:schemeClr val="accent1"/>
          </a:lnRef>
          <a:fillRef idx="0">
            <a:schemeClr val="accent1"/>
          </a:fillRef>
          <a:effectRef idx="1">
            <a:schemeClr val="accent1"/>
          </a:effectRef>
          <a:fontRef idx="minor">
            <a:schemeClr val="tx1"/>
          </a:fontRef>
        </p:style>
      </p:cxnSp>
      <p:sp>
        <p:nvSpPr>
          <p:cNvPr id="9" name="Text Box 8"/>
          <p:cNvSpPr txBox="1"/>
          <p:nvPr/>
        </p:nvSpPr>
        <p:spPr>
          <a:xfrm>
            <a:off x="239349" y="6368752"/>
            <a:ext cx="4032448" cy="372616"/>
          </a:xfrm>
          <a:prstGeom prst="rect">
            <a:avLst/>
          </a:prstGeom>
          <a:no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fontAlgn="base">
              <a:spcBef>
                <a:spcPct val="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1" dirty="0" smtClean="0">
                <a:solidFill>
                  <a:srgbClr val="12558B"/>
                </a:solidFill>
                <a:latin typeface="Berling Nova Sans W04 Regular"/>
                <a:ea typeface="ＭＳ 明朝"/>
                <a:cs typeface="Berling Nova Sans W04 Regular"/>
              </a:rPr>
              <a:t>WWW.CLIMATEKOS.COM</a:t>
            </a:r>
            <a:endParaRPr lang="en-US" dirty="0">
              <a:solidFill>
                <a:srgbClr val="12558B"/>
              </a:solidFill>
              <a:ea typeface="ＭＳ 明朝"/>
              <a:cs typeface="Times New Roman"/>
            </a:endParaRPr>
          </a:p>
        </p:txBody>
      </p:sp>
      <p:pic>
        <p:nvPicPr>
          <p:cNvPr id="10" name="Picture 9" descr="Climatekos_white.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28739" y="6266972"/>
            <a:ext cx="3119924" cy="546404"/>
          </a:xfrm>
          <a:prstGeom prst="rect">
            <a:avLst/>
          </a:prstGeom>
        </p:spPr>
      </p:pic>
      <p:pic>
        <p:nvPicPr>
          <p:cNvPr id="1029" name="Grafik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19938" y="30165"/>
            <a:ext cx="700617" cy="8540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Grafik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63554" y="944463"/>
            <a:ext cx="5058833" cy="663575"/>
          </a:xfrm>
          <a:prstGeom prst="rect">
            <a:avLst/>
          </a:prstGeom>
          <a:noFill/>
          <a:extLst>
            <a:ext uri="{909E8E84-426E-40DD-AFC4-6F175D3DCCD1}">
              <a14:hiddenFill xmlns:a14="http://schemas.microsoft.com/office/drawing/2010/main">
                <a:solidFill>
                  <a:srgbClr val="FFFFFF"/>
                </a:solidFill>
              </a14:hiddenFill>
            </a:ext>
          </a:extLst>
        </p:spPr>
      </p:pic>
      <p:pic>
        <p:nvPicPr>
          <p:cNvPr id="1027" name="Grafik 6" descr="http://www.climasouth.eu/sites/all/themes/climasouth15/resources/logo_hp_eu.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24192" y="886863"/>
            <a:ext cx="1737784" cy="677863"/>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6"/>
          <p:cNvSpPr>
            <a:spLocks noChangeArrowheads="1"/>
          </p:cNvSpPr>
          <p:nvPr/>
        </p:nvSpPr>
        <p:spPr bwMode="auto">
          <a:xfrm>
            <a:off x="0" y="97795"/>
            <a:ext cx="1107996"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de-DE" altLang="de-DE" sz="1100" smtClean="0">
                <a:solidFill>
                  <a:prstClr val="black"/>
                </a:solidFill>
                <a:latin typeface="Arial" pitchFamily="34" charset="0"/>
                <a:ea typeface="Calibri" pitchFamily="34" charset="0"/>
                <a:cs typeface="Arial" pitchFamily="34" charset="0"/>
              </a:rPr>
              <a:t>	</a:t>
            </a:r>
            <a:endParaRPr lang="de-DE" altLang="de-DE" smtClean="0">
              <a:solidFill>
                <a:prstClr val="black"/>
              </a:solidFill>
              <a:latin typeface="Arial" pitchFamily="34" charset="0"/>
              <a:cs typeface="Arial" pitchFamily="34" charset="0"/>
            </a:endParaRPr>
          </a:p>
        </p:txBody>
      </p:sp>
      <p:sp>
        <p:nvSpPr>
          <p:cNvPr id="4" name="Rectangle 7"/>
          <p:cNvSpPr>
            <a:spLocks noChangeArrowheads="1"/>
          </p:cNvSpPr>
          <p:nvPr/>
        </p:nvSpPr>
        <p:spPr bwMode="auto">
          <a:xfrm>
            <a:off x="2" y="1355209"/>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de-DE">
              <a:solidFill>
                <a:prstClr val="black"/>
              </a:solidFill>
              <a:cs typeface="Arial" charset="0"/>
            </a:endParaRPr>
          </a:p>
        </p:txBody>
      </p:sp>
      <p:pic>
        <p:nvPicPr>
          <p:cNvPr id="13" name="Picture 5"/>
          <p:cNvPicPr/>
          <p:nvPr/>
        </p:nvPicPr>
        <p:blipFill>
          <a:blip r:embed="rId6" cstate="print">
            <a:extLst>
              <a:ext uri="{28A0092B-C50C-407E-A947-70E740481C1C}">
                <a14:useLocalDpi xmlns:a14="http://schemas.microsoft.com/office/drawing/2010/main" val="0"/>
              </a:ext>
            </a:extLst>
          </a:blip>
          <a:stretch>
            <a:fillRect/>
          </a:stretch>
        </p:blipFill>
        <p:spPr>
          <a:xfrm>
            <a:off x="5039883" y="6165304"/>
            <a:ext cx="2618568" cy="720080"/>
          </a:xfrm>
          <a:prstGeom prst="rect">
            <a:avLst/>
          </a:prstGeom>
        </p:spPr>
      </p:pic>
    </p:spTree>
    <p:extLst>
      <p:ext uri="{BB962C8B-B14F-4D97-AF65-F5344CB8AC3E}">
        <p14:creationId xmlns:p14="http://schemas.microsoft.com/office/powerpoint/2010/main" val="121876818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TextBox 3"/>
          <p:cNvSpPr txBox="1">
            <a:spLocks noChangeArrowheads="1"/>
          </p:cNvSpPr>
          <p:nvPr/>
        </p:nvSpPr>
        <p:spPr bwMode="auto">
          <a:xfrm>
            <a:off x="1102784" y="3964994"/>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b="1" dirty="0" smtClean="0">
                <a:solidFill>
                  <a:prstClr val="white"/>
                </a:solidFill>
                <a:cs typeface="Arial" charset="0"/>
              </a:rPr>
              <a:t>Business development meeting</a:t>
            </a:r>
          </a:p>
        </p:txBody>
      </p:sp>
      <p:sp>
        <p:nvSpPr>
          <p:cNvPr id="2055" name="TextBox 4"/>
          <p:cNvSpPr txBox="1">
            <a:spLocks noChangeArrowheads="1"/>
          </p:cNvSpPr>
          <p:nvPr/>
        </p:nvSpPr>
        <p:spPr bwMode="auto">
          <a:xfrm>
            <a:off x="1102784" y="2854680"/>
            <a:ext cx="9601728" cy="646331"/>
          </a:xfrm>
          <a:prstGeom prst="rect">
            <a:avLst/>
          </a:prstGeom>
          <a:noFill/>
          <a:ln w="9525">
            <a:noFill/>
            <a:miter lim="800000"/>
            <a:headEnd/>
            <a:tailEnd/>
          </a:ln>
        </p:spPr>
        <p:txBody>
          <a:bodyPr wrap="square">
            <a:spAutoFit/>
          </a:bodyPr>
          <a:lstStyle/>
          <a:p>
            <a:pPr fontAlgn="base">
              <a:spcBef>
                <a:spcPct val="0"/>
              </a:spcBef>
              <a:spcAft>
                <a:spcPct val="0"/>
              </a:spcAft>
            </a:pPr>
            <a:r>
              <a:rPr lang="it-IT" sz="3600" b="1" dirty="0" smtClean="0">
                <a:solidFill>
                  <a:prstClr val="white"/>
                </a:solidFill>
                <a:cs typeface="Arial" charset="0"/>
              </a:rPr>
              <a:t>‘Presentation Title’</a:t>
            </a:r>
            <a:endParaRPr lang="it-IT" sz="3600" b="1" dirty="0">
              <a:solidFill>
                <a:prstClr val="white"/>
              </a:solidFill>
              <a:cs typeface="Arial" charset="0"/>
            </a:endParaRPr>
          </a:p>
        </p:txBody>
      </p:sp>
      <p:sp>
        <p:nvSpPr>
          <p:cNvPr id="11" name="TextBox 3"/>
          <p:cNvSpPr txBox="1">
            <a:spLocks noChangeArrowheads="1"/>
          </p:cNvSpPr>
          <p:nvPr/>
        </p:nvSpPr>
        <p:spPr bwMode="auto">
          <a:xfrm>
            <a:off x="1103445" y="4429561"/>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dirty="0" smtClean="0">
                <a:solidFill>
                  <a:prstClr val="white"/>
                </a:solidFill>
                <a:cs typeface="Arial" charset="0"/>
              </a:rPr>
              <a:t>London, 23 February 2012</a:t>
            </a:r>
            <a:endParaRPr lang="it-IT" sz="2000" dirty="0">
              <a:solidFill>
                <a:prstClr val="white"/>
              </a:solidFill>
              <a:cs typeface="Arial" charset="0"/>
            </a:endParaRPr>
          </a:p>
        </p:txBody>
      </p:sp>
      <p:sp>
        <p:nvSpPr>
          <p:cNvPr id="10" name="Placeholder 7"/>
          <p:cNvSpPr txBox="1">
            <a:spLocks noChangeArrowheads="1"/>
          </p:cNvSpPr>
          <p:nvPr/>
        </p:nvSpPr>
        <p:spPr bwMode="auto">
          <a:xfrm>
            <a:off x="609600" y="1340768"/>
            <a:ext cx="109728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eaLnBrk="0" fontAlgn="base" hangingPunct="0">
              <a:spcBef>
                <a:spcPct val="0"/>
              </a:spcBef>
              <a:spcAft>
                <a:spcPct val="0"/>
              </a:spcAft>
              <a:defRPr/>
            </a:pPr>
            <a:r>
              <a:rPr lang="en-GB" sz="3200" dirty="0" smtClean="0">
                <a:solidFill>
                  <a:srgbClr val="1F497D"/>
                </a:solidFill>
                <a:ea typeface="ヒラギノ角ゴ Pro W3"/>
                <a:cs typeface="Arial" charset="0"/>
              </a:rPr>
              <a:t>Contents</a:t>
            </a:r>
            <a:endParaRPr lang="en-US" sz="3200" dirty="0" smtClean="0">
              <a:solidFill>
                <a:srgbClr val="1F497D"/>
              </a:solidFill>
              <a:ea typeface="ヒラギノ角ゴ Pro W3"/>
              <a:cs typeface="Arial" charset="0"/>
            </a:endParaRPr>
          </a:p>
        </p:txBody>
      </p:sp>
      <p:sp>
        <p:nvSpPr>
          <p:cNvPr id="12" name="Placeholder 8"/>
          <p:cNvSpPr txBox="1">
            <a:spLocks noChangeArrowheads="1"/>
          </p:cNvSpPr>
          <p:nvPr/>
        </p:nvSpPr>
        <p:spPr bwMode="auto">
          <a:xfrm>
            <a:off x="719403" y="2132859"/>
            <a:ext cx="10972800" cy="37449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eaLnBrk="0" fontAlgn="base" hangingPunct="0">
              <a:spcBef>
                <a:spcPct val="20000"/>
              </a:spcBef>
              <a:spcAft>
                <a:spcPct val="0"/>
              </a:spcAft>
              <a:buFont typeface="Arial" pitchFamily="34" charset="0"/>
              <a:buChar char="•"/>
              <a:defRPr/>
            </a:pPr>
            <a:r>
              <a:rPr lang="en-US" sz="2400" dirty="0" smtClean="0">
                <a:solidFill>
                  <a:srgbClr val="1F497D"/>
                </a:solidFill>
                <a:ea typeface="ヒラギノ角ゴ Pro W3"/>
                <a:cs typeface="Arial" charset="0"/>
              </a:rPr>
              <a:t>Assessing </a:t>
            </a:r>
            <a:r>
              <a:rPr lang="en-US" sz="2400" dirty="0">
                <a:solidFill>
                  <a:srgbClr val="1F497D"/>
                </a:solidFill>
                <a:ea typeface="ヒラギノ角ゴ Pro W3"/>
                <a:cs typeface="Arial" charset="0"/>
              </a:rPr>
              <a:t>economic impacts of climate change, and costs and benefits of adaptation actions to climate change in </a:t>
            </a:r>
            <a:r>
              <a:rPr lang="en-US" sz="2400" dirty="0" smtClean="0">
                <a:solidFill>
                  <a:srgbClr val="1F497D"/>
                </a:solidFill>
                <a:ea typeface="ヒラギノ角ゴ Pro W3"/>
                <a:cs typeface="Arial" charset="0"/>
              </a:rPr>
              <a:t>Palestine</a:t>
            </a:r>
          </a:p>
          <a:p>
            <a:pPr marL="457200" indent="-457200" eaLnBrk="0" fontAlgn="base" hangingPunct="0">
              <a:spcBef>
                <a:spcPct val="20000"/>
              </a:spcBef>
              <a:spcAft>
                <a:spcPct val="0"/>
              </a:spcAft>
              <a:buFont typeface="Arial" pitchFamily="34" charset="0"/>
              <a:buChar char="•"/>
              <a:defRPr/>
            </a:pPr>
            <a:r>
              <a:rPr lang="en-US" sz="2400" dirty="0" smtClean="0">
                <a:solidFill>
                  <a:srgbClr val="1F497D"/>
                </a:solidFill>
                <a:ea typeface="ヒラギノ角ゴ Pro W3"/>
                <a:cs typeface="Arial" charset="0"/>
              </a:rPr>
              <a:t>Recommended </a:t>
            </a:r>
            <a:r>
              <a:rPr lang="en-US" sz="2400" dirty="0">
                <a:solidFill>
                  <a:srgbClr val="1F497D"/>
                </a:solidFill>
                <a:ea typeface="ヒラギノ角ゴ Pro W3"/>
                <a:cs typeface="Arial" charset="0"/>
              </a:rPr>
              <a:t>way forward &amp; next </a:t>
            </a:r>
            <a:r>
              <a:rPr lang="en-US" sz="2400" dirty="0" smtClean="0">
                <a:solidFill>
                  <a:srgbClr val="1F497D"/>
                </a:solidFill>
                <a:ea typeface="ヒラギノ角ゴ Pro W3"/>
                <a:cs typeface="Arial" charset="0"/>
              </a:rPr>
              <a:t>steps (3 Options &amp; 1 proposal)</a:t>
            </a:r>
          </a:p>
        </p:txBody>
      </p:sp>
      <p:sp>
        <p:nvSpPr>
          <p:cNvPr id="9" name="Text Box 2"/>
          <p:cNvSpPr txBox="1"/>
          <p:nvPr/>
        </p:nvSpPr>
        <p:spPr>
          <a:xfrm>
            <a:off x="-21431" y="0"/>
            <a:ext cx="12240683" cy="692696"/>
          </a:xfrm>
          <a:prstGeom prst="rect">
            <a:avLst/>
          </a:prstGeom>
          <a:solidFill>
            <a:srgbClr val="12558B"/>
          </a:solid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3510915" indent="179705" fontAlgn="base">
              <a:spcBef>
                <a:spcPct val="0"/>
              </a:spcBef>
            </a:pPr>
            <a:endParaRPr lang="en-GB" sz="1200">
              <a:solidFill>
                <a:srgbClr val="FFFFFF"/>
              </a:solidFill>
              <a:ea typeface="ＭＳ 明朝"/>
              <a:cs typeface="Times New Roman"/>
            </a:endParaRPr>
          </a:p>
        </p:txBody>
      </p:sp>
      <p:pic>
        <p:nvPicPr>
          <p:cNvPr id="4" name="Picture 3" descr="Climatekos_white.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32727" y="6165304"/>
            <a:ext cx="3119924" cy="546404"/>
          </a:xfrm>
          <a:prstGeom prst="rect">
            <a:avLst/>
          </a:prstGeom>
        </p:spPr>
      </p:pic>
    </p:spTree>
    <p:extLst>
      <p:ext uri="{BB962C8B-B14F-4D97-AF65-F5344CB8AC3E}">
        <p14:creationId xmlns:p14="http://schemas.microsoft.com/office/powerpoint/2010/main" val="6562487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Methodology</a:t>
            </a:r>
            <a:endParaRPr lang="nl-NL" dirty="0"/>
          </a:p>
        </p:txBody>
      </p:sp>
      <p:sp>
        <p:nvSpPr>
          <p:cNvPr id="3" name="Content Placeholder 2"/>
          <p:cNvSpPr>
            <a:spLocks noGrp="1"/>
          </p:cNvSpPr>
          <p:nvPr>
            <p:ph idx="1"/>
          </p:nvPr>
        </p:nvSpPr>
        <p:spPr/>
        <p:txBody>
          <a:bodyPr>
            <a:normAutofit/>
          </a:bodyPr>
          <a:lstStyle/>
          <a:p>
            <a:r>
              <a:rPr lang="en-US" sz="2600" dirty="0" smtClean="0"/>
              <a:t>Desk-based review of information on CC impacts in Palestine and the region</a:t>
            </a:r>
          </a:p>
          <a:p>
            <a:r>
              <a:rPr lang="en-US" sz="2600" dirty="0" smtClean="0"/>
              <a:t>In-country assistance: liaising with relevant </a:t>
            </a:r>
            <a:r>
              <a:rPr lang="en-US" sz="2600" dirty="0" err="1" smtClean="0"/>
              <a:t>organisations</a:t>
            </a:r>
            <a:endParaRPr lang="en-US" sz="2600" dirty="0" smtClean="0"/>
          </a:p>
          <a:p>
            <a:r>
              <a:rPr lang="en-US" sz="2600" dirty="0" smtClean="0"/>
              <a:t>Review of the </a:t>
            </a:r>
            <a:r>
              <a:rPr lang="en-US" sz="2600" dirty="0"/>
              <a:t>state of play regarding the assessment of costs &amp;</a:t>
            </a:r>
            <a:r>
              <a:rPr lang="en-US" sz="2600" dirty="0" smtClean="0"/>
              <a:t> </a:t>
            </a:r>
            <a:r>
              <a:rPr lang="en-US" sz="2600" dirty="0"/>
              <a:t>benefits of </a:t>
            </a:r>
            <a:r>
              <a:rPr lang="en-US" sz="2600" dirty="0" smtClean="0"/>
              <a:t>NAP adaptation </a:t>
            </a:r>
            <a:r>
              <a:rPr lang="en-US" sz="2600" dirty="0"/>
              <a:t>measures </a:t>
            </a:r>
            <a:r>
              <a:rPr lang="en-US" sz="2600" dirty="0" smtClean="0"/>
              <a:t>(in </a:t>
            </a:r>
            <a:r>
              <a:rPr lang="en-US" sz="2600" dirty="0"/>
              <a:t>relation to agriculture, water </a:t>
            </a:r>
            <a:r>
              <a:rPr lang="en-US" sz="2600" dirty="0" smtClean="0"/>
              <a:t>&amp; </a:t>
            </a:r>
            <a:r>
              <a:rPr lang="en-US" sz="2600" dirty="0"/>
              <a:t>the food </a:t>
            </a:r>
            <a:r>
              <a:rPr lang="en-US" sz="2600" dirty="0" smtClean="0"/>
              <a:t>sector)</a:t>
            </a:r>
          </a:p>
          <a:p>
            <a:r>
              <a:rPr lang="en-US" sz="2600" dirty="0" smtClean="0"/>
              <a:t>Questionnaire to </a:t>
            </a:r>
            <a:r>
              <a:rPr lang="en-US" sz="2600" dirty="0" err="1" smtClean="0"/>
              <a:t>MoA</a:t>
            </a:r>
            <a:r>
              <a:rPr lang="en-US" sz="2600" dirty="0" smtClean="0"/>
              <a:t> and PWA (survey)</a:t>
            </a:r>
          </a:p>
          <a:p>
            <a:r>
              <a:rPr lang="en-US" sz="2600" dirty="0" smtClean="0"/>
              <a:t>Identification of gaps </a:t>
            </a:r>
            <a:r>
              <a:rPr lang="en-US" sz="2600" dirty="0"/>
              <a:t>and needs for a full-fledged </a:t>
            </a:r>
            <a:r>
              <a:rPr lang="en-US" sz="2600" dirty="0" smtClean="0"/>
              <a:t>CBA</a:t>
            </a:r>
          </a:p>
          <a:p>
            <a:r>
              <a:rPr lang="en-US" sz="2600" dirty="0" smtClean="0"/>
              <a:t>Options moving forwards &amp; recommendations</a:t>
            </a:r>
            <a:endParaRPr lang="nl-NL" sz="2600" dirty="0"/>
          </a:p>
        </p:txBody>
      </p:sp>
    </p:spTree>
    <p:extLst>
      <p:ext uri="{BB962C8B-B14F-4D97-AF65-F5344CB8AC3E}">
        <p14:creationId xmlns:p14="http://schemas.microsoft.com/office/powerpoint/2010/main" val="304866934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TextBox 3"/>
          <p:cNvSpPr txBox="1">
            <a:spLocks noChangeArrowheads="1"/>
          </p:cNvSpPr>
          <p:nvPr/>
        </p:nvSpPr>
        <p:spPr bwMode="auto">
          <a:xfrm>
            <a:off x="1102784" y="3964994"/>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b="1" dirty="0" smtClean="0">
                <a:solidFill>
                  <a:prstClr val="white"/>
                </a:solidFill>
                <a:cs typeface="Arial" charset="0"/>
              </a:rPr>
              <a:t>Business development meeting</a:t>
            </a:r>
          </a:p>
        </p:txBody>
      </p:sp>
      <p:sp>
        <p:nvSpPr>
          <p:cNvPr id="2055" name="TextBox 4"/>
          <p:cNvSpPr txBox="1">
            <a:spLocks noChangeArrowheads="1"/>
          </p:cNvSpPr>
          <p:nvPr/>
        </p:nvSpPr>
        <p:spPr bwMode="auto">
          <a:xfrm>
            <a:off x="1102784" y="2854680"/>
            <a:ext cx="9601728" cy="646331"/>
          </a:xfrm>
          <a:prstGeom prst="rect">
            <a:avLst/>
          </a:prstGeom>
          <a:noFill/>
          <a:ln w="9525">
            <a:noFill/>
            <a:miter lim="800000"/>
            <a:headEnd/>
            <a:tailEnd/>
          </a:ln>
        </p:spPr>
        <p:txBody>
          <a:bodyPr wrap="square">
            <a:spAutoFit/>
          </a:bodyPr>
          <a:lstStyle/>
          <a:p>
            <a:pPr fontAlgn="base">
              <a:spcBef>
                <a:spcPct val="0"/>
              </a:spcBef>
              <a:spcAft>
                <a:spcPct val="0"/>
              </a:spcAft>
            </a:pPr>
            <a:r>
              <a:rPr lang="it-IT" sz="3600" b="1" dirty="0" smtClean="0">
                <a:solidFill>
                  <a:prstClr val="white"/>
                </a:solidFill>
                <a:cs typeface="Arial" charset="0"/>
              </a:rPr>
              <a:t>‘Presentation Title’</a:t>
            </a:r>
            <a:endParaRPr lang="it-IT" sz="3600" b="1" dirty="0">
              <a:solidFill>
                <a:prstClr val="white"/>
              </a:solidFill>
              <a:cs typeface="Arial" charset="0"/>
            </a:endParaRPr>
          </a:p>
        </p:txBody>
      </p:sp>
      <p:sp>
        <p:nvSpPr>
          <p:cNvPr id="11" name="TextBox 3"/>
          <p:cNvSpPr txBox="1">
            <a:spLocks noChangeArrowheads="1"/>
          </p:cNvSpPr>
          <p:nvPr/>
        </p:nvSpPr>
        <p:spPr bwMode="auto">
          <a:xfrm>
            <a:off x="1103445" y="4429561"/>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dirty="0" smtClean="0">
                <a:solidFill>
                  <a:prstClr val="white"/>
                </a:solidFill>
                <a:cs typeface="Arial" charset="0"/>
              </a:rPr>
              <a:t>London, 23 February 2012</a:t>
            </a:r>
            <a:endParaRPr lang="it-IT" sz="2000" dirty="0">
              <a:solidFill>
                <a:prstClr val="white"/>
              </a:solidFill>
              <a:cs typeface="Arial" charset="0"/>
            </a:endParaRPr>
          </a:p>
        </p:txBody>
      </p:sp>
      <p:sp>
        <p:nvSpPr>
          <p:cNvPr id="10" name="Placeholder 7"/>
          <p:cNvSpPr txBox="1">
            <a:spLocks noChangeArrowheads="1"/>
          </p:cNvSpPr>
          <p:nvPr/>
        </p:nvSpPr>
        <p:spPr bwMode="auto">
          <a:xfrm>
            <a:off x="609600" y="2420814"/>
            <a:ext cx="109728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eaLnBrk="0" fontAlgn="base" hangingPunct="0">
              <a:spcBef>
                <a:spcPct val="0"/>
              </a:spcBef>
              <a:spcAft>
                <a:spcPct val="0"/>
              </a:spcAft>
              <a:defRPr/>
            </a:pPr>
            <a:r>
              <a:rPr lang="en-US" sz="3200" dirty="0">
                <a:solidFill>
                  <a:srgbClr val="1F497D"/>
                </a:solidFill>
                <a:ea typeface="ヒラギノ角ゴ Pro W3"/>
                <a:cs typeface="Arial" charset="0"/>
              </a:rPr>
              <a:t>Assessing economic impacts of climate change, and costs and benefits of adaptation actions to climate change in Palestine</a:t>
            </a:r>
          </a:p>
        </p:txBody>
      </p:sp>
      <p:sp>
        <p:nvSpPr>
          <p:cNvPr id="9" name="Text Box 2"/>
          <p:cNvSpPr txBox="1"/>
          <p:nvPr/>
        </p:nvSpPr>
        <p:spPr>
          <a:xfrm>
            <a:off x="-21431" y="0"/>
            <a:ext cx="12240683" cy="692696"/>
          </a:xfrm>
          <a:prstGeom prst="rect">
            <a:avLst/>
          </a:prstGeom>
          <a:solidFill>
            <a:srgbClr val="12558B"/>
          </a:solid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3510915" indent="179705" fontAlgn="base">
              <a:spcBef>
                <a:spcPct val="0"/>
              </a:spcBef>
            </a:pPr>
            <a:endParaRPr lang="en-GB" sz="1200">
              <a:solidFill>
                <a:srgbClr val="FFFFFF"/>
              </a:solidFill>
              <a:ea typeface="ＭＳ 明朝"/>
              <a:cs typeface="Times New Roman"/>
            </a:endParaRPr>
          </a:p>
        </p:txBody>
      </p:sp>
      <p:pic>
        <p:nvPicPr>
          <p:cNvPr id="4" name="Picture 3" descr="Climatekos_white.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32727" y="6165304"/>
            <a:ext cx="3119924" cy="546404"/>
          </a:xfrm>
          <a:prstGeom prst="rect">
            <a:avLst/>
          </a:prstGeom>
        </p:spPr>
      </p:pic>
    </p:spTree>
    <p:extLst>
      <p:ext uri="{BB962C8B-B14F-4D97-AF65-F5344CB8AC3E}">
        <p14:creationId xmlns:p14="http://schemas.microsoft.com/office/powerpoint/2010/main" val="307147324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TextBox 3"/>
          <p:cNvSpPr txBox="1">
            <a:spLocks noChangeArrowheads="1"/>
          </p:cNvSpPr>
          <p:nvPr/>
        </p:nvSpPr>
        <p:spPr bwMode="auto">
          <a:xfrm>
            <a:off x="1102784" y="3964994"/>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b="1" dirty="0" smtClean="0">
                <a:solidFill>
                  <a:prstClr val="white"/>
                </a:solidFill>
                <a:cs typeface="Arial" charset="0"/>
              </a:rPr>
              <a:t>Business development meeting</a:t>
            </a:r>
          </a:p>
        </p:txBody>
      </p:sp>
      <p:sp>
        <p:nvSpPr>
          <p:cNvPr id="2055" name="TextBox 4"/>
          <p:cNvSpPr txBox="1">
            <a:spLocks noChangeArrowheads="1"/>
          </p:cNvSpPr>
          <p:nvPr/>
        </p:nvSpPr>
        <p:spPr bwMode="auto">
          <a:xfrm>
            <a:off x="1102784" y="2854680"/>
            <a:ext cx="9601728" cy="646331"/>
          </a:xfrm>
          <a:prstGeom prst="rect">
            <a:avLst/>
          </a:prstGeom>
          <a:noFill/>
          <a:ln w="9525">
            <a:noFill/>
            <a:miter lim="800000"/>
            <a:headEnd/>
            <a:tailEnd/>
          </a:ln>
        </p:spPr>
        <p:txBody>
          <a:bodyPr wrap="square">
            <a:spAutoFit/>
          </a:bodyPr>
          <a:lstStyle/>
          <a:p>
            <a:pPr fontAlgn="base">
              <a:spcBef>
                <a:spcPct val="0"/>
              </a:spcBef>
              <a:spcAft>
                <a:spcPct val="0"/>
              </a:spcAft>
            </a:pPr>
            <a:r>
              <a:rPr lang="it-IT" sz="3600" b="1" dirty="0" smtClean="0">
                <a:solidFill>
                  <a:prstClr val="white"/>
                </a:solidFill>
                <a:cs typeface="Arial" charset="0"/>
              </a:rPr>
              <a:t>‘Presentation Title’</a:t>
            </a:r>
            <a:endParaRPr lang="it-IT" sz="3600" b="1" dirty="0">
              <a:solidFill>
                <a:prstClr val="white"/>
              </a:solidFill>
              <a:cs typeface="Arial" charset="0"/>
            </a:endParaRPr>
          </a:p>
        </p:txBody>
      </p:sp>
      <p:sp>
        <p:nvSpPr>
          <p:cNvPr id="11" name="TextBox 3"/>
          <p:cNvSpPr txBox="1">
            <a:spLocks noChangeArrowheads="1"/>
          </p:cNvSpPr>
          <p:nvPr/>
        </p:nvSpPr>
        <p:spPr bwMode="auto">
          <a:xfrm>
            <a:off x="1103445" y="4429561"/>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dirty="0" smtClean="0">
                <a:solidFill>
                  <a:prstClr val="white"/>
                </a:solidFill>
                <a:cs typeface="Arial" charset="0"/>
              </a:rPr>
              <a:t>London, 23 February 2012</a:t>
            </a:r>
            <a:endParaRPr lang="it-IT" sz="2000" dirty="0">
              <a:solidFill>
                <a:prstClr val="white"/>
              </a:solidFill>
              <a:cs typeface="Arial" charset="0"/>
            </a:endParaRPr>
          </a:p>
        </p:txBody>
      </p:sp>
      <p:sp>
        <p:nvSpPr>
          <p:cNvPr id="12" name="Placeholder 8"/>
          <p:cNvSpPr txBox="1">
            <a:spLocks noChangeArrowheads="1"/>
          </p:cNvSpPr>
          <p:nvPr/>
        </p:nvSpPr>
        <p:spPr bwMode="auto">
          <a:xfrm>
            <a:off x="719403" y="692699"/>
            <a:ext cx="10972800" cy="37449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eaLnBrk="0" fontAlgn="base" hangingPunct="0">
              <a:spcBef>
                <a:spcPct val="20000"/>
              </a:spcBef>
              <a:spcAft>
                <a:spcPct val="0"/>
              </a:spcAft>
              <a:defRPr/>
            </a:pPr>
            <a:r>
              <a:rPr lang="en-US" sz="2400" u="sng" dirty="0" smtClean="0">
                <a:solidFill>
                  <a:srgbClr val="1F497D"/>
                </a:solidFill>
                <a:ea typeface="ヒラギノ角ゴ Pro W3"/>
                <a:cs typeface="Arial" charset="0"/>
              </a:rPr>
              <a:t>Climate </a:t>
            </a:r>
            <a:r>
              <a:rPr lang="en-US" sz="2400" u="sng" dirty="0">
                <a:solidFill>
                  <a:srgbClr val="1F497D"/>
                </a:solidFill>
                <a:ea typeface="ヒラギノ角ゴ Pro W3"/>
                <a:cs typeface="Arial" charset="0"/>
              </a:rPr>
              <a:t>change trends, scenario development and impact assessment: current state &amp; </a:t>
            </a:r>
            <a:r>
              <a:rPr lang="en-US" sz="2400" u="sng" dirty="0" smtClean="0">
                <a:solidFill>
                  <a:srgbClr val="1F497D"/>
                </a:solidFill>
                <a:ea typeface="ヒラギノ角ゴ Pro W3"/>
                <a:cs typeface="Arial" charset="0"/>
              </a:rPr>
              <a:t>gaps</a:t>
            </a:r>
          </a:p>
          <a:p>
            <a:pPr marL="342900" indent="-342900" eaLnBrk="0" fontAlgn="base" hangingPunct="0">
              <a:spcBef>
                <a:spcPct val="20000"/>
              </a:spcBef>
              <a:spcAft>
                <a:spcPct val="0"/>
              </a:spcAft>
              <a:buFont typeface="Arial" panose="020B0604020202020204" pitchFamily="34" charset="0"/>
              <a:buChar char="•"/>
              <a:defRPr/>
            </a:pPr>
            <a:r>
              <a:rPr lang="en-US" sz="2400" dirty="0" smtClean="0">
                <a:solidFill>
                  <a:srgbClr val="1F497D"/>
                </a:solidFill>
                <a:ea typeface="ヒラギノ角ゴ Pro W3"/>
                <a:cs typeface="Arial" charset="0"/>
              </a:rPr>
              <a:t>Climate </a:t>
            </a:r>
            <a:r>
              <a:rPr lang="en-US" sz="2400" dirty="0">
                <a:solidFill>
                  <a:srgbClr val="1F497D"/>
                </a:solidFill>
                <a:ea typeface="ヒラギノ角ゴ Pro W3"/>
                <a:cs typeface="Arial" charset="0"/>
              </a:rPr>
              <a:t>change projections and scenarios are derived from regional data &amp;</a:t>
            </a:r>
            <a:r>
              <a:rPr lang="en-US" sz="2400" dirty="0" smtClean="0">
                <a:solidFill>
                  <a:srgbClr val="1F497D"/>
                </a:solidFill>
                <a:ea typeface="ヒラギノ角ゴ Pro W3"/>
                <a:cs typeface="Arial" charset="0"/>
              </a:rPr>
              <a:t> interpretations </a:t>
            </a:r>
            <a:r>
              <a:rPr lang="en-US" sz="2400" dirty="0">
                <a:solidFill>
                  <a:srgbClr val="1F497D"/>
                </a:solidFill>
                <a:ea typeface="ヒラギノ角ゴ Pro W3"/>
                <a:cs typeface="Arial" charset="0"/>
              </a:rPr>
              <a:t>from global and regional </a:t>
            </a:r>
            <a:r>
              <a:rPr lang="en-US" sz="2400" dirty="0" smtClean="0">
                <a:solidFill>
                  <a:srgbClr val="1F497D"/>
                </a:solidFill>
                <a:ea typeface="ヒラギノ角ゴ Pro W3"/>
                <a:cs typeface="Arial" charset="0"/>
              </a:rPr>
              <a:t>models.</a:t>
            </a:r>
          </a:p>
          <a:p>
            <a:pPr marL="342900" indent="-342900" eaLnBrk="0" fontAlgn="base" hangingPunct="0">
              <a:spcBef>
                <a:spcPct val="20000"/>
              </a:spcBef>
              <a:spcAft>
                <a:spcPct val="0"/>
              </a:spcAft>
              <a:buFont typeface="Arial" panose="020B0604020202020204" pitchFamily="34" charset="0"/>
              <a:buChar char="•"/>
              <a:defRPr/>
            </a:pPr>
            <a:r>
              <a:rPr lang="en-US" sz="2400" dirty="0">
                <a:solidFill>
                  <a:srgbClr val="1F497D"/>
                </a:solidFill>
                <a:ea typeface="ヒラギノ角ゴ Pro W3"/>
                <a:cs typeface="Arial" charset="0"/>
              </a:rPr>
              <a:t>D</a:t>
            </a:r>
            <a:r>
              <a:rPr lang="en-US" sz="2400" dirty="0" smtClean="0">
                <a:solidFill>
                  <a:srgbClr val="1F497D"/>
                </a:solidFill>
                <a:ea typeface="ヒラギノ角ゴ Pro W3"/>
                <a:cs typeface="Arial" charset="0"/>
              </a:rPr>
              <a:t>ownscaling </a:t>
            </a:r>
            <a:r>
              <a:rPr lang="en-US" sz="2400" dirty="0">
                <a:solidFill>
                  <a:srgbClr val="1F497D"/>
                </a:solidFill>
                <a:ea typeface="ヒラギノ角ゴ Pro W3"/>
                <a:cs typeface="Arial" charset="0"/>
              </a:rPr>
              <a:t>to the national and local levels</a:t>
            </a:r>
            <a:r>
              <a:rPr lang="en-US" sz="2400" dirty="0" smtClean="0">
                <a:solidFill>
                  <a:srgbClr val="1F497D"/>
                </a:solidFill>
                <a:ea typeface="ヒラギノ角ゴ Pro W3"/>
                <a:cs typeface="Arial" charset="0"/>
              </a:rPr>
              <a:t>, </a:t>
            </a:r>
            <a:r>
              <a:rPr lang="en-US" sz="2400" dirty="0">
                <a:solidFill>
                  <a:srgbClr val="1F497D"/>
                </a:solidFill>
                <a:ea typeface="ヒラギノ角ゴ Pro W3"/>
                <a:cs typeface="Arial" charset="0"/>
              </a:rPr>
              <a:t>using and integrating locally derived data </a:t>
            </a:r>
            <a:r>
              <a:rPr lang="en-US" sz="2400" dirty="0" smtClean="0">
                <a:solidFill>
                  <a:srgbClr val="1F497D"/>
                </a:solidFill>
                <a:ea typeface="ヒラギノ角ゴ Pro W3"/>
                <a:cs typeface="Arial" charset="0"/>
              </a:rPr>
              <a:t>is not available yet.</a:t>
            </a:r>
          </a:p>
          <a:p>
            <a:pPr marL="342900" indent="-342900" eaLnBrk="0" fontAlgn="base" hangingPunct="0">
              <a:spcBef>
                <a:spcPct val="20000"/>
              </a:spcBef>
              <a:spcAft>
                <a:spcPct val="0"/>
              </a:spcAft>
              <a:buFont typeface="Wingdings" panose="05000000000000000000" pitchFamily="2" charset="2"/>
              <a:buChar char="ü"/>
              <a:defRPr/>
            </a:pPr>
            <a:r>
              <a:rPr lang="en-US" sz="2400" i="1" dirty="0">
                <a:solidFill>
                  <a:srgbClr val="1F497D"/>
                </a:solidFill>
                <a:ea typeface="ヒラギノ角ゴ Pro W3"/>
                <a:cs typeface="Arial" charset="0"/>
              </a:rPr>
              <a:t>S</a:t>
            </a:r>
            <a:r>
              <a:rPr lang="en-US" sz="2400" i="1" dirty="0" smtClean="0">
                <a:solidFill>
                  <a:srgbClr val="1F497D"/>
                </a:solidFill>
                <a:ea typeface="ヒラギノ角ゴ Pro W3"/>
                <a:cs typeface="Arial" charset="0"/>
              </a:rPr>
              <a:t>ignificant </a:t>
            </a:r>
            <a:r>
              <a:rPr lang="en-US" sz="2400" i="1" dirty="0">
                <a:solidFill>
                  <a:srgbClr val="1F497D"/>
                </a:solidFill>
                <a:ea typeface="ヒラギノ角ゴ Pro W3"/>
                <a:cs typeface="Arial" charset="0"/>
              </a:rPr>
              <a:t>uncertainties about the precise impacts of climate change</a:t>
            </a:r>
            <a:r>
              <a:rPr lang="en-US" sz="2400" dirty="0">
                <a:solidFill>
                  <a:srgbClr val="1F497D"/>
                </a:solidFill>
                <a:ea typeface="ヒラギノ角ゴ Pro W3"/>
                <a:cs typeface="Arial" charset="0"/>
              </a:rPr>
              <a:t> in the country </a:t>
            </a:r>
            <a:r>
              <a:rPr lang="en-US" sz="2400" dirty="0" smtClean="0">
                <a:solidFill>
                  <a:srgbClr val="1F497D"/>
                </a:solidFill>
                <a:ea typeface="ヒラギノ角ゴ Pro W3"/>
                <a:cs typeface="Arial" charset="0"/>
              </a:rPr>
              <a:t>remain (impacts/economic </a:t>
            </a:r>
            <a:r>
              <a:rPr lang="en-US" sz="2400" dirty="0">
                <a:solidFill>
                  <a:srgbClr val="1F497D"/>
                </a:solidFill>
                <a:ea typeface="ヒラギノ角ゴ Pro W3"/>
                <a:cs typeface="Arial" charset="0"/>
              </a:rPr>
              <a:t>impact </a:t>
            </a:r>
            <a:r>
              <a:rPr lang="en-US" sz="2400" dirty="0" smtClean="0">
                <a:solidFill>
                  <a:srgbClr val="1F497D"/>
                </a:solidFill>
                <a:ea typeface="ヒラギノ角ゴ Pro W3"/>
                <a:cs typeface="Arial" charset="0"/>
              </a:rPr>
              <a:t>assessments)</a:t>
            </a:r>
          </a:p>
          <a:p>
            <a:pPr marL="342900" indent="-342900" eaLnBrk="0" fontAlgn="base" hangingPunct="0">
              <a:spcBef>
                <a:spcPct val="20000"/>
              </a:spcBef>
              <a:spcAft>
                <a:spcPct val="0"/>
              </a:spcAft>
              <a:buFont typeface="Wingdings" panose="05000000000000000000" pitchFamily="2" charset="2"/>
              <a:buChar char="Ø"/>
              <a:defRPr/>
            </a:pPr>
            <a:r>
              <a:rPr lang="en-US" sz="2400" dirty="0" smtClean="0">
                <a:solidFill>
                  <a:srgbClr val="1F497D"/>
                </a:solidFill>
                <a:ea typeface="ヒラギノ角ゴ Pro W3"/>
                <a:cs typeface="Arial" charset="0"/>
              </a:rPr>
              <a:t>The </a:t>
            </a:r>
            <a:r>
              <a:rPr lang="en-US" sz="2400" dirty="0">
                <a:solidFill>
                  <a:srgbClr val="1F497D"/>
                </a:solidFill>
                <a:ea typeface="ヒラギノ角ゴ Pro W3"/>
                <a:cs typeface="Arial" charset="0"/>
              </a:rPr>
              <a:t>ongoing “EXACT” project funded by UNDP </a:t>
            </a:r>
            <a:r>
              <a:rPr lang="en-US" sz="2400" dirty="0" smtClean="0">
                <a:solidFill>
                  <a:srgbClr val="1F497D"/>
                </a:solidFill>
                <a:ea typeface="ヒラギノ角ゴ Pro W3"/>
                <a:cs typeface="Arial" charset="0"/>
              </a:rPr>
              <a:t>addresses </a:t>
            </a:r>
            <a:r>
              <a:rPr lang="en-US" sz="2400" dirty="0">
                <a:solidFill>
                  <a:srgbClr val="1F497D"/>
                </a:solidFill>
                <a:ea typeface="ヒラギノ角ゴ Pro W3"/>
                <a:cs typeface="Arial" charset="0"/>
              </a:rPr>
              <a:t>the lack of downscaling of hydro climate models and related vulnerability studies and adaptation </a:t>
            </a:r>
            <a:r>
              <a:rPr lang="en-US" sz="2400" dirty="0" smtClean="0">
                <a:solidFill>
                  <a:srgbClr val="1F497D"/>
                </a:solidFill>
                <a:ea typeface="ヒラギノ角ゴ Pro W3"/>
                <a:cs typeface="Arial" charset="0"/>
              </a:rPr>
              <a:t>planning.</a:t>
            </a:r>
          </a:p>
        </p:txBody>
      </p:sp>
      <p:sp>
        <p:nvSpPr>
          <p:cNvPr id="9" name="Text Box 2"/>
          <p:cNvSpPr txBox="1"/>
          <p:nvPr/>
        </p:nvSpPr>
        <p:spPr>
          <a:xfrm>
            <a:off x="-21431" y="0"/>
            <a:ext cx="12240683" cy="692696"/>
          </a:xfrm>
          <a:prstGeom prst="rect">
            <a:avLst/>
          </a:prstGeom>
          <a:solidFill>
            <a:srgbClr val="12558B"/>
          </a:solid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3510915" indent="179705" fontAlgn="base">
              <a:spcBef>
                <a:spcPct val="0"/>
              </a:spcBef>
            </a:pPr>
            <a:endParaRPr lang="en-GB" sz="1200">
              <a:solidFill>
                <a:srgbClr val="FFFFFF"/>
              </a:solidFill>
              <a:ea typeface="ＭＳ 明朝"/>
              <a:cs typeface="Times New Roman"/>
            </a:endParaRPr>
          </a:p>
        </p:txBody>
      </p:sp>
      <p:pic>
        <p:nvPicPr>
          <p:cNvPr id="4" name="Picture 3" descr="Climatekos_white.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32727" y="6165304"/>
            <a:ext cx="3119924" cy="546404"/>
          </a:xfrm>
          <a:prstGeom prst="rect">
            <a:avLst/>
          </a:prstGeom>
        </p:spPr>
      </p:pic>
    </p:spTree>
    <p:extLst>
      <p:ext uri="{BB962C8B-B14F-4D97-AF65-F5344CB8AC3E}">
        <p14:creationId xmlns:p14="http://schemas.microsoft.com/office/powerpoint/2010/main" val="277283609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TextBox 3"/>
          <p:cNvSpPr txBox="1">
            <a:spLocks noChangeArrowheads="1"/>
          </p:cNvSpPr>
          <p:nvPr/>
        </p:nvSpPr>
        <p:spPr bwMode="auto">
          <a:xfrm>
            <a:off x="1102784" y="3964994"/>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b="1" dirty="0" smtClean="0">
                <a:solidFill>
                  <a:prstClr val="white"/>
                </a:solidFill>
                <a:cs typeface="Arial" charset="0"/>
              </a:rPr>
              <a:t>Business development meeting</a:t>
            </a:r>
          </a:p>
        </p:txBody>
      </p:sp>
      <p:sp>
        <p:nvSpPr>
          <p:cNvPr id="2055" name="TextBox 4"/>
          <p:cNvSpPr txBox="1">
            <a:spLocks noChangeArrowheads="1"/>
          </p:cNvSpPr>
          <p:nvPr/>
        </p:nvSpPr>
        <p:spPr bwMode="auto">
          <a:xfrm>
            <a:off x="1102784" y="2854680"/>
            <a:ext cx="9601728" cy="646331"/>
          </a:xfrm>
          <a:prstGeom prst="rect">
            <a:avLst/>
          </a:prstGeom>
          <a:noFill/>
          <a:ln w="9525">
            <a:noFill/>
            <a:miter lim="800000"/>
            <a:headEnd/>
            <a:tailEnd/>
          </a:ln>
        </p:spPr>
        <p:txBody>
          <a:bodyPr wrap="square">
            <a:spAutoFit/>
          </a:bodyPr>
          <a:lstStyle/>
          <a:p>
            <a:pPr fontAlgn="base">
              <a:spcBef>
                <a:spcPct val="0"/>
              </a:spcBef>
              <a:spcAft>
                <a:spcPct val="0"/>
              </a:spcAft>
            </a:pPr>
            <a:r>
              <a:rPr lang="it-IT" sz="3600" b="1" dirty="0" smtClean="0">
                <a:solidFill>
                  <a:prstClr val="white"/>
                </a:solidFill>
                <a:cs typeface="Arial" charset="0"/>
              </a:rPr>
              <a:t>‘Presentation Title’</a:t>
            </a:r>
            <a:endParaRPr lang="it-IT" sz="3600" b="1" dirty="0">
              <a:solidFill>
                <a:prstClr val="white"/>
              </a:solidFill>
              <a:cs typeface="Arial" charset="0"/>
            </a:endParaRPr>
          </a:p>
        </p:txBody>
      </p:sp>
      <p:sp>
        <p:nvSpPr>
          <p:cNvPr id="11" name="TextBox 3"/>
          <p:cNvSpPr txBox="1">
            <a:spLocks noChangeArrowheads="1"/>
          </p:cNvSpPr>
          <p:nvPr/>
        </p:nvSpPr>
        <p:spPr bwMode="auto">
          <a:xfrm>
            <a:off x="1103445" y="4429561"/>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dirty="0" smtClean="0">
                <a:solidFill>
                  <a:prstClr val="white"/>
                </a:solidFill>
                <a:cs typeface="Arial" charset="0"/>
              </a:rPr>
              <a:t>London, 23 February 2012</a:t>
            </a:r>
            <a:endParaRPr lang="it-IT" sz="2000" dirty="0">
              <a:solidFill>
                <a:prstClr val="white"/>
              </a:solidFill>
              <a:cs typeface="Arial" charset="0"/>
            </a:endParaRPr>
          </a:p>
        </p:txBody>
      </p:sp>
      <p:sp>
        <p:nvSpPr>
          <p:cNvPr id="9" name="Text Box 2"/>
          <p:cNvSpPr txBox="1"/>
          <p:nvPr/>
        </p:nvSpPr>
        <p:spPr>
          <a:xfrm>
            <a:off x="-21431" y="0"/>
            <a:ext cx="12240683" cy="692696"/>
          </a:xfrm>
          <a:prstGeom prst="rect">
            <a:avLst/>
          </a:prstGeom>
          <a:solidFill>
            <a:srgbClr val="12558B"/>
          </a:solid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3510915" indent="179705" fontAlgn="base">
              <a:spcBef>
                <a:spcPct val="0"/>
              </a:spcBef>
            </a:pPr>
            <a:endParaRPr lang="en-GB" sz="1200" dirty="0">
              <a:solidFill>
                <a:srgbClr val="FFFFFF"/>
              </a:solidFill>
              <a:ea typeface="ＭＳ 明朝"/>
              <a:cs typeface="Times New Roman"/>
            </a:endParaRPr>
          </a:p>
        </p:txBody>
      </p:sp>
      <p:sp>
        <p:nvSpPr>
          <p:cNvPr id="5" name="Rechteck 4"/>
          <p:cNvSpPr/>
          <p:nvPr/>
        </p:nvSpPr>
        <p:spPr>
          <a:xfrm>
            <a:off x="0" y="642606"/>
            <a:ext cx="12192000" cy="477054"/>
          </a:xfrm>
          <a:prstGeom prst="rect">
            <a:avLst/>
          </a:prstGeom>
        </p:spPr>
        <p:txBody>
          <a:bodyPr wrap="square">
            <a:spAutoFit/>
          </a:bodyPr>
          <a:lstStyle/>
          <a:p>
            <a:pPr fontAlgn="base">
              <a:lnSpc>
                <a:spcPts val="1500"/>
              </a:lnSpc>
              <a:spcBef>
                <a:spcPct val="0"/>
              </a:spcBef>
            </a:pPr>
            <a:r>
              <a:rPr lang="en-US" sz="1200" b="1" dirty="0">
                <a:solidFill>
                  <a:srgbClr val="005962"/>
                </a:solidFill>
                <a:latin typeface="Trebuchet MS"/>
                <a:ea typeface="Calibri"/>
                <a:cs typeface="Times New Roman"/>
              </a:rPr>
              <a:t>Table 5‑1 Summary of findings table of identified highly vulnerable issues in the agricultural, water and </a:t>
            </a:r>
            <a:r>
              <a:rPr lang="en-US" sz="1200" b="1" dirty="0" err="1">
                <a:solidFill>
                  <a:srgbClr val="005962"/>
                </a:solidFill>
                <a:latin typeface="Trebuchet MS"/>
                <a:ea typeface="Calibri"/>
                <a:cs typeface="Times New Roman"/>
              </a:rPr>
              <a:t>agri</a:t>
            </a:r>
            <a:r>
              <a:rPr lang="en-US" sz="1200" b="1" dirty="0">
                <a:solidFill>
                  <a:srgbClr val="005962"/>
                </a:solidFill>
                <a:latin typeface="Trebuchet MS"/>
                <a:ea typeface="Calibri"/>
                <a:cs typeface="Times New Roman"/>
              </a:rPr>
              <a:t>-food sectors, corresponding adaptation options and costs as per the National Adaptation Plan in the West Bank and the Gaza </a:t>
            </a:r>
            <a:r>
              <a:rPr lang="en-US" sz="1200" b="1" dirty="0" smtClean="0">
                <a:solidFill>
                  <a:srgbClr val="005962"/>
                </a:solidFill>
                <a:latin typeface="Trebuchet MS"/>
                <a:ea typeface="Calibri"/>
                <a:cs typeface="Times New Roman"/>
              </a:rPr>
              <a:t>Strip</a:t>
            </a:r>
            <a:endParaRPr lang="de-DE" sz="1400" dirty="0">
              <a:solidFill>
                <a:prstClr val="black"/>
              </a:solidFill>
              <a:latin typeface="Trebuchet MS"/>
              <a:ea typeface="Calibri"/>
              <a:cs typeface="Times New Roman"/>
            </a:endParaRPr>
          </a:p>
        </p:txBody>
      </p:sp>
      <p:graphicFrame>
        <p:nvGraphicFramePr>
          <p:cNvPr id="8" name="Tabelle 7"/>
          <p:cNvGraphicFramePr>
            <a:graphicFrameLocks noGrp="1"/>
          </p:cNvGraphicFramePr>
          <p:nvPr>
            <p:extLst>
              <p:ext uri="{D42A27DB-BD31-4B8C-83A1-F6EECF244321}">
                <p14:modId xmlns:p14="http://schemas.microsoft.com/office/powerpoint/2010/main" val="387389919"/>
              </p:ext>
            </p:extLst>
          </p:nvPr>
        </p:nvGraphicFramePr>
        <p:xfrm>
          <a:off x="66983" y="1080522"/>
          <a:ext cx="12048661" cy="5757728"/>
        </p:xfrm>
        <a:graphic>
          <a:graphicData uri="http://schemas.openxmlformats.org/drawingml/2006/table">
            <a:tbl>
              <a:tblPr firstRow="1" firstCol="1" bandRow="1"/>
              <a:tblGrid>
                <a:gridCol w="2127664"/>
                <a:gridCol w="868835"/>
                <a:gridCol w="775312"/>
                <a:gridCol w="1421561"/>
                <a:gridCol w="653731"/>
                <a:gridCol w="1417819"/>
                <a:gridCol w="1898532"/>
                <a:gridCol w="641575"/>
                <a:gridCol w="967035"/>
                <a:gridCol w="1276597"/>
              </a:tblGrid>
              <a:tr h="474217">
                <a:tc>
                  <a:txBody>
                    <a:bodyPr/>
                    <a:lstStyle/>
                    <a:p>
                      <a:pPr>
                        <a:lnSpc>
                          <a:spcPct val="100000"/>
                        </a:lnSpc>
                        <a:spcAft>
                          <a:spcPts val="0"/>
                        </a:spcAft>
                      </a:pPr>
                      <a:r>
                        <a:rPr lang="en-US" sz="800" b="1" kern="0" baseline="0" dirty="0">
                          <a:solidFill>
                            <a:srgbClr val="005962"/>
                          </a:solidFill>
                          <a:effectLst/>
                          <a:latin typeface="Trebuchet MS"/>
                          <a:ea typeface="Calibri"/>
                          <a:cs typeface="Times New Roman"/>
                        </a:rPr>
                        <a:t>p</a:t>
                      </a:r>
                      <a:r>
                        <a:rPr lang="nl-NL" sz="800" b="1" kern="0" baseline="0" dirty="0">
                          <a:solidFill>
                            <a:srgbClr val="FFFFFF"/>
                          </a:solidFill>
                          <a:effectLst/>
                          <a:latin typeface="Trebuchet MS"/>
                          <a:ea typeface="Calibri"/>
                          <a:cs typeface="Calibri"/>
                        </a:rPr>
                        <a:t>Issue</a:t>
                      </a:r>
                      <a:endParaRPr lang="de-DE" sz="800" kern="0" baseline="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5962"/>
                    </a:solidFill>
                  </a:tcPr>
                </a:tc>
                <a:tc>
                  <a:txBody>
                    <a:bodyPr/>
                    <a:lstStyle/>
                    <a:p>
                      <a:pPr>
                        <a:lnSpc>
                          <a:spcPct val="100000"/>
                        </a:lnSpc>
                        <a:spcAft>
                          <a:spcPts val="0"/>
                        </a:spcAft>
                      </a:pPr>
                      <a:r>
                        <a:rPr lang="nl-NL" sz="800" b="1" kern="0" baseline="0" dirty="0">
                          <a:solidFill>
                            <a:srgbClr val="FFFFFF"/>
                          </a:solidFill>
                          <a:effectLst/>
                          <a:latin typeface="Trebuchet MS"/>
                          <a:ea typeface="Calibri"/>
                          <a:cs typeface="Calibri"/>
                        </a:rPr>
                        <a:t>West Bank </a:t>
                      </a:r>
                      <a:endParaRPr lang="de-DE" sz="800" kern="0" baseline="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5962"/>
                    </a:solidFill>
                  </a:tcPr>
                </a:tc>
                <a:tc>
                  <a:txBody>
                    <a:bodyPr/>
                    <a:lstStyle/>
                    <a:p>
                      <a:pPr>
                        <a:lnSpc>
                          <a:spcPct val="100000"/>
                        </a:lnSpc>
                        <a:spcAft>
                          <a:spcPts val="0"/>
                        </a:spcAft>
                      </a:pPr>
                      <a:r>
                        <a:rPr lang="nl-NL" sz="800" b="1" kern="0" baseline="0" dirty="0">
                          <a:solidFill>
                            <a:srgbClr val="FFFFFF"/>
                          </a:solidFill>
                          <a:effectLst/>
                          <a:latin typeface="Trebuchet MS"/>
                          <a:ea typeface="Calibri"/>
                          <a:cs typeface="Calibri"/>
                        </a:rPr>
                        <a:t>Gaza Strip</a:t>
                      </a:r>
                      <a:endParaRPr lang="de-DE" sz="800" kern="0" baseline="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5962"/>
                    </a:solidFill>
                  </a:tcPr>
                </a:tc>
                <a:tc>
                  <a:txBody>
                    <a:bodyPr/>
                    <a:lstStyle/>
                    <a:p>
                      <a:pPr>
                        <a:lnSpc>
                          <a:spcPct val="100000"/>
                        </a:lnSpc>
                        <a:spcAft>
                          <a:spcPts val="0"/>
                        </a:spcAft>
                      </a:pPr>
                      <a:r>
                        <a:rPr lang="en-US" sz="800" b="1" kern="0" baseline="0" dirty="0">
                          <a:solidFill>
                            <a:srgbClr val="FFFFFF"/>
                          </a:solidFill>
                          <a:effectLst/>
                          <a:latin typeface="Trebuchet MS"/>
                          <a:ea typeface="Calibri"/>
                          <a:cs typeface="Calibri"/>
                        </a:rPr>
                        <a:t>Climate sensitivity / impacts or risks determined</a:t>
                      </a:r>
                      <a:endParaRPr lang="de-DE" sz="800" kern="0" baseline="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5962"/>
                    </a:solidFill>
                  </a:tcPr>
                </a:tc>
                <a:tc>
                  <a:txBody>
                    <a:bodyPr/>
                    <a:lstStyle/>
                    <a:p>
                      <a:pPr>
                        <a:lnSpc>
                          <a:spcPct val="100000"/>
                        </a:lnSpc>
                        <a:spcAft>
                          <a:spcPts val="0"/>
                        </a:spcAft>
                      </a:pPr>
                      <a:r>
                        <a:rPr lang="nl-NL" sz="800" b="1" kern="0" baseline="0" dirty="0">
                          <a:solidFill>
                            <a:srgbClr val="FFFFFF"/>
                          </a:solidFill>
                          <a:effectLst/>
                          <a:latin typeface="Trebuchet MS"/>
                          <a:ea typeface="Calibri"/>
                          <a:cs typeface="Calibri"/>
                        </a:rPr>
                        <a:t>West Bank </a:t>
                      </a:r>
                      <a:endParaRPr lang="de-DE" sz="800" kern="0" baseline="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5962"/>
                    </a:solidFill>
                  </a:tcPr>
                </a:tc>
                <a:tc>
                  <a:txBody>
                    <a:bodyPr/>
                    <a:lstStyle/>
                    <a:p>
                      <a:pPr>
                        <a:lnSpc>
                          <a:spcPct val="100000"/>
                        </a:lnSpc>
                        <a:spcAft>
                          <a:spcPts val="0"/>
                        </a:spcAft>
                      </a:pPr>
                      <a:r>
                        <a:rPr lang="nl-NL" sz="800" b="1" kern="0" baseline="0" dirty="0">
                          <a:solidFill>
                            <a:srgbClr val="FFFFFF"/>
                          </a:solidFill>
                          <a:effectLst/>
                          <a:latin typeface="Trebuchet MS"/>
                          <a:ea typeface="Calibri"/>
                          <a:cs typeface="Calibri"/>
                        </a:rPr>
                        <a:t>Adaptation option identified</a:t>
                      </a:r>
                      <a:endParaRPr lang="de-DE" sz="800" kern="0" baseline="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5962"/>
                    </a:solidFill>
                  </a:tcPr>
                </a:tc>
                <a:tc>
                  <a:txBody>
                    <a:bodyPr/>
                    <a:lstStyle/>
                    <a:p>
                      <a:pPr>
                        <a:lnSpc>
                          <a:spcPct val="100000"/>
                        </a:lnSpc>
                        <a:spcAft>
                          <a:spcPts val="0"/>
                        </a:spcAft>
                      </a:pPr>
                      <a:r>
                        <a:rPr lang="en-US" sz="800" b="1" kern="0" baseline="0" dirty="0">
                          <a:solidFill>
                            <a:srgbClr val="FFFFFF"/>
                          </a:solidFill>
                          <a:effectLst/>
                          <a:latin typeface="Trebuchet MS"/>
                          <a:ea typeface="Calibri"/>
                          <a:cs typeface="Calibri"/>
                        </a:rPr>
                        <a:t>Total estimated costs over the next 10 years (USD)</a:t>
                      </a:r>
                      <a:endParaRPr lang="de-DE" sz="800" kern="0" baseline="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5962"/>
                    </a:solidFill>
                  </a:tcPr>
                </a:tc>
                <a:tc>
                  <a:txBody>
                    <a:bodyPr/>
                    <a:lstStyle/>
                    <a:p>
                      <a:pPr>
                        <a:lnSpc>
                          <a:spcPct val="100000"/>
                        </a:lnSpc>
                        <a:spcAft>
                          <a:spcPts val="0"/>
                        </a:spcAft>
                      </a:pPr>
                      <a:r>
                        <a:rPr lang="nl-NL" sz="800" b="1" kern="0" baseline="0" dirty="0">
                          <a:solidFill>
                            <a:srgbClr val="FFFFFF"/>
                          </a:solidFill>
                          <a:effectLst/>
                          <a:latin typeface="Trebuchet MS"/>
                          <a:ea typeface="Calibri"/>
                          <a:cs typeface="Calibri"/>
                        </a:rPr>
                        <a:t>Gaza Strip</a:t>
                      </a:r>
                      <a:endParaRPr lang="de-DE" sz="800" kern="0" baseline="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5962"/>
                    </a:solidFill>
                  </a:tcPr>
                </a:tc>
                <a:tc>
                  <a:txBody>
                    <a:bodyPr/>
                    <a:lstStyle/>
                    <a:p>
                      <a:pPr>
                        <a:lnSpc>
                          <a:spcPct val="100000"/>
                        </a:lnSpc>
                        <a:spcAft>
                          <a:spcPts val="0"/>
                        </a:spcAft>
                      </a:pPr>
                      <a:r>
                        <a:rPr lang="nl-NL" sz="800" b="1" kern="0" baseline="0" dirty="0">
                          <a:solidFill>
                            <a:srgbClr val="FFFFFF"/>
                          </a:solidFill>
                          <a:effectLst/>
                          <a:latin typeface="Trebuchet MS"/>
                          <a:ea typeface="Calibri"/>
                          <a:cs typeface="Calibri"/>
                        </a:rPr>
                        <a:t>Adaptation option identified</a:t>
                      </a:r>
                      <a:endParaRPr lang="de-DE" sz="800" kern="0" baseline="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5962"/>
                    </a:solidFill>
                  </a:tcPr>
                </a:tc>
                <a:tc>
                  <a:txBody>
                    <a:bodyPr/>
                    <a:lstStyle/>
                    <a:p>
                      <a:pPr>
                        <a:lnSpc>
                          <a:spcPct val="100000"/>
                        </a:lnSpc>
                        <a:spcAft>
                          <a:spcPts val="0"/>
                        </a:spcAft>
                      </a:pPr>
                      <a:r>
                        <a:rPr lang="en-US" sz="800" b="1" kern="0" baseline="0" dirty="0">
                          <a:solidFill>
                            <a:srgbClr val="FFFFFF"/>
                          </a:solidFill>
                          <a:effectLst/>
                          <a:latin typeface="Trebuchet MS"/>
                          <a:ea typeface="Calibri"/>
                          <a:cs typeface="Calibri"/>
                        </a:rPr>
                        <a:t>Total estimated costs over the next 10 years (USD)</a:t>
                      </a:r>
                      <a:endParaRPr lang="de-DE" sz="800" kern="0" baseline="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5962"/>
                    </a:solidFill>
                  </a:tcPr>
                </a:tc>
              </a:tr>
              <a:tr h="168872">
                <a:tc gridSpan="10">
                  <a:txBody>
                    <a:bodyPr/>
                    <a:lstStyle/>
                    <a:p>
                      <a:pPr algn="ctr">
                        <a:lnSpc>
                          <a:spcPts val="1500"/>
                        </a:lnSpc>
                        <a:spcAft>
                          <a:spcPts val="0"/>
                        </a:spcAft>
                      </a:pPr>
                      <a:r>
                        <a:rPr lang="nl-NL" sz="800" b="1" dirty="0">
                          <a:solidFill>
                            <a:srgbClr val="FFFFFF"/>
                          </a:solidFill>
                          <a:effectLst/>
                          <a:latin typeface="Trebuchet MS"/>
                          <a:ea typeface="Calibri"/>
                          <a:cs typeface="Calibri"/>
                        </a:rPr>
                        <a:t>Agriculture</a:t>
                      </a:r>
                      <a:endParaRPr lang="de-DE" sz="80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5962"/>
                    </a:solidFill>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r>
              <a:tr h="168872">
                <a:tc>
                  <a:txBody>
                    <a:bodyPr/>
                    <a:lstStyle/>
                    <a:p>
                      <a:pPr>
                        <a:lnSpc>
                          <a:spcPct val="100000"/>
                        </a:lnSpc>
                        <a:spcAft>
                          <a:spcPts val="0"/>
                        </a:spcAft>
                      </a:pPr>
                      <a:r>
                        <a:rPr lang="nl-NL" sz="800" dirty="0">
                          <a:effectLst/>
                          <a:latin typeface="Trebuchet MS"/>
                          <a:ea typeface="Calibri"/>
                          <a:cs typeface="Calibri"/>
                        </a:rPr>
                        <a:t>Olive production </a:t>
                      </a:r>
                      <a:endParaRPr lang="de-DE" sz="80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dirty="0">
                          <a:effectLst/>
                          <a:latin typeface="Segoe UI Symbol"/>
                          <a:ea typeface="Calibri"/>
                          <a:cs typeface="Segoe UI Symbol"/>
                        </a:rPr>
                        <a:t>✔</a:t>
                      </a:r>
                      <a:endParaRPr lang="de-DE" sz="80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872">
                <a:tc>
                  <a:txBody>
                    <a:bodyPr/>
                    <a:lstStyle/>
                    <a:p>
                      <a:pPr>
                        <a:lnSpc>
                          <a:spcPct val="100000"/>
                        </a:lnSpc>
                        <a:spcAft>
                          <a:spcPts val="0"/>
                        </a:spcAft>
                      </a:pPr>
                      <a:r>
                        <a:rPr lang="nl-NL" sz="800">
                          <a:effectLst/>
                          <a:latin typeface="Trebuchet MS"/>
                          <a:ea typeface="Calibri"/>
                          <a:cs typeface="Calibri"/>
                        </a:rPr>
                        <a:t>Grape production</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dirty="0">
                          <a:effectLst/>
                          <a:latin typeface="Segoe UI Symbol"/>
                          <a:ea typeface="Calibri"/>
                          <a:cs typeface="Segoe UI Symbol"/>
                        </a:rPr>
                        <a:t>✔</a:t>
                      </a:r>
                      <a:endParaRPr lang="de-DE" sz="80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dirty="0">
                          <a:effectLst/>
                          <a:latin typeface="Segoe UI Symbol"/>
                          <a:ea typeface="Calibri"/>
                          <a:cs typeface="Segoe UI Symbol"/>
                        </a:rPr>
                        <a:t>✔</a:t>
                      </a:r>
                      <a:endParaRPr lang="de-DE" sz="80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dirty="0">
                          <a:effectLst/>
                          <a:latin typeface="Segoe UI Symbol"/>
                          <a:ea typeface="Calibri"/>
                          <a:cs typeface="Segoe UI Symbol"/>
                        </a:rPr>
                        <a:t>✔</a:t>
                      </a:r>
                      <a:endParaRPr lang="de-DE" sz="80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dirty="0">
                          <a:effectLst/>
                          <a:latin typeface="Segoe UI Symbol"/>
                          <a:ea typeface="Calibri"/>
                          <a:cs typeface="Segoe UI Symbol"/>
                        </a:rPr>
                        <a:t>✔</a:t>
                      </a:r>
                      <a:endParaRPr lang="de-DE" sz="80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872">
                <a:tc>
                  <a:txBody>
                    <a:bodyPr/>
                    <a:lstStyle/>
                    <a:p>
                      <a:pPr>
                        <a:lnSpc>
                          <a:spcPct val="100000"/>
                        </a:lnSpc>
                        <a:spcAft>
                          <a:spcPts val="0"/>
                        </a:spcAft>
                      </a:pPr>
                      <a:r>
                        <a:rPr lang="nl-NL" sz="800">
                          <a:effectLst/>
                          <a:latin typeface="Trebuchet MS"/>
                          <a:ea typeface="Calibri"/>
                          <a:cs typeface="Calibri"/>
                        </a:rPr>
                        <a:t>Stone fruits</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dirty="0">
                          <a:effectLst/>
                          <a:latin typeface="Segoe UI Symbol"/>
                          <a:ea typeface="Calibri"/>
                          <a:cs typeface="Segoe UI Symbol"/>
                        </a:rPr>
                        <a:t>✔</a:t>
                      </a:r>
                      <a:endParaRPr lang="de-DE" sz="80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dirty="0">
                          <a:effectLst/>
                          <a:latin typeface="Segoe UI Symbol"/>
                          <a:ea typeface="Calibri"/>
                          <a:cs typeface="Segoe UI Symbol"/>
                        </a:rPr>
                        <a:t>✔</a:t>
                      </a:r>
                      <a:endParaRPr lang="de-DE" sz="80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872">
                <a:tc>
                  <a:txBody>
                    <a:bodyPr/>
                    <a:lstStyle/>
                    <a:p>
                      <a:pPr>
                        <a:lnSpc>
                          <a:spcPct val="100000"/>
                        </a:lnSpc>
                        <a:spcAft>
                          <a:spcPts val="0"/>
                        </a:spcAft>
                      </a:pPr>
                      <a:r>
                        <a:rPr lang="nl-NL" sz="800">
                          <a:effectLst/>
                          <a:latin typeface="Trebuchet MS"/>
                          <a:ea typeface="Calibri"/>
                          <a:cs typeface="Calibri"/>
                        </a:rPr>
                        <a:t>Rain-fed vegetables </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dirty="0">
                          <a:effectLst/>
                          <a:latin typeface="Segoe UI Symbol"/>
                          <a:ea typeface="Calibri"/>
                          <a:cs typeface="Segoe UI Symbol"/>
                        </a:rPr>
                        <a:t>✔</a:t>
                      </a:r>
                      <a:endParaRPr lang="de-DE" sz="80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dirty="0">
                          <a:effectLst/>
                          <a:latin typeface="Segoe UI Symbol"/>
                          <a:ea typeface="Calibri"/>
                          <a:cs typeface="Segoe UI Symbol"/>
                        </a:rPr>
                        <a:t>✔</a:t>
                      </a:r>
                      <a:endParaRPr lang="de-DE" sz="80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872">
                <a:tc>
                  <a:txBody>
                    <a:bodyPr/>
                    <a:lstStyle/>
                    <a:p>
                      <a:pPr>
                        <a:lnSpc>
                          <a:spcPct val="100000"/>
                        </a:lnSpc>
                        <a:spcAft>
                          <a:spcPts val="0"/>
                        </a:spcAft>
                      </a:pPr>
                      <a:r>
                        <a:rPr lang="nl-NL" sz="800">
                          <a:effectLst/>
                          <a:latin typeface="Trebuchet MS"/>
                          <a:ea typeface="Calibri"/>
                          <a:cs typeface="Calibri"/>
                        </a:rPr>
                        <a:t>Field crops</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dirty="0">
                          <a:effectLst/>
                          <a:latin typeface="Segoe UI Symbol"/>
                          <a:ea typeface="Calibri"/>
                          <a:cs typeface="Segoe UI Symbol"/>
                        </a:rPr>
                        <a:t>✔</a:t>
                      </a:r>
                      <a:endParaRPr lang="de-DE" sz="80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dirty="0">
                          <a:effectLst/>
                          <a:latin typeface="Segoe UI Symbol"/>
                          <a:ea typeface="Calibri"/>
                          <a:cs typeface="Segoe UI Symbol"/>
                        </a:rPr>
                        <a:t>✔</a:t>
                      </a:r>
                      <a:endParaRPr lang="de-DE" sz="80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7486">
                <a:tc>
                  <a:txBody>
                    <a:bodyPr/>
                    <a:lstStyle/>
                    <a:p>
                      <a:pPr>
                        <a:lnSpc>
                          <a:spcPct val="100000"/>
                        </a:lnSpc>
                        <a:spcAft>
                          <a:spcPts val="0"/>
                        </a:spcAft>
                      </a:pPr>
                      <a:r>
                        <a:rPr lang="nl-NL" sz="800">
                          <a:effectLst/>
                          <a:latin typeface="Trebuchet MS"/>
                          <a:ea typeface="Calibri"/>
                          <a:cs typeface="Calibri"/>
                        </a:rPr>
                        <a:t>Irrigated vegetables</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dirty="0">
                          <a:effectLst/>
                          <a:latin typeface="Segoe UI Symbol"/>
                          <a:ea typeface="Calibri"/>
                          <a:cs typeface="Segoe UI Symbol"/>
                        </a:rPr>
                        <a:t>✔</a:t>
                      </a:r>
                      <a:endParaRPr lang="de-DE" sz="80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872">
                <a:tc>
                  <a:txBody>
                    <a:bodyPr/>
                    <a:lstStyle/>
                    <a:p>
                      <a:pPr>
                        <a:lnSpc>
                          <a:spcPct val="100000"/>
                        </a:lnSpc>
                        <a:spcAft>
                          <a:spcPts val="0"/>
                        </a:spcAft>
                      </a:pPr>
                      <a:r>
                        <a:rPr lang="en-US" sz="800">
                          <a:effectLst/>
                          <a:latin typeface="Trebuchet MS"/>
                          <a:ea typeface="Calibri"/>
                          <a:cs typeface="Calibri"/>
                        </a:rPr>
                        <a:t>Grazing area and soil erosion</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dirty="0">
                          <a:effectLst/>
                          <a:latin typeface="Trebuchet MS"/>
                          <a:ea typeface="Calibri"/>
                          <a:cs typeface="Calibri"/>
                        </a:rPr>
                        <a:t>n/a</a:t>
                      </a:r>
                      <a:endParaRPr lang="de-DE" sz="80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872">
                <a:tc>
                  <a:txBody>
                    <a:bodyPr/>
                    <a:lstStyle/>
                    <a:p>
                      <a:pPr>
                        <a:lnSpc>
                          <a:spcPct val="100000"/>
                        </a:lnSpc>
                        <a:spcAft>
                          <a:spcPts val="0"/>
                        </a:spcAft>
                      </a:pPr>
                      <a:r>
                        <a:rPr lang="nl-NL" sz="800">
                          <a:effectLst/>
                          <a:latin typeface="Trebuchet MS"/>
                          <a:ea typeface="Calibri"/>
                          <a:cs typeface="Calibri"/>
                        </a:rPr>
                        <a:t>Irrigation water</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dirty="0">
                          <a:effectLst/>
                          <a:latin typeface="Segoe UI Symbol"/>
                          <a:ea typeface="Calibri"/>
                          <a:cs typeface="Segoe UI Symbol"/>
                        </a:rPr>
                        <a:t>✔</a:t>
                      </a:r>
                      <a:endParaRPr lang="de-DE" sz="80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872">
                <a:tc>
                  <a:txBody>
                    <a:bodyPr/>
                    <a:lstStyle/>
                    <a:p>
                      <a:pPr>
                        <a:lnSpc>
                          <a:spcPct val="100000"/>
                        </a:lnSpc>
                        <a:spcAft>
                          <a:spcPts val="0"/>
                        </a:spcAft>
                      </a:pPr>
                      <a:r>
                        <a:rPr lang="nl-NL" sz="800">
                          <a:effectLst/>
                          <a:latin typeface="Trebuchet MS"/>
                          <a:ea typeface="Calibri"/>
                          <a:cs typeface="Calibri"/>
                        </a:rPr>
                        <a:t>Livestock production</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dirty="0">
                          <a:effectLst/>
                          <a:latin typeface="Segoe UI Symbol"/>
                          <a:ea typeface="Calibri"/>
                          <a:cs typeface="Segoe UI Symbol"/>
                        </a:rPr>
                        <a:t>✔</a:t>
                      </a:r>
                      <a:endParaRPr lang="de-DE" sz="80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872">
                <a:tc>
                  <a:txBody>
                    <a:bodyPr/>
                    <a:lstStyle/>
                    <a:p>
                      <a:pPr>
                        <a:lnSpc>
                          <a:spcPct val="100000"/>
                        </a:lnSpc>
                        <a:spcAft>
                          <a:spcPts val="0"/>
                        </a:spcAft>
                      </a:pPr>
                      <a:r>
                        <a:rPr lang="nl-NL" sz="800">
                          <a:effectLst/>
                          <a:latin typeface="Trebuchet MS"/>
                          <a:ea typeface="Calibri"/>
                          <a:cs typeface="Calibri"/>
                        </a:rPr>
                        <a:t>Cost of agricultural production</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872">
                <a:tc>
                  <a:txBody>
                    <a:bodyPr/>
                    <a:lstStyle/>
                    <a:p>
                      <a:pPr>
                        <a:lnSpc>
                          <a:spcPct val="100000"/>
                        </a:lnSpc>
                        <a:spcAft>
                          <a:spcPts val="0"/>
                        </a:spcAft>
                      </a:pPr>
                      <a:r>
                        <a:rPr lang="nl-NL" sz="800">
                          <a:effectLst/>
                          <a:latin typeface="Trebuchet MS"/>
                          <a:ea typeface="Calibri"/>
                          <a:cs typeface="Calibri"/>
                        </a:rPr>
                        <a:t>Employment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872">
                <a:tc>
                  <a:txBody>
                    <a:bodyPr/>
                    <a:lstStyle/>
                    <a:p>
                      <a:pPr>
                        <a:lnSpc>
                          <a:spcPct val="100000"/>
                        </a:lnSpc>
                        <a:spcAft>
                          <a:spcPts val="0"/>
                        </a:spcAft>
                      </a:pPr>
                      <a:r>
                        <a:rPr lang="nl-NL" sz="800">
                          <a:effectLst/>
                          <a:latin typeface="Trebuchet MS"/>
                          <a:ea typeface="Calibri"/>
                          <a:cs typeface="Calibri"/>
                        </a:rPr>
                        <a:t>Citrus</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872">
                <a:tc>
                  <a:txBody>
                    <a:bodyPr/>
                    <a:lstStyle/>
                    <a:p>
                      <a:pPr>
                        <a:lnSpc>
                          <a:spcPct val="100000"/>
                        </a:lnSpc>
                        <a:spcAft>
                          <a:spcPts val="0"/>
                        </a:spcAft>
                      </a:pPr>
                      <a:r>
                        <a:rPr lang="nl-NL" sz="800" dirty="0">
                          <a:effectLst/>
                          <a:latin typeface="Trebuchet MS"/>
                          <a:ea typeface="Calibri"/>
                          <a:cs typeface="Calibri"/>
                        </a:rPr>
                        <a:t>Coastal agriculture</a:t>
                      </a:r>
                      <a:endParaRPr lang="de-DE" sz="80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dirty="0">
                          <a:effectLst/>
                          <a:latin typeface="Segoe UI Symbol"/>
                          <a:ea typeface="Calibri"/>
                          <a:cs typeface="Segoe UI Symbol"/>
                        </a:rPr>
                        <a:t>✔</a:t>
                      </a:r>
                      <a:endParaRPr lang="de-DE" sz="80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872">
                <a:tc gridSpan="10">
                  <a:txBody>
                    <a:bodyPr/>
                    <a:lstStyle/>
                    <a:p>
                      <a:pPr algn="ctr">
                        <a:lnSpc>
                          <a:spcPct val="100000"/>
                        </a:lnSpc>
                        <a:spcAft>
                          <a:spcPts val="0"/>
                        </a:spcAft>
                      </a:pPr>
                      <a:r>
                        <a:rPr lang="en-US" sz="800" b="1" dirty="0">
                          <a:solidFill>
                            <a:srgbClr val="FFFFFF"/>
                          </a:solidFill>
                          <a:effectLst/>
                          <a:latin typeface="Trebuchet MS"/>
                          <a:ea typeface="Calibri"/>
                          <a:cs typeface="Times New Roman"/>
                        </a:rPr>
                        <a:t>Water</a:t>
                      </a:r>
                      <a:endParaRPr lang="de-DE" sz="80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5962"/>
                    </a:solidFill>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r>
              <a:tr h="168872">
                <a:tc>
                  <a:txBody>
                    <a:bodyPr/>
                    <a:lstStyle/>
                    <a:p>
                      <a:pPr>
                        <a:lnSpc>
                          <a:spcPct val="100000"/>
                        </a:lnSpc>
                        <a:spcAft>
                          <a:spcPts val="0"/>
                        </a:spcAft>
                      </a:pPr>
                      <a:r>
                        <a:rPr lang="en-GB" sz="800">
                          <a:effectLst/>
                          <a:latin typeface="Trebuchet MS"/>
                          <a:ea typeface="Calibri"/>
                          <a:cs typeface="Calibri"/>
                        </a:rPr>
                        <a:t>Groundwater supply</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GB"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GB"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GB"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GB"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GB"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GB"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dirty="0">
                          <a:effectLst/>
                          <a:latin typeface="Segoe UI Symbol"/>
                          <a:ea typeface="Calibri"/>
                          <a:cs typeface="Segoe UI Symbol"/>
                        </a:rPr>
                        <a:t>✔</a:t>
                      </a:r>
                      <a:endParaRPr lang="de-DE" sz="80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872">
                <a:tc>
                  <a:txBody>
                    <a:bodyPr/>
                    <a:lstStyle/>
                    <a:p>
                      <a:pPr>
                        <a:lnSpc>
                          <a:spcPct val="100000"/>
                        </a:lnSpc>
                        <a:spcAft>
                          <a:spcPts val="0"/>
                        </a:spcAft>
                      </a:pPr>
                      <a:r>
                        <a:rPr lang="en-GB" sz="800">
                          <a:effectLst/>
                          <a:latin typeface="Trebuchet MS"/>
                          <a:ea typeface="Calibri"/>
                          <a:cs typeface="Calibri"/>
                        </a:rPr>
                        <a:t>Flood management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GB"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GB"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GB"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GB"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GB"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GB"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dirty="0">
                          <a:effectLst/>
                          <a:latin typeface="Segoe UI Symbol"/>
                          <a:ea typeface="Calibri"/>
                          <a:cs typeface="Segoe UI Symbol"/>
                        </a:rPr>
                        <a:t>✔</a:t>
                      </a:r>
                      <a:endParaRPr lang="de-DE" sz="80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872">
                <a:tc>
                  <a:txBody>
                    <a:bodyPr/>
                    <a:lstStyle/>
                    <a:p>
                      <a:pPr>
                        <a:lnSpc>
                          <a:spcPct val="100000"/>
                        </a:lnSpc>
                        <a:spcAft>
                          <a:spcPts val="0"/>
                        </a:spcAft>
                      </a:pPr>
                      <a:r>
                        <a:rPr lang="en-GB" sz="800">
                          <a:effectLst/>
                          <a:latin typeface="Trebuchet MS"/>
                          <a:ea typeface="Calibri"/>
                          <a:cs typeface="Calibri"/>
                        </a:rPr>
                        <a:t>Condition of infrastructure</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GB"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Times New Roman"/>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GB"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GB"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GB"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GB"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872">
                <a:tc>
                  <a:txBody>
                    <a:bodyPr/>
                    <a:lstStyle/>
                    <a:p>
                      <a:pPr>
                        <a:lnSpc>
                          <a:spcPct val="100000"/>
                        </a:lnSpc>
                        <a:spcAft>
                          <a:spcPts val="0"/>
                        </a:spcAft>
                      </a:pPr>
                      <a:r>
                        <a:rPr lang="en-GB" sz="800">
                          <a:effectLst/>
                          <a:latin typeface="Trebuchet MS"/>
                          <a:ea typeface="Calibri"/>
                          <a:cs typeface="Calibri"/>
                        </a:rPr>
                        <a:t>Groundwater quality</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GB"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GB"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nl-NL" sz="800" dirty="0">
                          <a:effectLst/>
                          <a:latin typeface="Segoe UI Symbol"/>
                          <a:ea typeface="Calibri"/>
                          <a:cs typeface="Segoe UI Symbol"/>
                        </a:rPr>
                        <a:t>✔</a:t>
                      </a:r>
                      <a:endParaRPr lang="de-DE" sz="80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872">
                <a:tc>
                  <a:txBody>
                    <a:bodyPr/>
                    <a:lstStyle/>
                    <a:p>
                      <a:pPr>
                        <a:lnSpc>
                          <a:spcPct val="100000"/>
                        </a:lnSpc>
                        <a:spcAft>
                          <a:spcPts val="0"/>
                        </a:spcAft>
                      </a:pPr>
                      <a:r>
                        <a:rPr lang="nl-NL" sz="800" dirty="0">
                          <a:effectLst/>
                          <a:latin typeface="Trebuchet MS"/>
                          <a:ea typeface="Calibri"/>
                          <a:cs typeface="Calibri"/>
                        </a:rPr>
                        <a:t>Coastal agriculture</a:t>
                      </a:r>
                      <a:endParaRPr lang="de-DE" sz="80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GB"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GB"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nl-NL" sz="800" dirty="0">
                          <a:effectLst/>
                          <a:latin typeface="Segoe UI Symbol"/>
                          <a:ea typeface="Calibri"/>
                          <a:cs typeface="Segoe UI Symbol"/>
                        </a:rPr>
                        <a:t>✔</a:t>
                      </a:r>
                      <a:endParaRPr lang="de-DE" sz="80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872">
                <a:tc gridSpan="10">
                  <a:txBody>
                    <a:bodyPr/>
                    <a:lstStyle/>
                    <a:p>
                      <a:pPr algn="ctr">
                        <a:lnSpc>
                          <a:spcPct val="100000"/>
                        </a:lnSpc>
                        <a:spcAft>
                          <a:spcPts val="0"/>
                        </a:spcAft>
                      </a:pPr>
                      <a:r>
                        <a:rPr lang="en-US" sz="800" b="1" dirty="0" err="1">
                          <a:solidFill>
                            <a:srgbClr val="FFFFFF"/>
                          </a:solidFill>
                          <a:effectLst/>
                          <a:latin typeface="Trebuchet MS"/>
                          <a:ea typeface="Calibri"/>
                          <a:cs typeface="Calibri"/>
                        </a:rPr>
                        <a:t>Agri</a:t>
                      </a:r>
                      <a:r>
                        <a:rPr lang="en-US" sz="800" b="1" dirty="0">
                          <a:solidFill>
                            <a:srgbClr val="FFFFFF"/>
                          </a:solidFill>
                          <a:effectLst/>
                          <a:latin typeface="Trebuchet MS"/>
                          <a:ea typeface="Calibri"/>
                          <a:cs typeface="Calibri"/>
                        </a:rPr>
                        <a:t>-food (i.e. supply chain link)</a:t>
                      </a:r>
                      <a:endParaRPr lang="de-DE" sz="80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5962"/>
                    </a:solidFill>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r>
              <a:tr h="168872">
                <a:tc>
                  <a:txBody>
                    <a:bodyPr/>
                    <a:lstStyle/>
                    <a:p>
                      <a:pPr>
                        <a:lnSpc>
                          <a:spcPct val="100000"/>
                        </a:lnSpc>
                        <a:spcAft>
                          <a:spcPts val="0"/>
                        </a:spcAft>
                      </a:pPr>
                      <a:r>
                        <a:rPr lang="nl-NL" sz="800" dirty="0">
                          <a:effectLst/>
                          <a:latin typeface="Trebuchet MS"/>
                          <a:ea typeface="Calibri"/>
                          <a:cs typeface="Times New Roman"/>
                        </a:rPr>
                        <a:t>Manufacturing </a:t>
                      </a:r>
                      <a:endParaRPr lang="de-DE" sz="80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GB"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dirty="0">
                          <a:effectLst/>
                          <a:latin typeface="Trebuchet MS"/>
                          <a:ea typeface="Calibri"/>
                          <a:cs typeface="Calibri"/>
                        </a:rPr>
                        <a:t>n/a</a:t>
                      </a:r>
                      <a:endParaRPr lang="de-DE" sz="80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872">
                <a:tc>
                  <a:txBody>
                    <a:bodyPr/>
                    <a:lstStyle/>
                    <a:p>
                      <a:pPr>
                        <a:lnSpc>
                          <a:spcPct val="100000"/>
                        </a:lnSpc>
                        <a:spcAft>
                          <a:spcPts val="0"/>
                        </a:spcAft>
                      </a:pPr>
                      <a:r>
                        <a:rPr lang="nl-NL" sz="800">
                          <a:effectLst/>
                          <a:latin typeface="Trebuchet MS"/>
                          <a:ea typeface="Calibri"/>
                          <a:cs typeface="Times New Roman"/>
                        </a:rPr>
                        <a:t>Transportation</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GB"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dirty="0">
                          <a:effectLst/>
                          <a:latin typeface="Trebuchet MS"/>
                          <a:ea typeface="Calibri"/>
                          <a:cs typeface="Calibri"/>
                        </a:rPr>
                        <a:t>n/a</a:t>
                      </a:r>
                      <a:endParaRPr lang="de-DE" sz="80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872">
                <a:tc>
                  <a:txBody>
                    <a:bodyPr/>
                    <a:lstStyle/>
                    <a:p>
                      <a:pPr>
                        <a:lnSpc>
                          <a:spcPct val="100000"/>
                        </a:lnSpc>
                        <a:spcAft>
                          <a:spcPts val="0"/>
                        </a:spcAft>
                      </a:pPr>
                      <a:r>
                        <a:rPr lang="nl-NL" sz="800">
                          <a:effectLst/>
                          <a:latin typeface="Trebuchet MS"/>
                          <a:ea typeface="Calibri"/>
                          <a:cs typeface="Times New Roman"/>
                        </a:rPr>
                        <a:t>Warehousing and storage</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GB"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dirty="0">
                          <a:effectLst/>
                          <a:latin typeface="Trebuchet MS"/>
                          <a:ea typeface="Calibri"/>
                          <a:cs typeface="Calibri"/>
                        </a:rPr>
                        <a:t>n/a</a:t>
                      </a:r>
                      <a:endParaRPr lang="de-DE" sz="80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dirty="0">
                          <a:effectLst/>
                          <a:latin typeface="Trebuchet MS"/>
                          <a:ea typeface="Calibri"/>
                          <a:cs typeface="Calibri"/>
                        </a:rPr>
                        <a:t>n/a</a:t>
                      </a:r>
                      <a:endParaRPr lang="de-DE" sz="80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872">
                <a:tc>
                  <a:txBody>
                    <a:bodyPr/>
                    <a:lstStyle/>
                    <a:p>
                      <a:pPr>
                        <a:lnSpc>
                          <a:spcPct val="100000"/>
                        </a:lnSpc>
                        <a:spcAft>
                          <a:spcPts val="0"/>
                        </a:spcAft>
                      </a:pPr>
                      <a:r>
                        <a:rPr lang="nl-NL" sz="800">
                          <a:effectLst/>
                          <a:latin typeface="Trebuchet MS"/>
                          <a:ea typeface="Calibri"/>
                          <a:cs typeface="Times New Roman"/>
                        </a:rPr>
                        <a:t>Trade</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GB"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dirty="0">
                          <a:effectLst/>
                          <a:latin typeface="Trebuchet MS"/>
                          <a:ea typeface="Calibri"/>
                          <a:cs typeface="Calibri"/>
                        </a:rPr>
                        <a:t>n/a</a:t>
                      </a:r>
                      <a:endParaRPr lang="de-DE" sz="80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872">
                <a:tc>
                  <a:txBody>
                    <a:bodyPr/>
                    <a:lstStyle/>
                    <a:p>
                      <a:pPr>
                        <a:lnSpc>
                          <a:spcPct val="100000"/>
                        </a:lnSpc>
                        <a:spcAft>
                          <a:spcPts val="0"/>
                        </a:spcAft>
                      </a:pPr>
                      <a:r>
                        <a:rPr lang="nl-NL" sz="800">
                          <a:effectLst/>
                          <a:latin typeface="Trebuchet MS"/>
                          <a:ea typeface="Calibri"/>
                          <a:cs typeface="Times New Roman"/>
                        </a:rPr>
                        <a:t>Consumption </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GB"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872">
                <a:tc>
                  <a:txBody>
                    <a:bodyPr/>
                    <a:lstStyle/>
                    <a:p>
                      <a:pPr>
                        <a:lnSpc>
                          <a:spcPct val="100000"/>
                        </a:lnSpc>
                        <a:spcAft>
                          <a:spcPts val="0"/>
                        </a:spcAft>
                      </a:pPr>
                      <a:r>
                        <a:rPr lang="nl-NL" sz="800">
                          <a:effectLst/>
                          <a:latin typeface="Trebuchet MS"/>
                          <a:ea typeface="Calibri"/>
                          <a:cs typeface="Times New Roman"/>
                        </a:rPr>
                        <a:t>Domestic food prices</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GB"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GB"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GB"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GB"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GB"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GB"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GB"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GB" sz="800" dirty="0">
                          <a:effectLst/>
                          <a:latin typeface="Segoe UI Symbol"/>
                          <a:ea typeface="Calibri"/>
                          <a:cs typeface="Segoe UI Symbol"/>
                        </a:rPr>
                        <a:t>✔</a:t>
                      </a:r>
                      <a:endParaRPr lang="de-DE" sz="80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872">
                <a:tc>
                  <a:txBody>
                    <a:bodyPr/>
                    <a:lstStyle/>
                    <a:p>
                      <a:pPr>
                        <a:lnSpc>
                          <a:spcPct val="100000"/>
                        </a:lnSpc>
                        <a:spcAft>
                          <a:spcPts val="0"/>
                        </a:spcAft>
                      </a:pPr>
                      <a:r>
                        <a:rPr lang="nl-NL" sz="800">
                          <a:effectLst/>
                          <a:latin typeface="Trebuchet MS"/>
                          <a:ea typeface="Calibri"/>
                          <a:cs typeface="Times New Roman"/>
                        </a:rPr>
                        <a:t>Imported food prices</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GB"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GB"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GB"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GB"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GB"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GB" sz="800" dirty="0">
                          <a:effectLst/>
                          <a:latin typeface="Segoe UI Symbol"/>
                          <a:ea typeface="Calibri"/>
                          <a:cs typeface="Segoe UI Symbol"/>
                        </a:rPr>
                        <a:t>✔</a:t>
                      </a:r>
                      <a:endParaRPr lang="de-DE" sz="80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872">
                <a:tc>
                  <a:txBody>
                    <a:bodyPr/>
                    <a:lstStyle/>
                    <a:p>
                      <a:pPr>
                        <a:lnSpc>
                          <a:spcPct val="100000"/>
                        </a:lnSpc>
                        <a:spcAft>
                          <a:spcPts val="0"/>
                        </a:spcAft>
                      </a:pPr>
                      <a:r>
                        <a:rPr lang="en-US" sz="800">
                          <a:effectLst/>
                          <a:latin typeface="Trebuchet MS"/>
                          <a:ea typeface="Calibri"/>
                          <a:cs typeface="Times New Roman"/>
                        </a:rPr>
                        <a:t>Value of raw materials imported</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800">
                          <a:effectLst/>
                          <a:latin typeface="Segoe UI Symbol"/>
                          <a:ea typeface="Calibri"/>
                          <a:cs typeface="Segoe UI Symbol"/>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800">
                          <a:effectLst/>
                          <a:latin typeface="Segoe UI Symbol"/>
                          <a:ea typeface="Calibri"/>
                          <a:cs typeface="Segoe UI Symbol"/>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800" dirty="0">
                          <a:effectLst/>
                          <a:latin typeface="Segoe UI Symbol"/>
                          <a:ea typeface="Calibri"/>
                          <a:cs typeface="Segoe UI Symbol"/>
                        </a:rPr>
                        <a:t>n/a</a:t>
                      </a:r>
                      <a:endParaRPr lang="de-DE" sz="80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7109">
                <a:tc>
                  <a:txBody>
                    <a:bodyPr/>
                    <a:lstStyle/>
                    <a:p>
                      <a:pPr>
                        <a:lnSpc>
                          <a:spcPct val="100000"/>
                        </a:lnSpc>
                        <a:spcAft>
                          <a:spcPts val="0"/>
                        </a:spcAft>
                      </a:pPr>
                      <a:r>
                        <a:rPr lang="en-US" sz="800">
                          <a:effectLst/>
                          <a:latin typeface="Trebuchet MS"/>
                          <a:ea typeface="Calibri"/>
                          <a:cs typeface="Times New Roman"/>
                        </a:rPr>
                        <a:t>Value of industrial products exported</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800">
                          <a:effectLst/>
                          <a:latin typeface="Segoe UI Symbol"/>
                          <a:ea typeface="Calibri"/>
                          <a:cs typeface="Segoe UI Symbol"/>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800">
                          <a:effectLst/>
                          <a:latin typeface="Segoe UI Symbol"/>
                          <a:ea typeface="Calibri"/>
                          <a:cs typeface="Segoe UI Symbol"/>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800">
                          <a:effectLst/>
                          <a:latin typeface="Segoe UI Symbol"/>
                          <a:ea typeface="Calibri"/>
                          <a:cs typeface="Segoe UI Symbol"/>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800" dirty="0">
                          <a:effectLst/>
                          <a:latin typeface="Segoe UI Symbol"/>
                          <a:ea typeface="Calibri"/>
                          <a:cs typeface="Segoe UI Symbol"/>
                        </a:rPr>
                        <a:t>✔</a:t>
                      </a:r>
                      <a:endParaRPr lang="de-DE" sz="80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872">
                <a:tc>
                  <a:txBody>
                    <a:bodyPr/>
                    <a:lstStyle/>
                    <a:p>
                      <a:pPr>
                        <a:lnSpc>
                          <a:spcPct val="100000"/>
                        </a:lnSpc>
                        <a:spcAft>
                          <a:spcPts val="0"/>
                        </a:spcAft>
                      </a:pPr>
                      <a:r>
                        <a:rPr lang="en-US" sz="800" dirty="0">
                          <a:effectLst/>
                          <a:latin typeface="Trebuchet MS"/>
                          <a:ea typeface="Calibri"/>
                          <a:cs typeface="Times New Roman"/>
                        </a:rPr>
                        <a:t>Value of raw materials exported</a:t>
                      </a:r>
                      <a:endParaRPr lang="de-DE" sz="80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800">
                          <a:effectLst/>
                          <a:latin typeface="Trebuchet MS"/>
                          <a:ea typeface="Calibri"/>
                          <a:cs typeface="Calibri"/>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800">
                          <a:effectLst/>
                          <a:latin typeface="Segoe UI Symbol"/>
                          <a:ea typeface="Calibri"/>
                          <a:cs typeface="Segoe UI Symbol"/>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800">
                          <a:effectLst/>
                          <a:latin typeface="Segoe UI Symbol"/>
                          <a:ea typeface="Calibri"/>
                          <a:cs typeface="Segoe UI Symbol"/>
                        </a:rPr>
                        <a:t>n/a</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800" dirty="0">
                          <a:effectLst/>
                          <a:latin typeface="Segoe UI Symbol"/>
                          <a:ea typeface="Calibri"/>
                          <a:cs typeface="Segoe UI Symbol"/>
                        </a:rPr>
                        <a:t>n/a</a:t>
                      </a:r>
                      <a:endParaRPr lang="de-DE" sz="80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800">
                          <a:effectLst/>
                          <a:latin typeface="Segoe UI Symbol"/>
                          <a:ea typeface="Calibri"/>
                          <a:cs typeface="Segoe UI Symbol"/>
                        </a:rPr>
                        <a:t>✔</a:t>
                      </a:r>
                      <a:endParaRPr lang="de-DE" sz="80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800" dirty="0">
                          <a:effectLst/>
                          <a:latin typeface="Segoe UI Symbol"/>
                          <a:ea typeface="Calibri"/>
                          <a:cs typeface="Segoe UI Symbol"/>
                        </a:rPr>
                        <a:t>✔</a:t>
                      </a:r>
                      <a:endParaRPr lang="de-DE" sz="800" dirty="0">
                        <a:effectLst/>
                        <a:latin typeface="Trebuchet MS"/>
                        <a:ea typeface="Calibri"/>
                        <a:cs typeface="Times New Roman"/>
                      </a:endParaRPr>
                    </a:p>
                  </a:txBody>
                  <a:tcPr marL="52987" marR="52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5121369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TextBox 3"/>
          <p:cNvSpPr txBox="1">
            <a:spLocks noChangeArrowheads="1"/>
          </p:cNvSpPr>
          <p:nvPr/>
        </p:nvSpPr>
        <p:spPr bwMode="auto">
          <a:xfrm>
            <a:off x="1102784" y="3964994"/>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b="1" dirty="0" smtClean="0">
                <a:solidFill>
                  <a:prstClr val="white"/>
                </a:solidFill>
                <a:cs typeface="Arial" charset="0"/>
              </a:rPr>
              <a:t>Business development meeting</a:t>
            </a:r>
          </a:p>
        </p:txBody>
      </p:sp>
      <p:sp>
        <p:nvSpPr>
          <p:cNvPr id="2055" name="TextBox 4"/>
          <p:cNvSpPr txBox="1">
            <a:spLocks noChangeArrowheads="1"/>
          </p:cNvSpPr>
          <p:nvPr/>
        </p:nvSpPr>
        <p:spPr bwMode="auto">
          <a:xfrm>
            <a:off x="1102784" y="2854680"/>
            <a:ext cx="9601728" cy="646331"/>
          </a:xfrm>
          <a:prstGeom prst="rect">
            <a:avLst/>
          </a:prstGeom>
          <a:noFill/>
          <a:ln w="9525">
            <a:noFill/>
            <a:miter lim="800000"/>
            <a:headEnd/>
            <a:tailEnd/>
          </a:ln>
        </p:spPr>
        <p:txBody>
          <a:bodyPr wrap="square">
            <a:spAutoFit/>
          </a:bodyPr>
          <a:lstStyle/>
          <a:p>
            <a:pPr fontAlgn="base">
              <a:spcBef>
                <a:spcPct val="0"/>
              </a:spcBef>
              <a:spcAft>
                <a:spcPct val="0"/>
              </a:spcAft>
            </a:pPr>
            <a:r>
              <a:rPr lang="it-IT" sz="3600" b="1" dirty="0" smtClean="0">
                <a:solidFill>
                  <a:prstClr val="white"/>
                </a:solidFill>
                <a:cs typeface="Arial" charset="0"/>
              </a:rPr>
              <a:t>‘Presentation Title’</a:t>
            </a:r>
            <a:endParaRPr lang="it-IT" sz="3600" b="1" dirty="0">
              <a:solidFill>
                <a:prstClr val="white"/>
              </a:solidFill>
              <a:cs typeface="Arial" charset="0"/>
            </a:endParaRPr>
          </a:p>
        </p:txBody>
      </p:sp>
      <p:sp>
        <p:nvSpPr>
          <p:cNvPr id="11" name="TextBox 3"/>
          <p:cNvSpPr txBox="1">
            <a:spLocks noChangeArrowheads="1"/>
          </p:cNvSpPr>
          <p:nvPr/>
        </p:nvSpPr>
        <p:spPr bwMode="auto">
          <a:xfrm>
            <a:off x="1103445" y="4429561"/>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dirty="0" smtClean="0">
                <a:solidFill>
                  <a:prstClr val="white"/>
                </a:solidFill>
                <a:cs typeface="Arial" charset="0"/>
              </a:rPr>
              <a:t>London, 23 February 2012</a:t>
            </a:r>
            <a:endParaRPr lang="it-IT" sz="2000" dirty="0">
              <a:solidFill>
                <a:prstClr val="white"/>
              </a:solidFill>
              <a:cs typeface="Arial" charset="0"/>
            </a:endParaRPr>
          </a:p>
        </p:txBody>
      </p:sp>
      <p:sp>
        <p:nvSpPr>
          <p:cNvPr id="9" name="Text Box 2"/>
          <p:cNvSpPr txBox="1"/>
          <p:nvPr/>
        </p:nvSpPr>
        <p:spPr>
          <a:xfrm>
            <a:off x="-21431" y="0"/>
            <a:ext cx="12240683" cy="692696"/>
          </a:xfrm>
          <a:prstGeom prst="rect">
            <a:avLst/>
          </a:prstGeom>
          <a:solidFill>
            <a:srgbClr val="12558B"/>
          </a:solid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3510915" indent="179705" fontAlgn="base">
              <a:spcBef>
                <a:spcPct val="0"/>
              </a:spcBef>
            </a:pPr>
            <a:endParaRPr lang="en-GB" sz="1200">
              <a:solidFill>
                <a:srgbClr val="FFFFFF"/>
              </a:solidFill>
              <a:ea typeface="ＭＳ 明朝"/>
              <a:cs typeface="Times New Roman"/>
            </a:endParaRPr>
          </a:p>
        </p:txBody>
      </p:sp>
      <p:pic>
        <p:nvPicPr>
          <p:cNvPr id="4" name="Picture 3" descr="Climatekos_white.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32727" y="6165304"/>
            <a:ext cx="3119924" cy="546404"/>
          </a:xfrm>
          <a:prstGeom prst="rect">
            <a:avLst/>
          </a:prstGeom>
        </p:spPr>
      </p:pic>
      <p:sp>
        <p:nvSpPr>
          <p:cNvPr id="13" name="Placeholder 8"/>
          <p:cNvSpPr txBox="1">
            <a:spLocks noChangeArrowheads="1"/>
          </p:cNvSpPr>
          <p:nvPr/>
        </p:nvSpPr>
        <p:spPr bwMode="auto">
          <a:xfrm>
            <a:off x="719403" y="836218"/>
            <a:ext cx="10972800" cy="37449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eaLnBrk="0" fontAlgn="base" hangingPunct="0">
              <a:spcBef>
                <a:spcPct val="20000"/>
              </a:spcBef>
              <a:spcAft>
                <a:spcPct val="0"/>
              </a:spcAft>
              <a:defRPr/>
            </a:pPr>
            <a:r>
              <a:rPr lang="en-US" sz="2400" u="sng" dirty="0">
                <a:solidFill>
                  <a:srgbClr val="1F497D"/>
                </a:solidFill>
                <a:ea typeface="ヒラギノ角ゴ Pro W3"/>
                <a:cs typeface="Arial" charset="0"/>
              </a:rPr>
              <a:t>Climate change trends, scenario development and impact assessment: current state &amp; </a:t>
            </a:r>
            <a:r>
              <a:rPr lang="en-US" sz="2400" u="sng" dirty="0" smtClean="0">
                <a:solidFill>
                  <a:srgbClr val="1F497D"/>
                </a:solidFill>
                <a:ea typeface="ヒラギノ角ゴ Pro W3"/>
                <a:cs typeface="Arial" charset="0"/>
              </a:rPr>
              <a:t>gaps</a:t>
            </a:r>
          </a:p>
          <a:p>
            <a:pPr marL="342900" indent="-342900" eaLnBrk="0" fontAlgn="base" hangingPunct="0">
              <a:spcBef>
                <a:spcPct val="20000"/>
              </a:spcBef>
              <a:spcAft>
                <a:spcPct val="0"/>
              </a:spcAft>
              <a:buFont typeface="Arial" panose="020B0604020202020204" pitchFamily="34" charset="0"/>
              <a:buChar char="•"/>
              <a:defRPr/>
            </a:pPr>
            <a:r>
              <a:rPr lang="en-US" sz="2400" dirty="0" smtClean="0">
                <a:solidFill>
                  <a:srgbClr val="1F497D"/>
                </a:solidFill>
                <a:ea typeface="ヒラギノ角ゴ Pro W3"/>
                <a:cs typeface="Arial" charset="0"/>
              </a:rPr>
              <a:t>Broad</a:t>
            </a:r>
            <a:r>
              <a:rPr lang="en-US" sz="2400" dirty="0">
                <a:solidFill>
                  <a:srgbClr val="1F497D"/>
                </a:solidFill>
                <a:ea typeface="ヒラギノ角ゴ Pro W3"/>
                <a:cs typeface="Arial" charset="0"/>
              </a:rPr>
              <a:t>, general assessments on certain aspects (e.g. impacts on coastal aquifers in Gaza</a:t>
            </a:r>
            <a:r>
              <a:rPr lang="en-US" sz="2400" dirty="0" smtClean="0">
                <a:solidFill>
                  <a:srgbClr val="1F497D"/>
                </a:solidFill>
                <a:ea typeface="ヒラギノ角ゴ Pro W3"/>
                <a:cs typeface="Arial" charset="0"/>
              </a:rPr>
              <a:t>) or </a:t>
            </a:r>
            <a:r>
              <a:rPr lang="en-US" sz="2400" dirty="0">
                <a:solidFill>
                  <a:srgbClr val="1F497D"/>
                </a:solidFill>
                <a:ea typeface="ヒラギノ角ゴ Pro W3"/>
                <a:cs typeface="Arial" charset="0"/>
              </a:rPr>
              <a:t>a country-wide quantitative economic impact assessment of past extreme weather events (drought and frost in the agriculture sector) already </a:t>
            </a:r>
            <a:r>
              <a:rPr lang="en-US" sz="2400" dirty="0" smtClean="0">
                <a:solidFill>
                  <a:srgbClr val="1F497D"/>
                </a:solidFill>
                <a:ea typeface="ヒラギノ角ゴ Pro W3"/>
                <a:cs typeface="Arial" charset="0"/>
              </a:rPr>
              <a:t>exist</a:t>
            </a:r>
          </a:p>
          <a:p>
            <a:pPr marL="800100" lvl="1" indent="-342900" eaLnBrk="0" fontAlgn="base" hangingPunct="0">
              <a:spcBef>
                <a:spcPct val="20000"/>
              </a:spcBef>
              <a:spcAft>
                <a:spcPct val="0"/>
              </a:spcAft>
              <a:buFont typeface="Wingdings" panose="05000000000000000000" pitchFamily="2" charset="2"/>
              <a:buChar char="Ø"/>
              <a:defRPr/>
            </a:pPr>
            <a:r>
              <a:rPr lang="en-US" sz="2400" dirty="0">
                <a:solidFill>
                  <a:srgbClr val="1F497D"/>
                </a:solidFill>
                <a:ea typeface="ヒラギノ角ゴ Pro W3"/>
                <a:cs typeface="Arial" charset="0"/>
              </a:rPr>
              <a:t>D</a:t>
            </a:r>
            <a:r>
              <a:rPr lang="en-US" sz="2400" dirty="0" smtClean="0">
                <a:solidFill>
                  <a:srgbClr val="1F497D"/>
                </a:solidFill>
                <a:ea typeface="ヒラギノ角ゴ Pro W3"/>
                <a:cs typeface="Arial" charset="0"/>
              </a:rPr>
              <a:t>etermination </a:t>
            </a:r>
            <a:r>
              <a:rPr lang="en-US" sz="2400" dirty="0">
                <a:solidFill>
                  <a:srgbClr val="1F497D"/>
                </a:solidFill>
                <a:ea typeface="ヒラギノ角ゴ Pro W3"/>
                <a:cs typeface="Arial" charset="0"/>
              </a:rPr>
              <a:t>or integration of future climate change impact scenarios is the next </a:t>
            </a:r>
            <a:r>
              <a:rPr lang="en-US" sz="2400" dirty="0" smtClean="0">
                <a:solidFill>
                  <a:srgbClr val="1F497D"/>
                </a:solidFill>
                <a:ea typeface="ヒラギノ角ゴ Pro W3"/>
                <a:cs typeface="Arial" charset="0"/>
              </a:rPr>
              <a:t>step</a:t>
            </a:r>
          </a:p>
          <a:p>
            <a:pPr marL="342900" indent="-342900" eaLnBrk="0" fontAlgn="base" hangingPunct="0">
              <a:spcBef>
                <a:spcPct val="20000"/>
              </a:spcBef>
              <a:spcAft>
                <a:spcPct val="0"/>
              </a:spcAft>
              <a:buFont typeface="Arial" panose="020B0604020202020204" pitchFamily="34" charset="0"/>
              <a:buChar char="•"/>
              <a:defRPr/>
            </a:pPr>
            <a:r>
              <a:rPr lang="en-US" sz="2400" dirty="0" smtClean="0">
                <a:solidFill>
                  <a:srgbClr val="1F497D"/>
                </a:solidFill>
                <a:ea typeface="ヒラギノ角ゴ Pro W3"/>
                <a:cs typeface="Arial" charset="0"/>
              </a:rPr>
              <a:t>Isolated </a:t>
            </a:r>
            <a:r>
              <a:rPr lang="en-US" sz="2400" dirty="0">
                <a:solidFill>
                  <a:srgbClr val="1F497D"/>
                </a:solidFill>
                <a:ea typeface="ヒラギノ角ゴ Pro W3"/>
                <a:cs typeface="Arial" charset="0"/>
              </a:rPr>
              <a:t>case studies modelling climate change scenarios and related economic impacts for particular localities have already been determined and are useful first experiences to build on (e.g. application of the CROPWAT model to several incremental climate change scenarios for the West Bank governorates of Jericho and Al-</a:t>
            </a:r>
            <a:r>
              <a:rPr lang="en-US" sz="2400" dirty="0" err="1">
                <a:solidFill>
                  <a:srgbClr val="1F497D"/>
                </a:solidFill>
                <a:ea typeface="ヒラギノ角ゴ Pro W3"/>
                <a:cs typeface="Arial" charset="0"/>
              </a:rPr>
              <a:t>Aghwar</a:t>
            </a:r>
            <a:r>
              <a:rPr lang="en-US" sz="2400" dirty="0" smtClean="0">
                <a:solidFill>
                  <a:srgbClr val="1F497D"/>
                </a:solidFill>
                <a:ea typeface="ヒラギノ角ゴ Pro W3"/>
                <a:cs typeface="Arial" charset="0"/>
              </a:rPr>
              <a:t>)</a:t>
            </a:r>
          </a:p>
        </p:txBody>
      </p:sp>
    </p:spTree>
    <p:extLst>
      <p:ext uri="{BB962C8B-B14F-4D97-AF65-F5344CB8AC3E}">
        <p14:creationId xmlns:p14="http://schemas.microsoft.com/office/powerpoint/2010/main" val="287282200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TextBox 3"/>
          <p:cNvSpPr txBox="1">
            <a:spLocks noChangeArrowheads="1"/>
          </p:cNvSpPr>
          <p:nvPr/>
        </p:nvSpPr>
        <p:spPr bwMode="auto">
          <a:xfrm>
            <a:off x="1102784" y="3964994"/>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b="1" dirty="0" smtClean="0">
                <a:solidFill>
                  <a:prstClr val="white"/>
                </a:solidFill>
                <a:cs typeface="Arial" charset="0"/>
              </a:rPr>
              <a:t>Business development meeting</a:t>
            </a:r>
          </a:p>
        </p:txBody>
      </p:sp>
      <p:sp>
        <p:nvSpPr>
          <p:cNvPr id="2055" name="TextBox 4"/>
          <p:cNvSpPr txBox="1">
            <a:spLocks noChangeArrowheads="1"/>
          </p:cNvSpPr>
          <p:nvPr/>
        </p:nvSpPr>
        <p:spPr bwMode="auto">
          <a:xfrm>
            <a:off x="1102784" y="2854680"/>
            <a:ext cx="9601728" cy="646331"/>
          </a:xfrm>
          <a:prstGeom prst="rect">
            <a:avLst/>
          </a:prstGeom>
          <a:noFill/>
          <a:ln w="9525">
            <a:noFill/>
            <a:miter lim="800000"/>
            <a:headEnd/>
            <a:tailEnd/>
          </a:ln>
        </p:spPr>
        <p:txBody>
          <a:bodyPr wrap="square">
            <a:spAutoFit/>
          </a:bodyPr>
          <a:lstStyle/>
          <a:p>
            <a:pPr fontAlgn="base">
              <a:spcBef>
                <a:spcPct val="0"/>
              </a:spcBef>
              <a:spcAft>
                <a:spcPct val="0"/>
              </a:spcAft>
            </a:pPr>
            <a:r>
              <a:rPr lang="it-IT" sz="3600" b="1" dirty="0" smtClean="0">
                <a:solidFill>
                  <a:prstClr val="white"/>
                </a:solidFill>
                <a:cs typeface="Arial" charset="0"/>
              </a:rPr>
              <a:t>‘Presentation Title’</a:t>
            </a:r>
            <a:endParaRPr lang="it-IT" sz="3600" b="1" dirty="0">
              <a:solidFill>
                <a:prstClr val="white"/>
              </a:solidFill>
              <a:cs typeface="Arial" charset="0"/>
            </a:endParaRPr>
          </a:p>
        </p:txBody>
      </p:sp>
      <p:sp>
        <p:nvSpPr>
          <p:cNvPr id="11" name="TextBox 3"/>
          <p:cNvSpPr txBox="1">
            <a:spLocks noChangeArrowheads="1"/>
          </p:cNvSpPr>
          <p:nvPr/>
        </p:nvSpPr>
        <p:spPr bwMode="auto">
          <a:xfrm>
            <a:off x="1103445" y="4429561"/>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dirty="0" smtClean="0">
                <a:solidFill>
                  <a:prstClr val="white"/>
                </a:solidFill>
                <a:cs typeface="Arial" charset="0"/>
              </a:rPr>
              <a:t>London, 23 February 2012</a:t>
            </a:r>
            <a:endParaRPr lang="it-IT" sz="2000" dirty="0">
              <a:solidFill>
                <a:prstClr val="white"/>
              </a:solidFill>
              <a:cs typeface="Arial" charset="0"/>
            </a:endParaRPr>
          </a:p>
        </p:txBody>
      </p:sp>
      <p:sp>
        <p:nvSpPr>
          <p:cNvPr id="9" name="Text Box 2"/>
          <p:cNvSpPr txBox="1"/>
          <p:nvPr/>
        </p:nvSpPr>
        <p:spPr>
          <a:xfrm>
            <a:off x="-21431" y="0"/>
            <a:ext cx="12240683" cy="692696"/>
          </a:xfrm>
          <a:prstGeom prst="rect">
            <a:avLst/>
          </a:prstGeom>
          <a:solidFill>
            <a:srgbClr val="12558B"/>
          </a:solid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3510915" indent="179705" fontAlgn="base">
              <a:spcBef>
                <a:spcPct val="0"/>
              </a:spcBef>
            </a:pPr>
            <a:endParaRPr lang="en-GB" sz="1200">
              <a:solidFill>
                <a:srgbClr val="FFFFFF"/>
              </a:solidFill>
              <a:ea typeface="ＭＳ 明朝"/>
              <a:cs typeface="Times New Roman"/>
            </a:endParaRPr>
          </a:p>
        </p:txBody>
      </p:sp>
      <p:pic>
        <p:nvPicPr>
          <p:cNvPr id="4" name="Picture 3" descr="Climatekos_white.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32727" y="6165304"/>
            <a:ext cx="3119924" cy="546404"/>
          </a:xfrm>
          <a:prstGeom prst="rect">
            <a:avLst/>
          </a:prstGeom>
        </p:spPr>
      </p:pic>
      <p:sp>
        <p:nvSpPr>
          <p:cNvPr id="13" name="Placeholder 8"/>
          <p:cNvSpPr txBox="1">
            <a:spLocks noChangeArrowheads="1"/>
          </p:cNvSpPr>
          <p:nvPr/>
        </p:nvSpPr>
        <p:spPr bwMode="auto">
          <a:xfrm>
            <a:off x="719403" y="836218"/>
            <a:ext cx="10972800" cy="37449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eaLnBrk="0" fontAlgn="base" hangingPunct="0">
              <a:spcBef>
                <a:spcPct val="20000"/>
              </a:spcBef>
              <a:spcAft>
                <a:spcPct val="0"/>
              </a:spcAft>
              <a:buFont typeface="Arial" panose="020B0604020202020204" pitchFamily="34" charset="0"/>
              <a:buChar char="•"/>
              <a:defRPr/>
            </a:pPr>
            <a:r>
              <a:rPr lang="en-US" sz="2400" dirty="0" smtClean="0">
                <a:solidFill>
                  <a:srgbClr val="1F497D"/>
                </a:solidFill>
                <a:ea typeface="ヒラギノ角ゴ Pro W3"/>
                <a:cs typeface="Arial" charset="0"/>
              </a:rPr>
              <a:t>Isolated </a:t>
            </a:r>
            <a:r>
              <a:rPr lang="en-US" sz="2400" dirty="0">
                <a:solidFill>
                  <a:srgbClr val="1F497D"/>
                </a:solidFill>
                <a:ea typeface="ヒラギノ角ゴ Pro W3"/>
                <a:cs typeface="Arial" charset="0"/>
              </a:rPr>
              <a:t>qualitative studies or surveys on specific aspects or specific </a:t>
            </a:r>
            <a:r>
              <a:rPr lang="en-US" sz="2400" dirty="0" err="1" smtClean="0">
                <a:solidFill>
                  <a:srgbClr val="1F497D"/>
                </a:solidFill>
                <a:ea typeface="ヒラギノ角ゴ Pro W3"/>
                <a:cs typeface="Arial" charset="0"/>
              </a:rPr>
              <a:t>locailities</a:t>
            </a:r>
            <a:r>
              <a:rPr lang="en-US" sz="2400" dirty="0" smtClean="0">
                <a:solidFill>
                  <a:srgbClr val="1F497D"/>
                </a:solidFill>
                <a:ea typeface="ヒラギノ角ゴ Pro W3"/>
                <a:cs typeface="Arial" charset="0"/>
              </a:rPr>
              <a:t> </a:t>
            </a:r>
            <a:r>
              <a:rPr lang="en-US" sz="2400" dirty="0">
                <a:solidFill>
                  <a:srgbClr val="1F497D"/>
                </a:solidFill>
                <a:ea typeface="ヒラギノ角ゴ Pro W3"/>
                <a:cs typeface="Arial" charset="0"/>
              </a:rPr>
              <a:t>(very small samples) exist, such as a survey among 57 agricultural households in the Jordan Rift Valley (Mason and Mimi, 2014</a:t>
            </a:r>
            <a:r>
              <a:rPr lang="en-US" sz="2400" dirty="0" smtClean="0">
                <a:solidFill>
                  <a:srgbClr val="1F497D"/>
                </a:solidFill>
                <a:ea typeface="ヒラギノ角ゴ Pro W3"/>
                <a:cs typeface="Arial" charset="0"/>
              </a:rPr>
              <a:t>).</a:t>
            </a:r>
          </a:p>
          <a:p>
            <a:pPr marL="800100" lvl="1" indent="-342900" eaLnBrk="0" fontAlgn="base" hangingPunct="0">
              <a:spcBef>
                <a:spcPct val="20000"/>
              </a:spcBef>
              <a:spcAft>
                <a:spcPct val="0"/>
              </a:spcAft>
              <a:buFont typeface="Wingdings" panose="05000000000000000000" pitchFamily="2" charset="2"/>
              <a:buChar char="Ø"/>
              <a:defRPr/>
            </a:pPr>
            <a:r>
              <a:rPr lang="en-US" sz="2400" dirty="0" smtClean="0">
                <a:solidFill>
                  <a:srgbClr val="1F497D"/>
                </a:solidFill>
                <a:ea typeface="ヒラギノ角ゴ Pro W3"/>
                <a:cs typeface="Arial" charset="0"/>
              </a:rPr>
              <a:t>Both </a:t>
            </a:r>
            <a:r>
              <a:rPr lang="en-US" sz="2400" dirty="0">
                <a:solidFill>
                  <a:srgbClr val="1F497D"/>
                </a:solidFill>
                <a:ea typeface="ヒラギノ角ゴ Pro W3"/>
                <a:cs typeface="Arial" charset="0"/>
              </a:rPr>
              <a:t>the </a:t>
            </a:r>
            <a:r>
              <a:rPr lang="en-US" sz="2400" i="1" dirty="0">
                <a:solidFill>
                  <a:srgbClr val="1F497D"/>
                </a:solidFill>
                <a:ea typeface="ヒラギノ角ゴ Pro W3"/>
                <a:cs typeface="Arial" charset="0"/>
              </a:rPr>
              <a:t>modelling case study and the qualitative study on agricultural households either still relied on regional level data and make general judgements on impacts </a:t>
            </a:r>
            <a:r>
              <a:rPr lang="en-US" sz="2400" dirty="0">
                <a:solidFill>
                  <a:srgbClr val="1F497D"/>
                </a:solidFill>
                <a:ea typeface="ヒラギノ角ゴ Pro W3"/>
                <a:cs typeface="Arial" charset="0"/>
              </a:rPr>
              <a:t>(e.g. coastal </a:t>
            </a:r>
            <a:r>
              <a:rPr lang="en-US" sz="2400" dirty="0" smtClean="0">
                <a:solidFill>
                  <a:srgbClr val="1F497D"/>
                </a:solidFill>
                <a:ea typeface="ヒラギノ角ゴ Pro W3"/>
                <a:cs typeface="Arial" charset="0"/>
              </a:rPr>
              <a:t>aquifers) </a:t>
            </a:r>
            <a:r>
              <a:rPr lang="en-US" sz="2400" i="1" dirty="0">
                <a:solidFill>
                  <a:srgbClr val="1F497D"/>
                </a:solidFill>
                <a:ea typeface="ヒラギノ角ゴ Pro W3"/>
                <a:cs typeface="Arial" charset="0"/>
              </a:rPr>
              <a:t>or did not yet look into the collection of </a:t>
            </a:r>
            <a:r>
              <a:rPr lang="en-US" sz="2400" i="1" u="sng" dirty="0">
                <a:solidFill>
                  <a:srgbClr val="1F497D"/>
                </a:solidFill>
                <a:ea typeface="ヒラギノ角ゴ Pro W3"/>
                <a:cs typeface="Arial" charset="0"/>
              </a:rPr>
              <a:t>relevant primary local data </a:t>
            </a:r>
            <a:r>
              <a:rPr lang="en-US" sz="2400" dirty="0">
                <a:solidFill>
                  <a:srgbClr val="1F497D"/>
                </a:solidFill>
                <a:ea typeface="ヒラギノ角ゴ Pro W3"/>
                <a:cs typeface="Arial" charset="0"/>
              </a:rPr>
              <a:t>to underpin modelling efforts and (economic) impact assessments.</a:t>
            </a:r>
            <a:endParaRPr lang="en-US" sz="2400" dirty="0" smtClean="0">
              <a:solidFill>
                <a:srgbClr val="1F497D"/>
              </a:solidFill>
              <a:ea typeface="ヒラギノ角ゴ Pro W3"/>
              <a:cs typeface="Arial" charset="0"/>
            </a:endParaRPr>
          </a:p>
        </p:txBody>
      </p:sp>
    </p:spTree>
    <p:extLst>
      <p:ext uri="{BB962C8B-B14F-4D97-AF65-F5344CB8AC3E}">
        <p14:creationId xmlns:p14="http://schemas.microsoft.com/office/powerpoint/2010/main" val="75294773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TextBox 3"/>
          <p:cNvSpPr txBox="1">
            <a:spLocks noChangeArrowheads="1"/>
          </p:cNvSpPr>
          <p:nvPr/>
        </p:nvSpPr>
        <p:spPr bwMode="auto">
          <a:xfrm>
            <a:off x="1102784" y="3964994"/>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b="1" dirty="0" smtClean="0">
                <a:solidFill>
                  <a:prstClr val="white"/>
                </a:solidFill>
                <a:cs typeface="Arial" charset="0"/>
              </a:rPr>
              <a:t>Business development meeting</a:t>
            </a:r>
          </a:p>
        </p:txBody>
      </p:sp>
      <p:sp>
        <p:nvSpPr>
          <p:cNvPr id="2055" name="TextBox 4"/>
          <p:cNvSpPr txBox="1">
            <a:spLocks noChangeArrowheads="1"/>
          </p:cNvSpPr>
          <p:nvPr/>
        </p:nvSpPr>
        <p:spPr bwMode="auto">
          <a:xfrm>
            <a:off x="1102784" y="2854680"/>
            <a:ext cx="9601728" cy="646331"/>
          </a:xfrm>
          <a:prstGeom prst="rect">
            <a:avLst/>
          </a:prstGeom>
          <a:noFill/>
          <a:ln w="9525">
            <a:noFill/>
            <a:miter lim="800000"/>
            <a:headEnd/>
            <a:tailEnd/>
          </a:ln>
        </p:spPr>
        <p:txBody>
          <a:bodyPr wrap="square">
            <a:spAutoFit/>
          </a:bodyPr>
          <a:lstStyle/>
          <a:p>
            <a:pPr fontAlgn="base">
              <a:spcBef>
                <a:spcPct val="0"/>
              </a:spcBef>
              <a:spcAft>
                <a:spcPct val="0"/>
              </a:spcAft>
            </a:pPr>
            <a:r>
              <a:rPr lang="it-IT" sz="3600" b="1" dirty="0" smtClean="0">
                <a:solidFill>
                  <a:prstClr val="white"/>
                </a:solidFill>
                <a:cs typeface="Arial" charset="0"/>
              </a:rPr>
              <a:t>‘Presentation Title’</a:t>
            </a:r>
            <a:endParaRPr lang="it-IT" sz="3600" b="1" dirty="0">
              <a:solidFill>
                <a:prstClr val="white"/>
              </a:solidFill>
              <a:cs typeface="Arial" charset="0"/>
            </a:endParaRPr>
          </a:p>
        </p:txBody>
      </p:sp>
      <p:sp>
        <p:nvSpPr>
          <p:cNvPr id="11" name="TextBox 3"/>
          <p:cNvSpPr txBox="1">
            <a:spLocks noChangeArrowheads="1"/>
          </p:cNvSpPr>
          <p:nvPr/>
        </p:nvSpPr>
        <p:spPr bwMode="auto">
          <a:xfrm>
            <a:off x="1103445" y="4429561"/>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dirty="0" smtClean="0">
                <a:solidFill>
                  <a:prstClr val="white"/>
                </a:solidFill>
                <a:cs typeface="Arial" charset="0"/>
              </a:rPr>
              <a:t>London, 23 February 2012</a:t>
            </a:r>
            <a:endParaRPr lang="it-IT" sz="2000" dirty="0">
              <a:solidFill>
                <a:prstClr val="white"/>
              </a:solidFill>
              <a:cs typeface="Arial" charset="0"/>
            </a:endParaRPr>
          </a:p>
        </p:txBody>
      </p:sp>
      <p:sp>
        <p:nvSpPr>
          <p:cNvPr id="9" name="Text Box 2"/>
          <p:cNvSpPr txBox="1"/>
          <p:nvPr/>
        </p:nvSpPr>
        <p:spPr>
          <a:xfrm>
            <a:off x="-21431" y="0"/>
            <a:ext cx="12240683" cy="692696"/>
          </a:xfrm>
          <a:prstGeom prst="rect">
            <a:avLst/>
          </a:prstGeom>
          <a:solidFill>
            <a:srgbClr val="12558B"/>
          </a:solid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3510915" indent="179705" fontAlgn="base">
              <a:spcBef>
                <a:spcPct val="0"/>
              </a:spcBef>
            </a:pPr>
            <a:endParaRPr lang="en-GB" sz="1200">
              <a:solidFill>
                <a:srgbClr val="FFFFFF"/>
              </a:solidFill>
              <a:ea typeface="ＭＳ 明朝"/>
              <a:cs typeface="Times New Roman"/>
            </a:endParaRPr>
          </a:p>
        </p:txBody>
      </p:sp>
      <p:pic>
        <p:nvPicPr>
          <p:cNvPr id="4" name="Picture 3" descr="Climatekos_white.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32727" y="6165304"/>
            <a:ext cx="3119924" cy="546404"/>
          </a:xfrm>
          <a:prstGeom prst="rect">
            <a:avLst/>
          </a:prstGeom>
        </p:spPr>
      </p:pic>
      <p:sp>
        <p:nvSpPr>
          <p:cNvPr id="13" name="Placeholder 8"/>
          <p:cNvSpPr txBox="1">
            <a:spLocks noChangeArrowheads="1"/>
          </p:cNvSpPr>
          <p:nvPr/>
        </p:nvSpPr>
        <p:spPr bwMode="auto">
          <a:xfrm>
            <a:off x="719403" y="764210"/>
            <a:ext cx="10972800" cy="37449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eaLnBrk="0" fontAlgn="base" hangingPunct="0">
              <a:spcBef>
                <a:spcPct val="20000"/>
              </a:spcBef>
              <a:spcAft>
                <a:spcPct val="0"/>
              </a:spcAft>
              <a:defRPr/>
            </a:pPr>
            <a:r>
              <a:rPr lang="en-US" sz="2400" u="sng" dirty="0" smtClean="0">
                <a:solidFill>
                  <a:srgbClr val="1F497D"/>
                </a:solidFill>
                <a:ea typeface="ヒラギノ角ゴ Pro W3"/>
                <a:cs typeface="Arial" charset="0"/>
              </a:rPr>
              <a:t>Adaptation </a:t>
            </a:r>
            <a:r>
              <a:rPr lang="en-US" sz="2400" u="sng" dirty="0">
                <a:solidFill>
                  <a:srgbClr val="1F497D"/>
                </a:solidFill>
                <a:ea typeface="ヒラギノ角ゴ Pro W3"/>
                <a:cs typeface="Arial" charset="0"/>
              </a:rPr>
              <a:t>costs and benefits: current state &amp; </a:t>
            </a:r>
            <a:r>
              <a:rPr lang="en-US" sz="2400" u="sng" dirty="0" smtClean="0">
                <a:solidFill>
                  <a:srgbClr val="1F497D"/>
                </a:solidFill>
                <a:ea typeface="ヒラギノ角ゴ Pro W3"/>
                <a:cs typeface="Arial" charset="0"/>
              </a:rPr>
              <a:t>gaps</a:t>
            </a:r>
          </a:p>
          <a:p>
            <a:pPr marL="342900" indent="-342900" eaLnBrk="0" fontAlgn="base" hangingPunct="0">
              <a:spcBef>
                <a:spcPct val="20000"/>
              </a:spcBef>
              <a:spcAft>
                <a:spcPct val="0"/>
              </a:spcAft>
              <a:buFont typeface="Arial" panose="020B0604020202020204" pitchFamily="34" charset="0"/>
              <a:buChar char="•"/>
              <a:defRPr/>
            </a:pPr>
            <a:r>
              <a:rPr lang="en-US" sz="2400" dirty="0">
                <a:solidFill>
                  <a:srgbClr val="1F497D"/>
                </a:solidFill>
                <a:ea typeface="ヒラギノ角ゴ Pro W3"/>
                <a:cs typeface="Arial" charset="0"/>
              </a:rPr>
              <a:t>T</a:t>
            </a:r>
            <a:r>
              <a:rPr lang="en-US" sz="2400" dirty="0" smtClean="0">
                <a:solidFill>
                  <a:srgbClr val="1F497D"/>
                </a:solidFill>
                <a:ea typeface="ヒラギノ角ゴ Pro W3"/>
                <a:cs typeface="Arial" charset="0"/>
              </a:rPr>
              <a:t>he </a:t>
            </a:r>
            <a:r>
              <a:rPr lang="en-US" sz="2400" dirty="0">
                <a:solidFill>
                  <a:srgbClr val="1F497D"/>
                </a:solidFill>
                <a:ea typeface="ヒラギノ角ゴ Pro W3"/>
                <a:cs typeface="Arial" charset="0"/>
              </a:rPr>
              <a:t>first step in identifying, prioritizing and then ranking adaptation options in the three priority sectors </a:t>
            </a:r>
            <a:r>
              <a:rPr lang="en-US" sz="2400" dirty="0" smtClean="0">
                <a:solidFill>
                  <a:srgbClr val="1F497D"/>
                </a:solidFill>
                <a:ea typeface="ヒラギノ角ゴ Pro W3"/>
                <a:cs typeface="Arial" charset="0"/>
              </a:rPr>
              <a:t>has been taken (MCA) - </a:t>
            </a:r>
            <a:r>
              <a:rPr lang="en-US" sz="2400" dirty="0">
                <a:solidFill>
                  <a:srgbClr val="1F497D"/>
                </a:solidFill>
                <a:ea typeface="ヒラギノ角ゴ Pro W3"/>
                <a:cs typeface="Arial" charset="0"/>
              </a:rPr>
              <a:t>arriving at first cost estimates and broad-brush qualitative evaluations of the options’ benefits (in terms of avoided damage, efficacy, co-benefits) at the same </a:t>
            </a:r>
            <a:r>
              <a:rPr lang="en-US" sz="2400" dirty="0" smtClean="0">
                <a:solidFill>
                  <a:srgbClr val="1F497D"/>
                </a:solidFill>
                <a:ea typeface="ヒラギノ角ゴ Pro W3"/>
                <a:cs typeface="Arial" charset="0"/>
              </a:rPr>
              <a:t>time.</a:t>
            </a:r>
          </a:p>
          <a:p>
            <a:pPr marL="342900" indent="-342900" eaLnBrk="0" fontAlgn="base" hangingPunct="0">
              <a:spcBef>
                <a:spcPct val="20000"/>
              </a:spcBef>
              <a:spcAft>
                <a:spcPct val="0"/>
              </a:spcAft>
              <a:buFont typeface="Wingdings" panose="05000000000000000000" pitchFamily="2" charset="2"/>
              <a:buChar char="ü"/>
              <a:defRPr/>
            </a:pPr>
            <a:r>
              <a:rPr lang="en-US" sz="2400" dirty="0" smtClean="0">
                <a:solidFill>
                  <a:srgbClr val="1F497D"/>
                </a:solidFill>
                <a:ea typeface="ヒラギノ角ゴ Pro W3"/>
                <a:cs typeface="Arial" charset="0"/>
              </a:rPr>
              <a:t>A </a:t>
            </a:r>
            <a:r>
              <a:rPr lang="en-US" sz="2400" dirty="0">
                <a:solidFill>
                  <a:srgbClr val="1F497D"/>
                </a:solidFill>
                <a:ea typeface="ヒラギノ角ゴ Pro W3"/>
                <a:cs typeface="Arial" charset="0"/>
              </a:rPr>
              <a:t>clear best-practice process and methodology has been applied here to identify a range of adaptation options in the three </a:t>
            </a:r>
            <a:r>
              <a:rPr lang="en-US" sz="2400" dirty="0" smtClean="0">
                <a:solidFill>
                  <a:srgbClr val="1F497D"/>
                </a:solidFill>
                <a:ea typeface="ヒラギノ角ゴ Pro W3"/>
                <a:cs typeface="Arial" charset="0"/>
              </a:rPr>
              <a:t>sectors</a:t>
            </a:r>
          </a:p>
        </p:txBody>
      </p:sp>
    </p:spTree>
    <p:extLst>
      <p:ext uri="{BB962C8B-B14F-4D97-AF65-F5344CB8AC3E}">
        <p14:creationId xmlns:p14="http://schemas.microsoft.com/office/powerpoint/2010/main" val="391093310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TextBox 3"/>
          <p:cNvSpPr txBox="1">
            <a:spLocks noChangeArrowheads="1"/>
          </p:cNvSpPr>
          <p:nvPr/>
        </p:nvSpPr>
        <p:spPr bwMode="auto">
          <a:xfrm>
            <a:off x="1102784" y="3964994"/>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b="1" dirty="0" smtClean="0">
                <a:solidFill>
                  <a:prstClr val="white"/>
                </a:solidFill>
                <a:cs typeface="Arial" charset="0"/>
              </a:rPr>
              <a:t>Business development meeting</a:t>
            </a:r>
          </a:p>
        </p:txBody>
      </p:sp>
      <p:sp>
        <p:nvSpPr>
          <p:cNvPr id="2055" name="TextBox 4"/>
          <p:cNvSpPr txBox="1">
            <a:spLocks noChangeArrowheads="1"/>
          </p:cNvSpPr>
          <p:nvPr/>
        </p:nvSpPr>
        <p:spPr bwMode="auto">
          <a:xfrm>
            <a:off x="1102784" y="2854680"/>
            <a:ext cx="9601728" cy="646331"/>
          </a:xfrm>
          <a:prstGeom prst="rect">
            <a:avLst/>
          </a:prstGeom>
          <a:noFill/>
          <a:ln w="9525">
            <a:noFill/>
            <a:miter lim="800000"/>
            <a:headEnd/>
            <a:tailEnd/>
          </a:ln>
        </p:spPr>
        <p:txBody>
          <a:bodyPr wrap="square">
            <a:spAutoFit/>
          </a:bodyPr>
          <a:lstStyle/>
          <a:p>
            <a:pPr fontAlgn="base">
              <a:spcBef>
                <a:spcPct val="0"/>
              </a:spcBef>
              <a:spcAft>
                <a:spcPct val="0"/>
              </a:spcAft>
            </a:pPr>
            <a:r>
              <a:rPr lang="it-IT" sz="3600" b="1" dirty="0" smtClean="0">
                <a:solidFill>
                  <a:prstClr val="white"/>
                </a:solidFill>
                <a:cs typeface="Arial" charset="0"/>
              </a:rPr>
              <a:t>‘Presentation Title’</a:t>
            </a:r>
            <a:endParaRPr lang="it-IT" sz="3600" b="1" dirty="0">
              <a:solidFill>
                <a:prstClr val="white"/>
              </a:solidFill>
              <a:cs typeface="Arial" charset="0"/>
            </a:endParaRPr>
          </a:p>
        </p:txBody>
      </p:sp>
      <p:sp>
        <p:nvSpPr>
          <p:cNvPr id="11" name="TextBox 3"/>
          <p:cNvSpPr txBox="1">
            <a:spLocks noChangeArrowheads="1"/>
          </p:cNvSpPr>
          <p:nvPr/>
        </p:nvSpPr>
        <p:spPr bwMode="auto">
          <a:xfrm>
            <a:off x="1103445" y="4429561"/>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dirty="0" smtClean="0">
                <a:solidFill>
                  <a:prstClr val="white"/>
                </a:solidFill>
                <a:cs typeface="Arial" charset="0"/>
              </a:rPr>
              <a:t>London, 23 February 2012</a:t>
            </a:r>
            <a:endParaRPr lang="it-IT" sz="2000" dirty="0">
              <a:solidFill>
                <a:prstClr val="white"/>
              </a:solidFill>
              <a:cs typeface="Arial" charset="0"/>
            </a:endParaRPr>
          </a:p>
        </p:txBody>
      </p:sp>
      <p:sp>
        <p:nvSpPr>
          <p:cNvPr id="9" name="Text Box 2"/>
          <p:cNvSpPr txBox="1"/>
          <p:nvPr/>
        </p:nvSpPr>
        <p:spPr>
          <a:xfrm>
            <a:off x="-21431" y="0"/>
            <a:ext cx="12240683" cy="692696"/>
          </a:xfrm>
          <a:prstGeom prst="rect">
            <a:avLst/>
          </a:prstGeom>
          <a:solidFill>
            <a:srgbClr val="12558B"/>
          </a:solid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3510915" indent="179705" fontAlgn="base">
              <a:spcBef>
                <a:spcPct val="0"/>
              </a:spcBef>
            </a:pPr>
            <a:endParaRPr lang="en-GB" sz="1200">
              <a:solidFill>
                <a:srgbClr val="FFFFFF"/>
              </a:solidFill>
              <a:ea typeface="ＭＳ 明朝"/>
              <a:cs typeface="Times New Roman"/>
            </a:endParaRPr>
          </a:p>
        </p:txBody>
      </p:sp>
      <p:pic>
        <p:nvPicPr>
          <p:cNvPr id="4" name="Picture 3" descr="Climatekos_white.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32727" y="6165304"/>
            <a:ext cx="3119924" cy="546404"/>
          </a:xfrm>
          <a:prstGeom prst="rect">
            <a:avLst/>
          </a:prstGeom>
        </p:spPr>
      </p:pic>
      <p:sp>
        <p:nvSpPr>
          <p:cNvPr id="13" name="Placeholder 8"/>
          <p:cNvSpPr txBox="1">
            <a:spLocks noChangeArrowheads="1"/>
          </p:cNvSpPr>
          <p:nvPr/>
        </p:nvSpPr>
        <p:spPr bwMode="auto">
          <a:xfrm>
            <a:off x="719403" y="764210"/>
            <a:ext cx="10972800" cy="37449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eaLnBrk="0" fontAlgn="base" hangingPunct="0">
              <a:spcBef>
                <a:spcPct val="20000"/>
              </a:spcBef>
              <a:spcAft>
                <a:spcPct val="0"/>
              </a:spcAft>
              <a:defRPr/>
            </a:pPr>
            <a:r>
              <a:rPr lang="en-US" sz="2400" u="sng" dirty="0" smtClean="0">
                <a:solidFill>
                  <a:srgbClr val="1F497D"/>
                </a:solidFill>
                <a:ea typeface="ヒラギノ角ゴ Pro W3"/>
                <a:cs typeface="Arial" charset="0"/>
              </a:rPr>
              <a:t>Adaptation </a:t>
            </a:r>
            <a:r>
              <a:rPr lang="en-US" sz="2400" u="sng" dirty="0">
                <a:solidFill>
                  <a:srgbClr val="1F497D"/>
                </a:solidFill>
                <a:ea typeface="ヒラギノ角ゴ Pro W3"/>
                <a:cs typeface="Arial" charset="0"/>
              </a:rPr>
              <a:t>costs and benefits: current state &amp; </a:t>
            </a:r>
            <a:r>
              <a:rPr lang="en-US" sz="2400" u="sng" dirty="0" smtClean="0">
                <a:solidFill>
                  <a:srgbClr val="1F497D"/>
                </a:solidFill>
                <a:ea typeface="ヒラギノ角ゴ Pro W3"/>
                <a:cs typeface="Arial" charset="0"/>
              </a:rPr>
              <a:t>gaps</a:t>
            </a:r>
          </a:p>
          <a:p>
            <a:pPr marL="342900" indent="-342900" eaLnBrk="0" fontAlgn="base" hangingPunct="0">
              <a:spcBef>
                <a:spcPct val="20000"/>
              </a:spcBef>
              <a:spcAft>
                <a:spcPct val="0"/>
              </a:spcAft>
              <a:buFont typeface="Arial" panose="020B0604020202020204" pitchFamily="34" charset="0"/>
              <a:buChar char="•"/>
              <a:defRPr/>
            </a:pPr>
            <a:r>
              <a:rPr lang="en-US" sz="2400" dirty="0" smtClean="0">
                <a:solidFill>
                  <a:srgbClr val="1F497D"/>
                </a:solidFill>
                <a:ea typeface="ヒラギノ角ゴ Pro W3"/>
                <a:cs typeface="Arial" charset="0"/>
              </a:rPr>
              <a:t>The </a:t>
            </a:r>
            <a:r>
              <a:rPr lang="en-US" sz="2400" dirty="0">
                <a:solidFill>
                  <a:srgbClr val="1F497D"/>
                </a:solidFill>
                <a:ea typeface="ヒラギノ角ゴ Pro W3"/>
                <a:cs typeface="Arial" charset="0"/>
              </a:rPr>
              <a:t>scale of the costs associated with the design and implementation of each adaptation option, including operational costs (e.g. human resources) and investment costs has been </a:t>
            </a:r>
            <a:r>
              <a:rPr lang="en-US" sz="2400" dirty="0" smtClean="0">
                <a:solidFill>
                  <a:srgbClr val="1F497D"/>
                </a:solidFill>
                <a:ea typeface="ヒラギノ角ゴ Pro W3"/>
                <a:cs typeface="Arial" charset="0"/>
              </a:rPr>
              <a:t>established.</a:t>
            </a:r>
          </a:p>
          <a:p>
            <a:pPr marL="342900" indent="-342900" eaLnBrk="0" fontAlgn="base" hangingPunct="0">
              <a:spcBef>
                <a:spcPct val="20000"/>
              </a:spcBef>
              <a:spcAft>
                <a:spcPct val="0"/>
              </a:spcAft>
              <a:buFont typeface="Arial" panose="020B0604020202020204" pitchFamily="34" charset="0"/>
              <a:buChar char="•"/>
              <a:defRPr/>
            </a:pPr>
            <a:r>
              <a:rPr lang="en-US" sz="2400" dirty="0" smtClean="0">
                <a:solidFill>
                  <a:srgbClr val="1F497D"/>
                </a:solidFill>
                <a:ea typeface="ヒラギノ角ゴ Pro W3"/>
                <a:cs typeface="Arial" charset="0"/>
              </a:rPr>
              <a:t>This </a:t>
            </a:r>
            <a:r>
              <a:rPr lang="en-US" sz="2400" dirty="0">
                <a:solidFill>
                  <a:srgbClr val="1F497D"/>
                </a:solidFill>
                <a:ea typeface="ヒラギノ角ゴ Pro W3"/>
                <a:cs typeface="Arial" charset="0"/>
              </a:rPr>
              <a:t>process allows to arrive </a:t>
            </a:r>
            <a:r>
              <a:rPr lang="en-US" sz="2400" dirty="0" smtClean="0">
                <a:solidFill>
                  <a:srgbClr val="1F497D"/>
                </a:solidFill>
                <a:ea typeface="ヒラギノ角ゴ Pro W3"/>
                <a:cs typeface="Arial" charset="0"/>
              </a:rPr>
              <a:t>at broad-brush </a:t>
            </a:r>
            <a:r>
              <a:rPr lang="en-US" sz="2400" dirty="0">
                <a:solidFill>
                  <a:srgbClr val="1F497D"/>
                </a:solidFill>
                <a:ea typeface="ヒラギノ角ゴ Pro W3"/>
                <a:cs typeface="Arial" charset="0"/>
              </a:rPr>
              <a:t>cost estimates and calculate overall total costs of implementing the agriculture, water and food-related adaptation options proposed in the NAP (see Table 5-1 above</a:t>
            </a:r>
            <a:r>
              <a:rPr lang="en-US" sz="2400" dirty="0" smtClean="0">
                <a:solidFill>
                  <a:srgbClr val="1F497D"/>
                </a:solidFill>
                <a:ea typeface="ヒラギノ角ゴ Pro W3"/>
                <a:cs typeface="Arial" charset="0"/>
              </a:rPr>
              <a:t>).</a:t>
            </a:r>
          </a:p>
          <a:p>
            <a:pPr marL="342900" indent="-342900" eaLnBrk="0" fontAlgn="base" hangingPunct="0">
              <a:spcBef>
                <a:spcPct val="20000"/>
              </a:spcBef>
              <a:spcAft>
                <a:spcPct val="0"/>
              </a:spcAft>
              <a:buFont typeface="Wingdings" panose="05000000000000000000" pitchFamily="2" charset="2"/>
              <a:buChar char="Ø"/>
              <a:defRPr/>
            </a:pPr>
            <a:r>
              <a:rPr lang="en-US" sz="2400" dirty="0">
                <a:solidFill>
                  <a:srgbClr val="1F497D"/>
                </a:solidFill>
                <a:ea typeface="ヒラギノ角ゴ Pro W3"/>
                <a:cs typeface="Arial" charset="0"/>
              </a:rPr>
              <a:t>The </a:t>
            </a:r>
            <a:r>
              <a:rPr lang="en-US" sz="2400" i="1" dirty="0">
                <a:solidFill>
                  <a:srgbClr val="1F497D"/>
                </a:solidFill>
                <a:ea typeface="ヒラギノ角ゴ Pro W3"/>
                <a:cs typeface="Arial" charset="0"/>
              </a:rPr>
              <a:t>robustness of an MCA </a:t>
            </a:r>
            <a:r>
              <a:rPr lang="en-US" sz="2400" i="1" dirty="0" smtClean="0">
                <a:solidFill>
                  <a:srgbClr val="1F497D"/>
                </a:solidFill>
                <a:ea typeface="ヒラギノ角ゴ Pro W3"/>
                <a:cs typeface="Arial" charset="0"/>
              </a:rPr>
              <a:t>result</a:t>
            </a:r>
            <a:r>
              <a:rPr lang="en-US" sz="2400" dirty="0" smtClean="0">
                <a:solidFill>
                  <a:srgbClr val="1F497D"/>
                </a:solidFill>
                <a:ea typeface="ヒラギノ角ゴ Pro W3"/>
                <a:cs typeface="Arial" charset="0"/>
              </a:rPr>
              <a:t> </a:t>
            </a:r>
            <a:r>
              <a:rPr lang="en-US" sz="2400" dirty="0">
                <a:solidFill>
                  <a:srgbClr val="1F497D"/>
                </a:solidFill>
                <a:ea typeface="ヒラギノ角ゴ Pro W3"/>
                <a:cs typeface="Arial" charset="0"/>
              </a:rPr>
              <a:t>however </a:t>
            </a:r>
            <a:r>
              <a:rPr lang="en-US" sz="2400" i="1" dirty="0">
                <a:solidFill>
                  <a:srgbClr val="1F497D"/>
                </a:solidFill>
                <a:ea typeface="ヒラギノ角ゴ Pro W3"/>
                <a:cs typeface="Arial" charset="0"/>
              </a:rPr>
              <a:t>depends on the certainty of the information regarding the selected criteria</a:t>
            </a:r>
            <a:r>
              <a:rPr lang="en-US" sz="2400" dirty="0">
                <a:solidFill>
                  <a:srgbClr val="1F497D"/>
                </a:solidFill>
                <a:ea typeface="ヒラギノ角ゴ Pro W3"/>
                <a:cs typeface="Arial" charset="0"/>
              </a:rPr>
              <a:t>, the relative priorities (</a:t>
            </a:r>
            <a:r>
              <a:rPr lang="en-US" sz="2400" i="1" dirty="0">
                <a:solidFill>
                  <a:srgbClr val="1F497D"/>
                </a:solidFill>
                <a:ea typeface="ヒラギノ角ゴ Pro W3"/>
                <a:cs typeface="Arial" charset="0"/>
              </a:rPr>
              <a:t>weights</a:t>
            </a:r>
            <a:r>
              <a:rPr lang="en-US" sz="2400" dirty="0">
                <a:solidFill>
                  <a:srgbClr val="1F497D"/>
                </a:solidFill>
                <a:ea typeface="ヒラギノ角ゴ Pro W3"/>
                <a:cs typeface="Arial" charset="0"/>
              </a:rPr>
              <a:t>) given to the criteria, and the extent to which the </a:t>
            </a:r>
            <a:r>
              <a:rPr lang="en-US" sz="2400" i="1" dirty="0">
                <a:solidFill>
                  <a:srgbClr val="1F497D"/>
                </a:solidFill>
                <a:ea typeface="ヒラギノ角ゴ Pro W3"/>
                <a:cs typeface="Arial" charset="0"/>
              </a:rPr>
              <a:t>weights and scores per criterion are commonly agreed upon</a:t>
            </a:r>
            <a:r>
              <a:rPr lang="en-US" sz="2400" dirty="0">
                <a:solidFill>
                  <a:srgbClr val="1F497D"/>
                </a:solidFill>
                <a:ea typeface="ヒラギノ角ゴ Pro W3"/>
                <a:cs typeface="Arial" charset="0"/>
              </a:rPr>
              <a:t> by stakeholders</a:t>
            </a:r>
            <a:endParaRPr lang="en-US" sz="2400" dirty="0" smtClean="0">
              <a:solidFill>
                <a:srgbClr val="1F497D"/>
              </a:solidFill>
              <a:ea typeface="ヒラギノ角ゴ Pro W3"/>
              <a:cs typeface="Arial" charset="0"/>
            </a:endParaRPr>
          </a:p>
        </p:txBody>
      </p:sp>
    </p:spTree>
    <p:extLst>
      <p:ext uri="{BB962C8B-B14F-4D97-AF65-F5344CB8AC3E}">
        <p14:creationId xmlns:p14="http://schemas.microsoft.com/office/powerpoint/2010/main" val="326506432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TextBox 3"/>
          <p:cNvSpPr txBox="1">
            <a:spLocks noChangeArrowheads="1"/>
          </p:cNvSpPr>
          <p:nvPr/>
        </p:nvSpPr>
        <p:spPr bwMode="auto">
          <a:xfrm>
            <a:off x="1102784" y="3964994"/>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b="1" dirty="0" smtClean="0">
                <a:solidFill>
                  <a:prstClr val="white"/>
                </a:solidFill>
                <a:cs typeface="Arial" charset="0"/>
              </a:rPr>
              <a:t>Business development meeting</a:t>
            </a:r>
          </a:p>
        </p:txBody>
      </p:sp>
      <p:sp>
        <p:nvSpPr>
          <p:cNvPr id="2055" name="TextBox 4"/>
          <p:cNvSpPr txBox="1">
            <a:spLocks noChangeArrowheads="1"/>
          </p:cNvSpPr>
          <p:nvPr/>
        </p:nvSpPr>
        <p:spPr bwMode="auto">
          <a:xfrm>
            <a:off x="1102784" y="2854680"/>
            <a:ext cx="9601728" cy="646331"/>
          </a:xfrm>
          <a:prstGeom prst="rect">
            <a:avLst/>
          </a:prstGeom>
          <a:noFill/>
          <a:ln w="9525">
            <a:noFill/>
            <a:miter lim="800000"/>
            <a:headEnd/>
            <a:tailEnd/>
          </a:ln>
        </p:spPr>
        <p:txBody>
          <a:bodyPr wrap="square">
            <a:spAutoFit/>
          </a:bodyPr>
          <a:lstStyle/>
          <a:p>
            <a:pPr fontAlgn="base">
              <a:spcBef>
                <a:spcPct val="0"/>
              </a:spcBef>
              <a:spcAft>
                <a:spcPct val="0"/>
              </a:spcAft>
            </a:pPr>
            <a:r>
              <a:rPr lang="it-IT" sz="3600" b="1" dirty="0" smtClean="0">
                <a:solidFill>
                  <a:prstClr val="white"/>
                </a:solidFill>
                <a:cs typeface="Arial" charset="0"/>
              </a:rPr>
              <a:t>‘Presentation Title’</a:t>
            </a:r>
            <a:endParaRPr lang="it-IT" sz="3600" b="1" dirty="0">
              <a:solidFill>
                <a:prstClr val="white"/>
              </a:solidFill>
              <a:cs typeface="Arial" charset="0"/>
            </a:endParaRPr>
          </a:p>
        </p:txBody>
      </p:sp>
      <p:sp>
        <p:nvSpPr>
          <p:cNvPr id="11" name="TextBox 3"/>
          <p:cNvSpPr txBox="1">
            <a:spLocks noChangeArrowheads="1"/>
          </p:cNvSpPr>
          <p:nvPr/>
        </p:nvSpPr>
        <p:spPr bwMode="auto">
          <a:xfrm>
            <a:off x="1103445" y="4429561"/>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dirty="0" smtClean="0">
                <a:solidFill>
                  <a:prstClr val="white"/>
                </a:solidFill>
                <a:cs typeface="Arial" charset="0"/>
              </a:rPr>
              <a:t>London, 23 February 2012</a:t>
            </a:r>
            <a:endParaRPr lang="it-IT" sz="2000" dirty="0">
              <a:solidFill>
                <a:prstClr val="white"/>
              </a:solidFill>
              <a:cs typeface="Arial" charset="0"/>
            </a:endParaRPr>
          </a:p>
        </p:txBody>
      </p:sp>
      <p:sp>
        <p:nvSpPr>
          <p:cNvPr id="9" name="Text Box 2"/>
          <p:cNvSpPr txBox="1"/>
          <p:nvPr/>
        </p:nvSpPr>
        <p:spPr>
          <a:xfrm>
            <a:off x="-21431" y="0"/>
            <a:ext cx="12240683" cy="692696"/>
          </a:xfrm>
          <a:prstGeom prst="rect">
            <a:avLst/>
          </a:prstGeom>
          <a:solidFill>
            <a:srgbClr val="12558B"/>
          </a:solid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3510915" indent="179705" fontAlgn="base">
              <a:spcBef>
                <a:spcPct val="0"/>
              </a:spcBef>
            </a:pPr>
            <a:endParaRPr lang="en-GB" sz="1200">
              <a:solidFill>
                <a:srgbClr val="FFFFFF"/>
              </a:solidFill>
              <a:ea typeface="ＭＳ 明朝"/>
              <a:cs typeface="Times New Roman"/>
            </a:endParaRPr>
          </a:p>
        </p:txBody>
      </p:sp>
      <p:pic>
        <p:nvPicPr>
          <p:cNvPr id="4" name="Picture 3" descr="Climatekos_white.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32727" y="6165304"/>
            <a:ext cx="3119924" cy="546404"/>
          </a:xfrm>
          <a:prstGeom prst="rect">
            <a:avLst/>
          </a:prstGeom>
        </p:spPr>
      </p:pic>
      <p:sp>
        <p:nvSpPr>
          <p:cNvPr id="10" name="Placeholder 7"/>
          <p:cNvSpPr txBox="1">
            <a:spLocks noChangeArrowheads="1"/>
          </p:cNvSpPr>
          <p:nvPr/>
        </p:nvSpPr>
        <p:spPr bwMode="auto">
          <a:xfrm>
            <a:off x="609600" y="2420814"/>
            <a:ext cx="109728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eaLnBrk="0" fontAlgn="base" hangingPunct="0">
              <a:spcBef>
                <a:spcPct val="0"/>
              </a:spcBef>
              <a:spcAft>
                <a:spcPct val="0"/>
              </a:spcAft>
              <a:defRPr/>
            </a:pPr>
            <a:r>
              <a:rPr lang="en-US" sz="3200" dirty="0">
                <a:solidFill>
                  <a:srgbClr val="1F497D"/>
                </a:solidFill>
                <a:ea typeface="ヒラギノ角ゴ Pro W3"/>
                <a:cs typeface="Arial" charset="0"/>
              </a:rPr>
              <a:t>Recommended way forward &amp; next </a:t>
            </a:r>
            <a:r>
              <a:rPr lang="en-US" sz="3200" dirty="0" smtClean="0">
                <a:solidFill>
                  <a:srgbClr val="1F497D"/>
                </a:solidFill>
                <a:ea typeface="ヒラギノ角ゴ Pro W3"/>
                <a:cs typeface="Arial" charset="0"/>
              </a:rPr>
              <a:t>steps</a:t>
            </a:r>
          </a:p>
          <a:p>
            <a:pPr algn="ctr" eaLnBrk="0" fontAlgn="base" hangingPunct="0">
              <a:spcBef>
                <a:spcPct val="0"/>
              </a:spcBef>
              <a:spcAft>
                <a:spcPct val="0"/>
              </a:spcAft>
              <a:defRPr/>
            </a:pPr>
            <a:r>
              <a:rPr lang="en-US" sz="3200" dirty="0" smtClean="0">
                <a:solidFill>
                  <a:srgbClr val="1F497D"/>
                </a:solidFill>
                <a:ea typeface="ヒラギノ角ゴ Pro W3"/>
                <a:cs typeface="Arial" charset="0"/>
              </a:rPr>
              <a:t>(3 </a:t>
            </a:r>
            <a:r>
              <a:rPr lang="en-US" sz="3200" dirty="0">
                <a:solidFill>
                  <a:srgbClr val="1F497D"/>
                </a:solidFill>
                <a:ea typeface="ヒラギノ角ゴ Pro W3"/>
                <a:cs typeface="Arial" charset="0"/>
              </a:rPr>
              <a:t>Options &amp; 1 proposal)</a:t>
            </a:r>
          </a:p>
        </p:txBody>
      </p:sp>
    </p:spTree>
    <p:extLst>
      <p:ext uri="{BB962C8B-B14F-4D97-AF65-F5344CB8AC3E}">
        <p14:creationId xmlns:p14="http://schemas.microsoft.com/office/powerpoint/2010/main" val="74778005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TextBox 3"/>
          <p:cNvSpPr txBox="1">
            <a:spLocks noChangeArrowheads="1"/>
          </p:cNvSpPr>
          <p:nvPr/>
        </p:nvSpPr>
        <p:spPr bwMode="auto">
          <a:xfrm>
            <a:off x="1102784" y="3964994"/>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b="1" dirty="0" smtClean="0">
                <a:solidFill>
                  <a:prstClr val="white"/>
                </a:solidFill>
                <a:cs typeface="Arial" charset="0"/>
              </a:rPr>
              <a:t>Business development meeting</a:t>
            </a:r>
          </a:p>
        </p:txBody>
      </p:sp>
      <p:sp>
        <p:nvSpPr>
          <p:cNvPr id="2055" name="TextBox 4"/>
          <p:cNvSpPr txBox="1">
            <a:spLocks noChangeArrowheads="1"/>
          </p:cNvSpPr>
          <p:nvPr/>
        </p:nvSpPr>
        <p:spPr bwMode="auto">
          <a:xfrm>
            <a:off x="1102784" y="2854680"/>
            <a:ext cx="9601728" cy="646331"/>
          </a:xfrm>
          <a:prstGeom prst="rect">
            <a:avLst/>
          </a:prstGeom>
          <a:noFill/>
          <a:ln w="9525">
            <a:noFill/>
            <a:miter lim="800000"/>
            <a:headEnd/>
            <a:tailEnd/>
          </a:ln>
        </p:spPr>
        <p:txBody>
          <a:bodyPr wrap="square">
            <a:spAutoFit/>
          </a:bodyPr>
          <a:lstStyle/>
          <a:p>
            <a:pPr fontAlgn="base">
              <a:spcBef>
                <a:spcPct val="0"/>
              </a:spcBef>
              <a:spcAft>
                <a:spcPct val="0"/>
              </a:spcAft>
            </a:pPr>
            <a:r>
              <a:rPr lang="it-IT" sz="3600" b="1" dirty="0" smtClean="0">
                <a:solidFill>
                  <a:prstClr val="white"/>
                </a:solidFill>
                <a:cs typeface="Arial" charset="0"/>
              </a:rPr>
              <a:t>‘Presentation Title’</a:t>
            </a:r>
            <a:endParaRPr lang="it-IT" sz="3600" b="1" dirty="0">
              <a:solidFill>
                <a:prstClr val="white"/>
              </a:solidFill>
              <a:cs typeface="Arial" charset="0"/>
            </a:endParaRPr>
          </a:p>
        </p:txBody>
      </p:sp>
      <p:sp>
        <p:nvSpPr>
          <p:cNvPr id="11" name="TextBox 3"/>
          <p:cNvSpPr txBox="1">
            <a:spLocks noChangeArrowheads="1"/>
          </p:cNvSpPr>
          <p:nvPr/>
        </p:nvSpPr>
        <p:spPr bwMode="auto">
          <a:xfrm>
            <a:off x="1103445" y="4429561"/>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dirty="0" smtClean="0">
                <a:solidFill>
                  <a:prstClr val="white"/>
                </a:solidFill>
                <a:cs typeface="Arial" charset="0"/>
              </a:rPr>
              <a:t>London, 23 February 2012</a:t>
            </a:r>
            <a:endParaRPr lang="it-IT" sz="2000" dirty="0">
              <a:solidFill>
                <a:prstClr val="white"/>
              </a:solidFill>
              <a:cs typeface="Arial" charset="0"/>
            </a:endParaRPr>
          </a:p>
        </p:txBody>
      </p:sp>
      <p:sp>
        <p:nvSpPr>
          <p:cNvPr id="9" name="Text Box 2"/>
          <p:cNvSpPr txBox="1"/>
          <p:nvPr/>
        </p:nvSpPr>
        <p:spPr>
          <a:xfrm>
            <a:off x="-21431" y="0"/>
            <a:ext cx="12240683" cy="692696"/>
          </a:xfrm>
          <a:prstGeom prst="rect">
            <a:avLst/>
          </a:prstGeom>
          <a:solidFill>
            <a:srgbClr val="12558B"/>
          </a:solid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3510915" indent="179705" fontAlgn="base">
              <a:spcBef>
                <a:spcPct val="0"/>
              </a:spcBef>
            </a:pPr>
            <a:endParaRPr lang="en-GB" sz="1200">
              <a:solidFill>
                <a:srgbClr val="FFFFFF"/>
              </a:solidFill>
              <a:ea typeface="ＭＳ 明朝"/>
              <a:cs typeface="Times New Roman"/>
            </a:endParaRPr>
          </a:p>
        </p:txBody>
      </p:sp>
      <p:pic>
        <p:nvPicPr>
          <p:cNvPr id="4" name="Picture 3" descr="Climatekos_white.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32727" y="6165304"/>
            <a:ext cx="3119924" cy="546404"/>
          </a:xfrm>
          <a:prstGeom prst="rect">
            <a:avLst/>
          </a:prstGeom>
        </p:spPr>
      </p:pic>
      <p:sp>
        <p:nvSpPr>
          <p:cNvPr id="8" name="Placeholder 8"/>
          <p:cNvSpPr txBox="1">
            <a:spLocks noChangeArrowheads="1"/>
          </p:cNvSpPr>
          <p:nvPr/>
        </p:nvSpPr>
        <p:spPr bwMode="auto">
          <a:xfrm>
            <a:off x="719403" y="764210"/>
            <a:ext cx="10972800" cy="37449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eaLnBrk="0" fontAlgn="base" hangingPunct="0">
              <a:spcBef>
                <a:spcPct val="20000"/>
              </a:spcBef>
              <a:spcAft>
                <a:spcPct val="0"/>
              </a:spcAft>
              <a:buFont typeface="Arial" panose="020B0604020202020204" pitchFamily="34" charset="0"/>
              <a:buChar char="•"/>
              <a:defRPr/>
            </a:pPr>
            <a:r>
              <a:rPr lang="en-US" sz="2400" b="1" dirty="0" smtClean="0">
                <a:solidFill>
                  <a:srgbClr val="1F497D"/>
                </a:solidFill>
                <a:ea typeface="ヒラギノ角ゴ Pro W3"/>
                <a:cs typeface="Arial" charset="0"/>
              </a:rPr>
              <a:t>Introduce </a:t>
            </a:r>
            <a:r>
              <a:rPr lang="en-US" sz="2400" b="1" dirty="0">
                <a:solidFill>
                  <a:srgbClr val="1F497D"/>
                </a:solidFill>
                <a:ea typeface="ヒラギノ角ゴ Pro W3"/>
                <a:cs typeface="Arial" charset="0"/>
              </a:rPr>
              <a:t>climate modelling, downscaling &amp; collection of local level climate data</a:t>
            </a:r>
          </a:p>
          <a:p>
            <a:pPr marL="800100" lvl="1" indent="-342900" eaLnBrk="0" fontAlgn="base" hangingPunct="0">
              <a:spcBef>
                <a:spcPct val="20000"/>
              </a:spcBef>
              <a:spcAft>
                <a:spcPct val="0"/>
              </a:spcAft>
              <a:buFont typeface="Arial" panose="020B0604020202020204" pitchFamily="34" charset="0"/>
              <a:buChar char="•"/>
              <a:defRPr/>
            </a:pPr>
            <a:r>
              <a:rPr lang="en-US" sz="2400" dirty="0">
                <a:solidFill>
                  <a:srgbClr val="1F497D"/>
                </a:solidFill>
                <a:ea typeface="ヒラギノ角ゴ Pro W3"/>
                <a:cs typeface="Arial" charset="0"/>
              </a:rPr>
              <a:t>C</a:t>
            </a:r>
            <a:r>
              <a:rPr lang="en-US" sz="2400" dirty="0" smtClean="0">
                <a:solidFill>
                  <a:srgbClr val="1F497D"/>
                </a:solidFill>
                <a:ea typeface="ヒラギノ角ゴ Pro W3"/>
                <a:cs typeface="Arial" charset="0"/>
              </a:rPr>
              <a:t>onduct </a:t>
            </a:r>
            <a:r>
              <a:rPr lang="en-US" sz="2400" dirty="0">
                <a:solidFill>
                  <a:srgbClr val="1F497D"/>
                </a:solidFill>
                <a:ea typeface="ヒラギノ角ゴ Pro W3"/>
                <a:cs typeface="Arial" charset="0"/>
              </a:rPr>
              <a:t>the downscaling of global and regional </a:t>
            </a:r>
            <a:r>
              <a:rPr lang="en-US" sz="2400" dirty="0" smtClean="0">
                <a:solidFill>
                  <a:srgbClr val="1F497D"/>
                </a:solidFill>
                <a:ea typeface="ヒラギノ角ゴ Pro W3"/>
                <a:cs typeface="Arial" charset="0"/>
              </a:rPr>
              <a:t>climate models </a:t>
            </a:r>
            <a:r>
              <a:rPr lang="en-US" sz="2400" dirty="0">
                <a:solidFill>
                  <a:srgbClr val="1F497D"/>
                </a:solidFill>
                <a:ea typeface="ヒラギノ角ゴ Pro W3"/>
                <a:cs typeface="Arial" charset="0"/>
              </a:rPr>
              <a:t>to the national and local/governorate </a:t>
            </a:r>
            <a:r>
              <a:rPr lang="en-US" sz="2400" dirty="0" smtClean="0">
                <a:solidFill>
                  <a:srgbClr val="1F497D"/>
                </a:solidFill>
                <a:ea typeface="ヒラギノ角ゴ Pro W3"/>
                <a:cs typeface="Arial" charset="0"/>
              </a:rPr>
              <a:t>level (</a:t>
            </a:r>
            <a:r>
              <a:rPr lang="en-US" sz="2400" dirty="0" err="1" smtClean="0">
                <a:solidFill>
                  <a:srgbClr val="1F497D"/>
                </a:solidFill>
                <a:ea typeface="ヒラギノ角ゴ Pro W3"/>
                <a:cs typeface="Arial" charset="0"/>
              </a:rPr>
              <a:t>DoM</a:t>
            </a:r>
            <a:r>
              <a:rPr lang="en-US" sz="2400" dirty="0" smtClean="0">
                <a:solidFill>
                  <a:srgbClr val="1F497D"/>
                </a:solidFill>
                <a:ea typeface="ヒラギノ角ゴ Pro W3"/>
                <a:cs typeface="Arial" charset="0"/>
              </a:rPr>
              <a:t>).</a:t>
            </a:r>
          </a:p>
          <a:p>
            <a:pPr marL="1257300" lvl="2" indent="-342900" eaLnBrk="0" fontAlgn="base" hangingPunct="0">
              <a:spcBef>
                <a:spcPct val="20000"/>
              </a:spcBef>
              <a:spcAft>
                <a:spcPct val="0"/>
              </a:spcAft>
              <a:buFont typeface="Wingdings" panose="05000000000000000000" pitchFamily="2" charset="2"/>
              <a:buChar char="Ø"/>
              <a:defRPr/>
            </a:pPr>
            <a:r>
              <a:rPr lang="en-US" sz="2400" dirty="0" smtClean="0">
                <a:solidFill>
                  <a:srgbClr val="1F497D"/>
                </a:solidFill>
                <a:ea typeface="ヒラギノ角ゴ Pro W3"/>
                <a:cs typeface="Arial" charset="0"/>
              </a:rPr>
              <a:t>Climate </a:t>
            </a:r>
            <a:r>
              <a:rPr lang="en-US" sz="2400" dirty="0">
                <a:solidFill>
                  <a:srgbClr val="1F497D"/>
                </a:solidFill>
                <a:ea typeface="ヒラギノ角ゴ Pro W3"/>
                <a:cs typeface="Arial" charset="0"/>
              </a:rPr>
              <a:t>modeling may be contracted </a:t>
            </a:r>
            <a:r>
              <a:rPr lang="en-US" sz="2400" dirty="0" smtClean="0">
                <a:solidFill>
                  <a:srgbClr val="1F497D"/>
                </a:solidFill>
                <a:ea typeface="ヒラギノ角ゴ Pro W3"/>
                <a:cs typeface="Arial" charset="0"/>
              </a:rPr>
              <a:t>out, whereas</a:t>
            </a:r>
          </a:p>
          <a:p>
            <a:pPr marL="1257300" lvl="2" indent="-342900" eaLnBrk="0" fontAlgn="base" hangingPunct="0">
              <a:spcBef>
                <a:spcPct val="20000"/>
              </a:spcBef>
              <a:spcAft>
                <a:spcPct val="0"/>
              </a:spcAft>
              <a:buFont typeface="Wingdings" panose="05000000000000000000" pitchFamily="2" charset="2"/>
              <a:buChar char="Ø"/>
              <a:defRPr/>
            </a:pPr>
            <a:r>
              <a:rPr lang="en-US" sz="2400" dirty="0" smtClean="0">
                <a:solidFill>
                  <a:srgbClr val="1F497D"/>
                </a:solidFill>
                <a:ea typeface="ヒラギノ角ゴ Pro W3"/>
                <a:cs typeface="Arial" charset="0"/>
              </a:rPr>
              <a:t>the </a:t>
            </a:r>
            <a:r>
              <a:rPr lang="en-US" sz="2400" dirty="0">
                <a:solidFill>
                  <a:srgbClr val="1F497D"/>
                </a:solidFill>
                <a:ea typeface="ヒラギノ角ゴ Pro W3"/>
                <a:cs typeface="Arial" charset="0"/>
              </a:rPr>
              <a:t>collection of local level climate data may rest with the </a:t>
            </a:r>
            <a:r>
              <a:rPr lang="en-US" sz="2400" dirty="0" err="1" smtClean="0">
                <a:solidFill>
                  <a:srgbClr val="1F497D"/>
                </a:solidFill>
                <a:ea typeface="ヒラギノ角ゴ Pro W3"/>
                <a:cs typeface="Arial" charset="0"/>
              </a:rPr>
              <a:t>DoM</a:t>
            </a:r>
            <a:endParaRPr lang="en-US" sz="2400" dirty="0">
              <a:solidFill>
                <a:srgbClr val="1F497D"/>
              </a:solidFill>
              <a:ea typeface="ヒラギノ角ゴ Pro W3"/>
              <a:cs typeface="Arial" charset="0"/>
            </a:endParaRPr>
          </a:p>
          <a:p>
            <a:pPr marL="1257300" lvl="2" indent="-342900" eaLnBrk="0" fontAlgn="base" hangingPunct="0">
              <a:spcBef>
                <a:spcPct val="20000"/>
              </a:spcBef>
              <a:spcAft>
                <a:spcPct val="0"/>
              </a:spcAft>
              <a:buFont typeface="Wingdings" panose="05000000000000000000" pitchFamily="2" charset="2"/>
              <a:buChar char="Ø"/>
              <a:defRPr/>
            </a:pPr>
            <a:r>
              <a:rPr lang="en-US" sz="2400" dirty="0" smtClean="0">
                <a:solidFill>
                  <a:srgbClr val="1F497D"/>
                </a:solidFill>
                <a:ea typeface="ヒラギノ角ゴ Pro W3"/>
                <a:cs typeface="Arial" charset="0"/>
              </a:rPr>
              <a:t>Resources </a:t>
            </a:r>
            <a:r>
              <a:rPr lang="en-US" sz="2400" dirty="0">
                <a:solidFill>
                  <a:srgbClr val="1F497D"/>
                </a:solidFill>
                <a:ea typeface="ヒラギノ角ゴ Pro W3"/>
                <a:cs typeface="Arial" charset="0"/>
              </a:rPr>
              <a:t>and capabilities </a:t>
            </a:r>
            <a:r>
              <a:rPr lang="en-US" sz="2400" dirty="0" smtClean="0">
                <a:solidFill>
                  <a:srgbClr val="1F497D"/>
                </a:solidFill>
                <a:ea typeface="ヒラギノ角ゴ Pro W3"/>
                <a:cs typeface="Arial" charset="0"/>
              </a:rPr>
              <a:t>required </a:t>
            </a:r>
            <a:r>
              <a:rPr lang="en-US" sz="2400" dirty="0">
                <a:solidFill>
                  <a:srgbClr val="1F497D"/>
                </a:solidFill>
                <a:ea typeface="ヒラギノ角ゴ Pro W3"/>
                <a:cs typeface="Arial" charset="0"/>
              </a:rPr>
              <a:t>for Palestine to generate its own climate </a:t>
            </a:r>
            <a:r>
              <a:rPr lang="en-US" sz="2400" dirty="0" smtClean="0">
                <a:solidFill>
                  <a:srgbClr val="1F497D"/>
                </a:solidFill>
                <a:ea typeface="ヒラギノ角ゴ Pro W3"/>
                <a:cs typeface="Arial" charset="0"/>
              </a:rPr>
              <a:t>modelling: approx. USD </a:t>
            </a:r>
            <a:r>
              <a:rPr lang="en-US" sz="2400" dirty="0">
                <a:solidFill>
                  <a:srgbClr val="1F497D"/>
                </a:solidFill>
                <a:ea typeface="ヒラギノ角ゴ Pro W3"/>
                <a:cs typeface="Arial" charset="0"/>
              </a:rPr>
              <a:t>2.1 </a:t>
            </a:r>
            <a:r>
              <a:rPr lang="en-US" sz="2400" dirty="0" smtClean="0">
                <a:solidFill>
                  <a:srgbClr val="1F497D"/>
                </a:solidFill>
                <a:ea typeface="ヒラギノ角ゴ Pro W3"/>
                <a:cs typeface="Arial" charset="0"/>
              </a:rPr>
              <a:t>million (Source: NAP process)</a:t>
            </a:r>
            <a:endParaRPr lang="en-US" sz="2400" dirty="0">
              <a:solidFill>
                <a:srgbClr val="1F497D"/>
              </a:solidFill>
              <a:ea typeface="ヒラギノ角ゴ Pro W3"/>
              <a:cs typeface="Arial" charset="0"/>
            </a:endParaRPr>
          </a:p>
          <a:p>
            <a:pPr marL="800100" lvl="1" indent="-342900" eaLnBrk="0" fontAlgn="base" hangingPunct="0">
              <a:spcBef>
                <a:spcPct val="20000"/>
              </a:spcBef>
              <a:spcAft>
                <a:spcPct val="0"/>
              </a:spcAft>
              <a:buFont typeface="Arial" panose="020B0604020202020204" pitchFamily="34" charset="0"/>
              <a:buChar char="•"/>
              <a:defRPr/>
            </a:pPr>
            <a:endParaRPr lang="en-US" sz="2400" dirty="0">
              <a:solidFill>
                <a:srgbClr val="1F497D"/>
              </a:solidFill>
              <a:ea typeface="ヒラギノ角ゴ Pro W3"/>
              <a:cs typeface="Arial" charset="0"/>
            </a:endParaRPr>
          </a:p>
        </p:txBody>
      </p:sp>
    </p:spTree>
    <p:extLst>
      <p:ext uri="{BB962C8B-B14F-4D97-AF65-F5344CB8AC3E}">
        <p14:creationId xmlns:p14="http://schemas.microsoft.com/office/powerpoint/2010/main" val="301487999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TextBox 3"/>
          <p:cNvSpPr txBox="1">
            <a:spLocks noChangeArrowheads="1"/>
          </p:cNvSpPr>
          <p:nvPr/>
        </p:nvSpPr>
        <p:spPr bwMode="auto">
          <a:xfrm>
            <a:off x="1102784" y="3964994"/>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b="1" dirty="0" smtClean="0">
                <a:solidFill>
                  <a:prstClr val="white"/>
                </a:solidFill>
                <a:cs typeface="Arial" charset="0"/>
              </a:rPr>
              <a:t>Business development meeting</a:t>
            </a:r>
          </a:p>
        </p:txBody>
      </p:sp>
      <p:sp>
        <p:nvSpPr>
          <p:cNvPr id="2055" name="TextBox 4"/>
          <p:cNvSpPr txBox="1">
            <a:spLocks noChangeArrowheads="1"/>
          </p:cNvSpPr>
          <p:nvPr/>
        </p:nvSpPr>
        <p:spPr bwMode="auto">
          <a:xfrm>
            <a:off x="1102784" y="2854680"/>
            <a:ext cx="9601728" cy="646331"/>
          </a:xfrm>
          <a:prstGeom prst="rect">
            <a:avLst/>
          </a:prstGeom>
          <a:noFill/>
          <a:ln w="9525">
            <a:noFill/>
            <a:miter lim="800000"/>
            <a:headEnd/>
            <a:tailEnd/>
          </a:ln>
        </p:spPr>
        <p:txBody>
          <a:bodyPr wrap="square">
            <a:spAutoFit/>
          </a:bodyPr>
          <a:lstStyle/>
          <a:p>
            <a:pPr fontAlgn="base">
              <a:spcBef>
                <a:spcPct val="0"/>
              </a:spcBef>
              <a:spcAft>
                <a:spcPct val="0"/>
              </a:spcAft>
            </a:pPr>
            <a:r>
              <a:rPr lang="it-IT" sz="3600" b="1" dirty="0" smtClean="0">
                <a:solidFill>
                  <a:prstClr val="white"/>
                </a:solidFill>
                <a:cs typeface="Arial" charset="0"/>
              </a:rPr>
              <a:t>‘Presentation Title’</a:t>
            </a:r>
            <a:endParaRPr lang="it-IT" sz="3600" b="1" dirty="0">
              <a:solidFill>
                <a:prstClr val="white"/>
              </a:solidFill>
              <a:cs typeface="Arial" charset="0"/>
            </a:endParaRPr>
          </a:p>
        </p:txBody>
      </p:sp>
      <p:sp>
        <p:nvSpPr>
          <p:cNvPr id="11" name="TextBox 3"/>
          <p:cNvSpPr txBox="1">
            <a:spLocks noChangeArrowheads="1"/>
          </p:cNvSpPr>
          <p:nvPr/>
        </p:nvSpPr>
        <p:spPr bwMode="auto">
          <a:xfrm>
            <a:off x="1103445" y="4429561"/>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dirty="0" smtClean="0">
                <a:solidFill>
                  <a:prstClr val="white"/>
                </a:solidFill>
                <a:cs typeface="Arial" charset="0"/>
              </a:rPr>
              <a:t>London, 23 February 2012</a:t>
            </a:r>
            <a:endParaRPr lang="it-IT" sz="2000" dirty="0">
              <a:solidFill>
                <a:prstClr val="white"/>
              </a:solidFill>
              <a:cs typeface="Arial" charset="0"/>
            </a:endParaRPr>
          </a:p>
        </p:txBody>
      </p:sp>
      <p:sp>
        <p:nvSpPr>
          <p:cNvPr id="9" name="Text Box 2"/>
          <p:cNvSpPr txBox="1"/>
          <p:nvPr/>
        </p:nvSpPr>
        <p:spPr>
          <a:xfrm>
            <a:off x="-21431" y="0"/>
            <a:ext cx="12240683" cy="692696"/>
          </a:xfrm>
          <a:prstGeom prst="rect">
            <a:avLst/>
          </a:prstGeom>
          <a:solidFill>
            <a:srgbClr val="12558B"/>
          </a:solid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3510915" indent="179705" fontAlgn="base">
              <a:spcBef>
                <a:spcPct val="0"/>
              </a:spcBef>
            </a:pPr>
            <a:endParaRPr lang="en-GB" sz="1200">
              <a:solidFill>
                <a:srgbClr val="FFFFFF"/>
              </a:solidFill>
              <a:ea typeface="ＭＳ 明朝"/>
              <a:cs typeface="Times New Roman"/>
            </a:endParaRPr>
          </a:p>
        </p:txBody>
      </p:sp>
      <p:pic>
        <p:nvPicPr>
          <p:cNvPr id="4" name="Picture 3" descr="Climatekos_white.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32727" y="6165304"/>
            <a:ext cx="3119924" cy="546404"/>
          </a:xfrm>
          <a:prstGeom prst="rect">
            <a:avLst/>
          </a:prstGeom>
        </p:spPr>
      </p:pic>
      <p:sp>
        <p:nvSpPr>
          <p:cNvPr id="8" name="Placeholder 8"/>
          <p:cNvSpPr txBox="1">
            <a:spLocks noChangeArrowheads="1"/>
          </p:cNvSpPr>
          <p:nvPr/>
        </p:nvSpPr>
        <p:spPr bwMode="auto">
          <a:xfrm>
            <a:off x="719403" y="692699"/>
            <a:ext cx="10972800" cy="37449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eaLnBrk="0" fontAlgn="base" hangingPunct="0">
              <a:spcBef>
                <a:spcPct val="20000"/>
              </a:spcBef>
              <a:spcAft>
                <a:spcPct val="0"/>
              </a:spcAft>
              <a:buFont typeface="Arial" panose="020B0604020202020204" pitchFamily="34" charset="0"/>
              <a:buChar char="•"/>
              <a:defRPr/>
            </a:pPr>
            <a:r>
              <a:rPr lang="en-US" sz="2400" b="1" dirty="0" smtClean="0">
                <a:solidFill>
                  <a:srgbClr val="1F497D"/>
                </a:solidFill>
                <a:ea typeface="ヒラギノ角ゴ Pro W3"/>
                <a:cs typeface="Arial" charset="0"/>
              </a:rPr>
              <a:t>Quantify </a:t>
            </a:r>
            <a:r>
              <a:rPr lang="en-US" sz="2400" b="1" dirty="0">
                <a:solidFill>
                  <a:srgbClr val="1F497D"/>
                </a:solidFill>
                <a:ea typeface="ヒラギノ角ゴ Pro W3"/>
                <a:cs typeface="Arial" charset="0"/>
              </a:rPr>
              <a:t>climate risks and economic </a:t>
            </a:r>
            <a:r>
              <a:rPr lang="en-US" sz="2400" b="1" dirty="0" smtClean="0">
                <a:solidFill>
                  <a:srgbClr val="1F497D"/>
                </a:solidFill>
                <a:ea typeface="ヒラギノ角ゴ Pro W3"/>
                <a:cs typeface="Arial" charset="0"/>
              </a:rPr>
              <a:t>impacts</a:t>
            </a:r>
          </a:p>
          <a:p>
            <a:pPr marL="800100" lvl="1" indent="-342900" eaLnBrk="0" fontAlgn="base" hangingPunct="0">
              <a:spcBef>
                <a:spcPct val="20000"/>
              </a:spcBef>
              <a:spcAft>
                <a:spcPct val="0"/>
              </a:spcAft>
              <a:buFont typeface="Wingdings" panose="05000000000000000000" pitchFamily="2" charset="2"/>
              <a:buChar char="ü"/>
              <a:defRPr/>
            </a:pPr>
            <a:r>
              <a:rPr lang="en-US" sz="2400" dirty="0">
                <a:solidFill>
                  <a:srgbClr val="1F497D"/>
                </a:solidFill>
                <a:ea typeface="ヒラギノ角ゴ Pro W3"/>
                <a:cs typeface="Arial" charset="0"/>
              </a:rPr>
              <a:t>C</a:t>
            </a:r>
            <a:r>
              <a:rPr lang="en-US" sz="2400" dirty="0" smtClean="0">
                <a:solidFill>
                  <a:srgbClr val="1F497D"/>
                </a:solidFill>
                <a:ea typeface="ヒラギノ角ゴ Pro W3"/>
                <a:cs typeface="Arial" charset="0"/>
              </a:rPr>
              <a:t>onduct </a:t>
            </a:r>
            <a:r>
              <a:rPr lang="en-US" sz="2400" dirty="0">
                <a:solidFill>
                  <a:srgbClr val="1F497D"/>
                </a:solidFill>
                <a:ea typeface="ヒラギノ角ゴ Pro W3"/>
                <a:cs typeface="Arial" charset="0"/>
              </a:rPr>
              <a:t>or contract out detailed climate risk and economic impact assessments in the  sectors highly vulnerable to climate </a:t>
            </a:r>
            <a:r>
              <a:rPr lang="en-US" sz="2400" dirty="0" smtClean="0">
                <a:solidFill>
                  <a:srgbClr val="1F497D"/>
                </a:solidFill>
                <a:ea typeface="ヒラギノ角ゴ Pro W3"/>
                <a:cs typeface="Arial" charset="0"/>
              </a:rPr>
              <a:t>change </a:t>
            </a:r>
            <a:r>
              <a:rPr lang="en-US" sz="2400" dirty="0">
                <a:solidFill>
                  <a:srgbClr val="1F497D"/>
                </a:solidFill>
                <a:ea typeface="ヒラギノ角ゴ Pro W3"/>
                <a:cs typeface="Arial" charset="0"/>
              </a:rPr>
              <a:t>– arriving at a better understanding of the risks, costs and benefits to make the (economic) case for action now and not </a:t>
            </a:r>
            <a:r>
              <a:rPr lang="en-US" sz="2400" dirty="0" smtClean="0">
                <a:solidFill>
                  <a:srgbClr val="1F497D"/>
                </a:solidFill>
                <a:ea typeface="ヒラギノ角ゴ Pro W3"/>
                <a:cs typeface="Arial" charset="0"/>
              </a:rPr>
              <a:t>later</a:t>
            </a:r>
          </a:p>
          <a:p>
            <a:pPr marL="800100" lvl="1" indent="-342900" eaLnBrk="0" fontAlgn="base" hangingPunct="0">
              <a:spcBef>
                <a:spcPct val="20000"/>
              </a:spcBef>
              <a:spcAft>
                <a:spcPct val="0"/>
              </a:spcAft>
              <a:buFont typeface="Wingdings" panose="05000000000000000000" pitchFamily="2" charset="2"/>
              <a:buChar char="Ø"/>
              <a:defRPr/>
            </a:pPr>
            <a:r>
              <a:rPr lang="en-US" sz="2400" i="1" dirty="0">
                <a:solidFill>
                  <a:srgbClr val="1F497D"/>
                </a:solidFill>
                <a:ea typeface="ヒラギノ角ゴ Pro W3"/>
                <a:cs typeface="Arial" charset="0"/>
              </a:rPr>
              <a:t>Quantifying the risks, costs and benefits is often very useful</a:t>
            </a:r>
            <a:r>
              <a:rPr lang="en-US" sz="2400" dirty="0">
                <a:solidFill>
                  <a:srgbClr val="1F497D"/>
                </a:solidFill>
                <a:ea typeface="ヒラギノ角ゴ Pro W3"/>
                <a:cs typeface="Arial" charset="0"/>
              </a:rPr>
              <a:t>, but </a:t>
            </a:r>
            <a:r>
              <a:rPr lang="en-US" sz="2400" i="1" dirty="0">
                <a:solidFill>
                  <a:srgbClr val="1F497D"/>
                </a:solidFill>
                <a:ea typeface="ヒラギノ角ゴ Pro W3"/>
                <a:cs typeface="Arial" charset="0"/>
              </a:rPr>
              <a:t>not always and in all cases needed </a:t>
            </a:r>
            <a:r>
              <a:rPr lang="en-US" sz="2400" dirty="0">
                <a:solidFill>
                  <a:srgbClr val="1F497D"/>
                </a:solidFill>
                <a:ea typeface="ヒラギノ角ゴ Pro W3"/>
                <a:cs typeface="Arial" charset="0"/>
              </a:rPr>
              <a:t>(immediately) to convince (public) stakeholders to make decisions and </a:t>
            </a:r>
            <a:r>
              <a:rPr lang="en-US" sz="2400" dirty="0" smtClean="0">
                <a:solidFill>
                  <a:srgbClr val="1F497D"/>
                </a:solidFill>
                <a:ea typeface="ヒラギノ角ゴ Pro W3"/>
                <a:cs typeface="Arial" charset="0"/>
              </a:rPr>
              <a:t>act.</a:t>
            </a:r>
          </a:p>
          <a:p>
            <a:pPr marL="800100" lvl="1" indent="-342900" eaLnBrk="0" fontAlgn="base" hangingPunct="0">
              <a:spcBef>
                <a:spcPct val="20000"/>
              </a:spcBef>
              <a:spcAft>
                <a:spcPct val="0"/>
              </a:spcAft>
              <a:buFont typeface="Wingdings" panose="05000000000000000000" pitchFamily="2" charset="2"/>
              <a:buChar char="Ø"/>
              <a:defRPr/>
            </a:pPr>
            <a:r>
              <a:rPr lang="en-US" sz="2400" i="1" dirty="0" smtClean="0">
                <a:solidFill>
                  <a:srgbClr val="1F497D"/>
                </a:solidFill>
                <a:ea typeface="ヒラギノ角ゴ Pro W3"/>
                <a:cs typeface="Arial" charset="0"/>
              </a:rPr>
              <a:t>Making </a:t>
            </a:r>
            <a:r>
              <a:rPr lang="en-US" sz="2400" i="1" dirty="0">
                <a:solidFill>
                  <a:srgbClr val="1F497D"/>
                </a:solidFill>
                <a:ea typeface="ヒラギノ角ゴ Pro W3"/>
                <a:cs typeface="Arial" charset="0"/>
              </a:rPr>
              <a:t>sustained investment decisions </a:t>
            </a:r>
            <a:r>
              <a:rPr lang="en-US" sz="2400" dirty="0">
                <a:solidFill>
                  <a:srgbClr val="1F497D"/>
                </a:solidFill>
                <a:ea typeface="ヒラギノ角ゴ Pro W3"/>
                <a:cs typeface="Arial" charset="0"/>
              </a:rPr>
              <a:t>over many years as well as engaging the private sector in related actions </a:t>
            </a:r>
            <a:r>
              <a:rPr lang="en-US" sz="2400" i="1" dirty="0">
                <a:solidFill>
                  <a:srgbClr val="1F497D"/>
                </a:solidFill>
                <a:ea typeface="ヒラギノ角ゴ Pro W3"/>
                <a:cs typeface="Arial" charset="0"/>
              </a:rPr>
              <a:t>and mobilizing private capital </a:t>
            </a:r>
            <a:r>
              <a:rPr lang="en-US" sz="2400" i="1" dirty="0" smtClean="0">
                <a:solidFill>
                  <a:srgbClr val="1F497D"/>
                </a:solidFill>
                <a:ea typeface="ヒラギノ角ゴ Pro W3"/>
                <a:cs typeface="Arial" charset="0"/>
              </a:rPr>
              <a:t>will however greatly </a:t>
            </a:r>
            <a:r>
              <a:rPr lang="en-US" sz="2400" i="1" dirty="0">
                <a:solidFill>
                  <a:srgbClr val="1F497D"/>
                </a:solidFill>
                <a:ea typeface="ヒラギノ角ゴ Pro W3"/>
                <a:cs typeface="Arial" charset="0"/>
              </a:rPr>
              <a:t>benefit or</a:t>
            </a:r>
            <a:r>
              <a:rPr lang="en-US" sz="2400" dirty="0">
                <a:solidFill>
                  <a:srgbClr val="1F497D"/>
                </a:solidFill>
                <a:ea typeface="ヒラギノ角ゴ Pro W3"/>
                <a:cs typeface="Arial" charset="0"/>
              </a:rPr>
              <a:t>, in some cases, </a:t>
            </a:r>
            <a:r>
              <a:rPr lang="en-US" sz="2400" i="1" dirty="0">
                <a:solidFill>
                  <a:srgbClr val="1F497D"/>
                </a:solidFill>
                <a:ea typeface="ヒラギノ角ゴ Pro W3"/>
                <a:cs typeface="Arial" charset="0"/>
              </a:rPr>
              <a:t>even require </a:t>
            </a:r>
            <a:r>
              <a:rPr lang="en-US" sz="2400" i="1" dirty="0" smtClean="0">
                <a:solidFill>
                  <a:srgbClr val="1F497D"/>
                </a:solidFill>
                <a:ea typeface="ヒラギノ角ゴ Pro W3"/>
                <a:cs typeface="Arial" charset="0"/>
              </a:rPr>
              <a:t>quantifiable </a:t>
            </a:r>
            <a:r>
              <a:rPr lang="en-US" sz="2400" i="1" dirty="0">
                <a:solidFill>
                  <a:srgbClr val="1F497D"/>
                </a:solidFill>
                <a:ea typeface="ヒラギノ角ゴ Pro W3"/>
                <a:cs typeface="Arial" charset="0"/>
              </a:rPr>
              <a:t>risks, costs and benefits though</a:t>
            </a:r>
            <a:r>
              <a:rPr lang="en-US" sz="2400" dirty="0">
                <a:solidFill>
                  <a:srgbClr val="1F497D"/>
                </a:solidFill>
                <a:ea typeface="ヒラギノ角ゴ Pro W3"/>
                <a:cs typeface="Arial" charset="0"/>
              </a:rPr>
              <a:t>.</a:t>
            </a:r>
          </a:p>
          <a:p>
            <a:pPr marL="800100" lvl="1" indent="-342900" eaLnBrk="0" fontAlgn="base" hangingPunct="0">
              <a:spcBef>
                <a:spcPct val="20000"/>
              </a:spcBef>
              <a:spcAft>
                <a:spcPct val="0"/>
              </a:spcAft>
              <a:buFont typeface="Arial" panose="020B0604020202020204" pitchFamily="34" charset="0"/>
              <a:buChar char="•"/>
              <a:defRPr/>
            </a:pPr>
            <a:endParaRPr lang="en-US" sz="2400" dirty="0">
              <a:solidFill>
                <a:srgbClr val="1F497D"/>
              </a:solidFill>
              <a:ea typeface="ヒラギノ角ゴ Pro W3"/>
              <a:cs typeface="Arial" charset="0"/>
            </a:endParaRPr>
          </a:p>
        </p:txBody>
      </p:sp>
    </p:spTree>
    <p:extLst>
      <p:ext uri="{BB962C8B-B14F-4D97-AF65-F5344CB8AC3E}">
        <p14:creationId xmlns:p14="http://schemas.microsoft.com/office/powerpoint/2010/main" val="15719601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Limitations</a:t>
            </a:r>
            <a:endParaRPr lang="nl-NL" dirty="0"/>
          </a:p>
        </p:txBody>
      </p:sp>
      <p:sp>
        <p:nvSpPr>
          <p:cNvPr id="3" name="Content Placeholder 2"/>
          <p:cNvSpPr>
            <a:spLocks noGrp="1"/>
          </p:cNvSpPr>
          <p:nvPr>
            <p:ph idx="1"/>
          </p:nvPr>
        </p:nvSpPr>
        <p:spPr/>
        <p:txBody>
          <a:bodyPr>
            <a:normAutofit/>
          </a:bodyPr>
          <a:lstStyle/>
          <a:p>
            <a:r>
              <a:rPr lang="en-US" sz="2600" dirty="0" smtClean="0"/>
              <a:t>Paucity </a:t>
            </a:r>
            <a:r>
              <a:rPr lang="en-US" sz="2600" dirty="0"/>
              <a:t>of data with regard to climate change projections and impacts in </a:t>
            </a:r>
            <a:r>
              <a:rPr lang="en-US" sz="2600" dirty="0" smtClean="0"/>
              <a:t>Palestine</a:t>
            </a:r>
          </a:p>
          <a:p>
            <a:r>
              <a:rPr lang="en-US" sz="2600" dirty="0" smtClean="0"/>
              <a:t>Very </a:t>
            </a:r>
            <a:r>
              <a:rPr lang="en-US" sz="2600" dirty="0"/>
              <a:t>little information specific to Palestine on the economic impacts of </a:t>
            </a:r>
            <a:r>
              <a:rPr lang="en-US" sz="2600" dirty="0" smtClean="0"/>
              <a:t>CC on </a:t>
            </a:r>
            <a:r>
              <a:rPr lang="en-US" sz="2600" dirty="0"/>
              <a:t>the three sectors </a:t>
            </a:r>
            <a:r>
              <a:rPr lang="en-US" sz="2600" dirty="0" smtClean="0"/>
              <a:t>considered (especially quantitative/monetary data)</a:t>
            </a:r>
          </a:p>
          <a:p>
            <a:r>
              <a:rPr lang="en-GB" sz="2600" dirty="0" smtClean="0"/>
              <a:t>More information on </a:t>
            </a:r>
            <a:r>
              <a:rPr lang="en-GB" sz="2600" dirty="0"/>
              <a:t>the costs and benefits of adaptation </a:t>
            </a:r>
            <a:r>
              <a:rPr lang="en-GB" sz="2600" dirty="0" smtClean="0"/>
              <a:t>measures needed</a:t>
            </a:r>
            <a:endParaRPr lang="nl-NL" sz="2600" dirty="0"/>
          </a:p>
        </p:txBody>
      </p:sp>
    </p:spTree>
    <p:extLst>
      <p:ext uri="{BB962C8B-B14F-4D97-AF65-F5344CB8AC3E}">
        <p14:creationId xmlns:p14="http://schemas.microsoft.com/office/powerpoint/2010/main" val="197169089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TextBox 3"/>
          <p:cNvSpPr txBox="1">
            <a:spLocks noChangeArrowheads="1"/>
          </p:cNvSpPr>
          <p:nvPr/>
        </p:nvSpPr>
        <p:spPr bwMode="auto">
          <a:xfrm>
            <a:off x="1102784" y="3964994"/>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b="1" dirty="0" smtClean="0">
                <a:solidFill>
                  <a:prstClr val="white"/>
                </a:solidFill>
                <a:cs typeface="Arial" charset="0"/>
              </a:rPr>
              <a:t>Business development meeting</a:t>
            </a:r>
          </a:p>
        </p:txBody>
      </p:sp>
      <p:sp>
        <p:nvSpPr>
          <p:cNvPr id="2055" name="TextBox 4"/>
          <p:cNvSpPr txBox="1">
            <a:spLocks noChangeArrowheads="1"/>
          </p:cNvSpPr>
          <p:nvPr/>
        </p:nvSpPr>
        <p:spPr bwMode="auto">
          <a:xfrm>
            <a:off x="1102784" y="2854680"/>
            <a:ext cx="9601728" cy="646331"/>
          </a:xfrm>
          <a:prstGeom prst="rect">
            <a:avLst/>
          </a:prstGeom>
          <a:noFill/>
          <a:ln w="9525">
            <a:noFill/>
            <a:miter lim="800000"/>
            <a:headEnd/>
            <a:tailEnd/>
          </a:ln>
        </p:spPr>
        <p:txBody>
          <a:bodyPr wrap="square">
            <a:spAutoFit/>
          </a:bodyPr>
          <a:lstStyle/>
          <a:p>
            <a:pPr fontAlgn="base">
              <a:spcBef>
                <a:spcPct val="0"/>
              </a:spcBef>
              <a:spcAft>
                <a:spcPct val="0"/>
              </a:spcAft>
            </a:pPr>
            <a:r>
              <a:rPr lang="it-IT" sz="3600" b="1" dirty="0" smtClean="0">
                <a:solidFill>
                  <a:prstClr val="white"/>
                </a:solidFill>
                <a:cs typeface="Arial" charset="0"/>
              </a:rPr>
              <a:t>‘Presentation Title’</a:t>
            </a:r>
            <a:endParaRPr lang="it-IT" sz="3600" b="1" dirty="0">
              <a:solidFill>
                <a:prstClr val="white"/>
              </a:solidFill>
              <a:cs typeface="Arial" charset="0"/>
            </a:endParaRPr>
          </a:p>
        </p:txBody>
      </p:sp>
      <p:sp>
        <p:nvSpPr>
          <p:cNvPr id="11" name="TextBox 3"/>
          <p:cNvSpPr txBox="1">
            <a:spLocks noChangeArrowheads="1"/>
          </p:cNvSpPr>
          <p:nvPr/>
        </p:nvSpPr>
        <p:spPr bwMode="auto">
          <a:xfrm>
            <a:off x="1103445" y="4429561"/>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dirty="0" smtClean="0">
                <a:solidFill>
                  <a:prstClr val="white"/>
                </a:solidFill>
                <a:cs typeface="Arial" charset="0"/>
              </a:rPr>
              <a:t>London, 23 February 2012</a:t>
            </a:r>
            <a:endParaRPr lang="it-IT" sz="2000" dirty="0">
              <a:solidFill>
                <a:prstClr val="white"/>
              </a:solidFill>
              <a:cs typeface="Arial" charset="0"/>
            </a:endParaRPr>
          </a:p>
        </p:txBody>
      </p:sp>
      <p:sp>
        <p:nvSpPr>
          <p:cNvPr id="9" name="Text Box 2"/>
          <p:cNvSpPr txBox="1"/>
          <p:nvPr/>
        </p:nvSpPr>
        <p:spPr>
          <a:xfrm>
            <a:off x="-21431" y="0"/>
            <a:ext cx="12240683" cy="692696"/>
          </a:xfrm>
          <a:prstGeom prst="rect">
            <a:avLst/>
          </a:prstGeom>
          <a:solidFill>
            <a:srgbClr val="12558B"/>
          </a:solid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3510915" indent="179705" fontAlgn="base">
              <a:spcBef>
                <a:spcPct val="0"/>
              </a:spcBef>
            </a:pPr>
            <a:endParaRPr lang="en-GB" sz="1200">
              <a:solidFill>
                <a:srgbClr val="FFFFFF"/>
              </a:solidFill>
              <a:ea typeface="ＭＳ 明朝"/>
              <a:cs typeface="Times New Roman"/>
            </a:endParaRPr>
          </a:p>
        </p:txBody>
      </p:sp>
      <p:pic>
        <p:nvPicPr>
          <p:cNvPr id="4" name="Picture 3" descr="Climatekos_white.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32727" y="6165304"/>
            <a:ext cx="3119924" cy="546404"/>
          </a:xfrm>
          <a:prstGeom prst="rect">
            <a:avLst/>
          </a:prstGeom>
        </p:spPr>
      </p:pic>
      <p:sp>
        <p:nvSpPr>
          <p:cNvPr id="14" name="Placeholder 8"/>
          <p:cNvSpPr txBox="1">
            <a:spLocks noChangeArrowheads="1"/>
          </p:cNvSpPr>
          <p:nvPr/>
        </p:nvSpPr>
        <p:spPr bwMode="auto">
          <a:xfrm>
            <a:off x="719403" y="692699"/>
            <a:ext cx="10972800" cy="37449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eaLnBrk="0" fontAlgn="base" hangingPunct="0">
              <a:spcBef>
                <a:spcPct val="20000"/>
              </a:spcBef>
              <a:spcAft>
                <a:spcPct val="0"/>
              </a:spcAft>
              <a:buFont typeface="Arial" panose="020B0604020202020204" pitchFamily="34" charset="0"/>
              <a:buChar char="•"/>
              <a:defRPr/>
            </a:pPr>
            <a:r>
              <a:rPr lang="en-US" sz="2400" b="1" dirty="0">
                <a:solidFill>
                  <a:srgbClr val="1F497D"/>
                </a:solidFill>
                <a:ea typeface="ヒラギノ角ゴ Pro W3"/>
                <a:cs typeface="Arial" charset="0"/>
              </a:rPr>
              <a:t>Cutting edge risk assessment approaches and </a:t>
            </a:r>
            <a:r>
              <a:rPr lang="en-US" sz="2400" b="1" dirty="0" smtClean="0">
                <a:solidFill>
                  <a:srgbClr val="1F497D"/>
                </a:solidFill>
                <a:ea typeface="ヒラギノ角ゴ Pro W3"/>
                <a:cs typeface="Arial" charset="0"/>
              </a:rPr>
              <a:t>tools</a:t>
            </a:r>
          </a:p>
          <a:p>
            <a:pPr marL="800100" lvl="1" indent="-342900" eaLnBrk="0" fontAlgn="base" hangingPunct="0">
              <a:spcBef>
                <a:spcPct val="20000"/>
              </a:spcBef>
              <a:spcAft>
                <a:spcPct val="0"/>
              </a:spcAft>
              <a:buFont typeface="Wingdings" panose="05000000000000000000" pitchFamily="2" charset="2"/>
              <a:buChar char="ü"/>
              <a:defRPr/>
            </a:pPr>
            <a:r>
              <a:rPr lang="en-US" sz="2400" dirty="0">
                <a:solidFill>
                  <a:srgbClr val="1F497D"/>
                </a:solidFill>
                <a:ea typeface="ヒラギノ角ゴ Pro W3"/>
                <a:cs typeface="Arial" charset="0"/>
              </a:rPr>
              <a:t>Contemporary risk assessment lacks robust, quantitative methodologies that inform the best options for adaptation to climate </a:t>
            </a:r>
            <a:r>
              <a:rPr lang="en-US" sz="2400" dirty="0" smtClean="0">
                <a:solidFill>
                  <a:srgbClr val="1F497D"/>
                </a:solidFill>
                <a:ea typeface="ヒラギノ角ゴ Pro W3"/>
                <a:cs typeface="Arial" charset="0"/>
              </a:rPr>
              <a:t>change.</a:t>
            </a:r>
          </a:p>
          <a:p>
            <a:pPr marL="800100" lvl="1" indent="-342900" eaLnBrk="0" fontAlgn="base" hangingPunct="0">
              <a:spcBef>
                <a:spcPct val="20000"/>
              </a:spcBef>
              <a:spcAft>
                <a:spcPct val="0"/>
              </a:spcAft>
              <a:buFont typeface="Wingdings" panose="05000000000000000000" pitchFamily="2" charset="2"/>
              <a:buChar char="ü"/>
              <a:defRPr/>
            </a:pPr>
            <a:r>
              <a:rPr lang="en-US" sz="2400" dirty="0" smtClean="0">
                <a:solidFill>
                  <a:srgbClr val="1F497D"/>
                </a:solidFill>
                <a:ea typeface="ヒラギノ角ゴ Pro W3"/>
                <a:cs typeface="Arial" charset="0"/>
              </a:rPr>
              <a:t>R&amp;D work is underway, </a:t>
            </a:r>
            <a:r>
              <a:rPr lang="en-US" sz="2400" dirty="0">
                <a:solidFill>
                  <a:srgbClr val="1F497D"/>
                </a:solidFill>
                <a:ea typeface="ヒラギノ角ゴ Pro W3"/>
                <a:cs typeface="Arial" charset="0"/>
              </a:rPr>
              <a:t>introducing or integrating stochastic risk assessment tools traditionally been used in the financial services sector with climate risk </a:t>
            </a:r>
            <a:r>
              <a:rPr lang="en-US" sz="2400" dirty="0" smtClean="0">
                <a:solidFill>
                  <a:srgbClr val="1F497D"/>
                </a:solidFill>
                <a:ea typeface="ヒラギノ角ゴ Pro W3"/>
                <a:cs typeface="Arial" charset="0"/>
              </a:rPr>
              <a:t>assessments.</a:t>
            </a:r>
          </a:p>
          <a:p>
            <a:pPr marL="1257300" lvl="2" indent="-342900" eaLnBrk="0" fontAlgn="base" hangingPunct="0">
              <a:spcBef>
                <a:spcPct val="20000"/>
              </a:spcBef>
              <a:spcAft>
                <a:spcPct val="0"/>
              </a:spcAft>
              <a:buFont typeface="Wingdings" panose="05000000000000000000" pitchFamily="2" charset="2"/>
              <a:buChar char="Ø"/>
              <a:defRPr/>
            </a:pPr>
            <a:r>
              <a:rPr lang="en-US" sz="2400" dirty="0">
                <a:solidFill>
                  <a:srgbClr val="1F497D"/>
                </a:solidFill>
                <a:ea typeface="ヒラギノ角ゴ Pro W3"/>
                <a:cs typeface="Arial" charset="0"/>
              </a:rPr>
              <a:t>D</a:t>
            </a:r>
            <a:r>
              <a:rPr lang="en-US" sz="2400" dirty="0" smtClean="0">
                <a:solidFill>
                  <a:srgbClr val="1F497D"/>
                </a:solidFill>
                <a:ea typeface="ヒラギノ角ゴ Pro W3"/>
                <a:cs typeface="Arial" charset="0"/>
              </a:rPr>
              <a:t>etermine </a:t>
            </a:r>
            <a:r>
              <a:rPr lang="en-US" sz="2400" dirty="0">
                <a:solidFill>
                  <a:srgbClr val="1F497D"/>
                </a:solidFill>
                <a:ea typeface="ヒラギノ角ゴ Pro W3"/>
                <a:cs typeface="Arial" charset="0"/>
              </a:rPr>
              <a:t>the best timing and costing options for investment in adaptation through probabilistic scenario </a:t>
            </a:r>
            <a:r>
              <a:rPr lang="en-US" sz="2400" dirty="0" smtClean="0">
                <a:solidFill>
                  <a:srgbClr val="1F497D"/>
                </a:solidFill>
                <a:ea typeface="ヒラギノ角ゴ Pro W3"/>
                <a:cs typeface="Arial" charset="0"/>
              </a:rPr>
              <a:t>analysis</a:t>
            </a:r>
          </a:p>
          <a:p>
            <a:pPr marL="1257300" lvl="2" indent="-342900" eaLnBrk="0" fontAlgn="base" hangingPunct="0">
              <a:spcBef>
                <a:spcPct val="20000"/>
              </a:spcBef>
              <a:spcAft>
                <a:spcPct val="0"/>
              </a:spcAft>
              <a:buFont typeface="Wingdings" panose="05000000000000000000" pitchFamily="2" charset="2"/>
              <a:buChar char="Ø"/>
              <a:defRPr/>
            </a:pPr>
            <a:r>
              <a:rPr lang="en-US" sz="2400" i="1" dirty="0" smtClean="0">
                <a:solidFill>
                  <a:srgbClr val="1F497D"/>
                </a:solidFill>
                <a:ea typeface="ヒラギノ角ゴ Pro W3"/>
                <a:cs typeface="Arial" charset="0"/>
              </a:rPr>
              <a:t>See presentation on climate risk assessment and stochastic modeling from the financial services sector</a:t>
            </a:r>
          </a:p>
          <a:p>
            <a:pPr marL="800100" lvl="1" indent="-342900" eaLnBrk="0" fontAlgn="base" hangingPunct="0">
              <a:spcBef>
                <a:spcPct val="20000"/>
              </a:spcBef>
              <a:spcAft>
                <a:spcPct val="0"/>
              </a:spcAft>
              <a:buFont typeface="Wingdings" panose="05000000000000000000" pitchFamily="2" charset="2"/>
              <a:buChar char="ü"/>
              <a:defRPr/>
            </a:pPr>
            <a:r>
              <a:rPr lang="en-US" sz="2400" dirty="0" smtClean="0">
                <a:solidFill>
                  <a:srgbClr val="1F497D"/>
                </a:solidFill>
                <a:ea typeface="ヒラギノ角ゴ Pro W3"/>
                <a:cs typeface="Arial" charset="0"/>
              </a:rPr>
              <a:t>Going </a:t>
            </a:r>
            <a:r>
              <a:rPr lang="en-US" sz="2400" dirty="0">
                <a:solidFill>
                  <a:srgbClr val="1F497D"/>
                </a:solidFill>
                <a:ea typeface="ヒラギノ角ゴ Pro W3"/>
                <a:cs typeface="Arial" charset="0"/>
              </a:rPr>
              <a:t>beyond and </a:t>
            </a:r>
            <a:r>
              <a:rPr lang="en-US" sz="2400" dirty="0" smtClean="0">
                <a:solidFill>
                  <a:srgbClr val="1F497D"/>
                </a:solidFill>
                <a:ea typeface="ヒラギノ角ゴ Pro W3"/>
                <a:cs typeface="Arial" charset="0"/>
              </a:rPr>
              <a:t>being </a:t>
            </a:r>
            <a:r>
              <a:rPr lang="en-US" sz="2400" dirty="0">
                <a:solidFill>
                  <a:srgbClr val="1F497D"/>
                </a:solidFill>
                <a:ea typeface="ヒラギノ角ゴ Pro W3"/>
                <a:cs typeface="Arial" charset="0"/>
              </a:rPr>
              <a:t>complementary to existing ‘soft’ </a:t>
            </a:r>
            <a:r>
              <a:rPr lang="en-US" sz="2400" dirty="0" smtClean="0">
                <a:solidFill>
                  <a:srgbClr val="1F497D"/>
                </a:solidFill>
                <a:ea typeface="ヒラギノ角ゴ Pro W3"/>
                <a:cs typeface="Arial" charset="0"/>
              </a:rPr>
              <a:t>approaches</a:t>
            </a:r>
            <a:endParaRPr lang="en-US" sz="2400" dirty="0">
              <a:solidFill>
                <a:srgbClr val="1F497D"/>
              </a:solidFill>
              <a:ea typeface="ヒラギノ角ゴ Pro W3"/>
              <a:cs typeface="Arial" charset="0"/>
            </a:endParaRPr>
          </a:p>
        </p:txBody>
      </p:sp>
    </p:spTree>
    <p:extLst>
      <p:ext uri="{BB962C8B-B14F-4D97-AF65-F5344CB8AC3E}">
        <p14:creationId xmlns:p14="http://schemas.microsoft.com/office/powerpoint/2010/main" val="47020640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2"/>
          <p:cNvSpPr txBox="1"/>
          <p:nvPr/>
        </p:nvSpPr>
        <p:spPr>
          <a:xfrm>
            <a:off x="-21431" y="0"/>
            <a:ext cx="12240683" cy="692696"/>
          </a:xfrm>
          <a:prstGeom prst="rect">
            <a:avLst/>
          </a:prstGeom>
          <a:solidFill>
            <a:srgbClr val="12558B"/>
          </a:solid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3510915" indent="179705" fontAlgn="base">
              <a:spcBef>
                <a:spcPct val="0"/>
              </a:spcBef>
            </a:pPr>
            <a:endParaRPr lang="en-GB" sz="1200">
              <a:solidFill>
                <a:srgbClr val="FFFFFF"/>
              </a:solidFill>
              <a:ea typeface="ＭＳ 明朝"/>
              <a:cs typeface="Times New Roman"/>
            </a:endParaRPr>
          </a:p>
        </p:txBody>
      </p:sp>
      <p:pic>
        <p:nvPicPr>
          <p:cNvPr id="4" name="Picture 3" descr="Climatekos_white.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32727" y="6165304"/>
            <a:ext cx="3119924" cy="546404"/>
          </a:xfrm>
          <a:prstGeom prst="rect">
            <a:avLst/>
          </a:prstGeom>
        </p:spPr>
      </p:pic>
      <p:sp>
        <p:nvSpPr>
          <p:cNvPr id="13" name="Placeholder 8"/>
          <p:cNvSpPr txBox="1">
            <a:spLocks noChangeArrowheads="1"/>
          </p:cNvSpPr>
          <p:nvPr/>
        </p:nvSpPr>
        <p:spPr bwMode="auto">
          <a:xfrm>
            <a:off x="719403" y="692699"/>
            <a:ext cx="10972800" cy="37449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eaLnBrk="0" fontAlgn="base" hangingPunct="0">
              <a:spcBef>
                <a:spcPct val="20000"/>
              </a:spcBef>
              <a:spcAft>
                <a:spcPct val="0"/>
              </a:spcAft>
              <a:buFont typeface="Arial" panose="020B0604020202020204" pitchFamily="34" charset="0"/>
              <a:buChar char="•"/>
              <a:defRPr/>
            </a:pPr>
            <a:r>
              <a:rPr lang="en-US" sz="2400" b="1" dirty="0">
                <a:solidFill>
                  <a:srgbClr val="1F497D"/>
                </a:solidFill>
                <a:ea typeface="ヒラギノ角ゴ Pro W3"/>
                <a:cs typeface="Arial" charset="0"/>
              </a:rPr>
              <a:t>Cutting edge risk assessment approaches and </a:t>
            </a:r>
            <a:r>
              <a:rPr lang="en-US" sz="2400" b="1" dirty="0" smtClean="0">
                <a:solidFill>
                  <a:srgbClr val="1F497D"/>
                </a:solidFill>
                <a:ea typeface="ヒラギノ角ゴ Pro W3"/>
                <a:cs typeface="Arial" charset="0"/>
              </a:rPr>
              <a:t>tools</a:t>
            </a:r>
          </a:p>
          <a:p>
            <a:pPr marL="800100" lvl="1" indent="-342900" eaLnBrk="0" fontAlgn="base" hangingPunct="0">
              <a:spcBef>
                <a:spcPct val="20000"/>
              </a:spcBef>
              <a:spcAft>
                <a:spcPct val="0"/>
              </a:spcAft>
              <a:buFont typeface="Wingdings" panose="05000000000000000000" pitchFamily="2" charset="2"/>
              <a:buChar char="Ø"/>
              <a:defRPr/>
            </a:pPr>
            <a:r>
              <a:rPr lang="en-US" sz="2400" dirty="0" smtClean="0">
                <a:solidFill>
                  <a:srgbClr val="1F497D"/>
                </a:solidFill>
                <a:ea typeface="ヒラギノ角ゴ Pro W3"/>
                <a:cs typeface="Arial" charset="0"/>
              </a:rPr>
              <a:t>Related quantitative risk assessment frameworks and methodologies allow for combining or integrating of expert advice and climate and economic data to inform the best means of using stochastic risk assessment tools for particular regions and activities.</a:t>
            </a:r>
          </a:p>
          <a:p>
            <a:pPr marL="800100" lvl="1" indent="-342900" eaLnBrk="0" fontAlgn="base" hangingPunct="0">
              <a:spcBef>
                <a:spcPct val="20000"/>
              </a:spcBef>
              <a:spcAft>
                <a:spcPct val="0"/>
              </a:spcAft>
              <a:buFont typeface="Wingdings" panose="05000000000000000000" pitchFamily="2" charset="2"/>
              <a:buChar char="Ø"/>
              <a:defRPr/>
            </a:pPr>
            <a:r>
              <a:rPr lang="en-US" sz="2400" dirty="0" smtClean="0">
                <a:solidFill>
                  <a:srgbClr val="1F497D"/>
                </a:solidFill>
                <a:ea typeface="ヒラギノ角ゴ Pro W3"/>
                <a:cs typeface="Arial" charset="0"/>
              </a:rPr>
              <a:t>Such approaches are aimed at public and private organizations, planners and decision-makers where there is high asset risk to climate change impacts.</a:t>
            </a:r>
          </a:p>
          <a:p>
            <a:pPr marL="800100" lvl="1" indent="-342900" eaLnBrk="0" fontAlgn="base" hangingPunct="0">
              <a:spcBef>
                <a:spcPct val="20000"/>
              </a:spcBef>
              <a:spcAft>
                <a:spcPct val="0"/>
              </a:spcAft>
              <a:buFont typeface="Arial" panose="020B0604020202020204" pitchFamily="34" charset="0"/>
              <a:buChar char="•"/>
              <a:defRPr/>
            </a:pPr>
            <a:endParaRPr lang="en-US" sz="2400" dirty="0">
              <a:solidFill>
                <a:srgbClr val="1F497D"/>
              </a:solidFill>
              <a:ea typeface="ヒラギノ角ゴ Pro W3"/>
              <a:cs typeface="Arial" charset="0"/>
            </a:endParaRPr>
          </a:p>
        </p:txBody>
      </p:sp>
    </p:spTree>
    <p:extLst>
      <p:ext uri="{BB962C8B-B14F-4D97-AF65-F5344CB8AC3E}">
        <p14:creationId xmlns:p14="http://schemas.microsoft.com/office/powerpoint/2010/main" val="218237389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TextBox 3"/>
          <p:cNvSpPr txBox="1">
            <a:spLocks noChangeArrowheads="1"/>
          </p:cNvSpPr>
          <p:nvPr/>
        </p:nvSpPr>
        <p:spPr bwMode="auto">
          <a:xfrm>
            <a:off x="1102784" y="3964994"/>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b="1" dirty="0" smtClean="0">
                <a:solidFill>
                  <a:prstClr val="white"/>
                </a:solidFill>
                <a:cs typeface="Arial" charset="0"/>
              </a:rPr>
              <a:t>Business development meeting</a:t>
            </a:r>
          </a:p>
        </p:txBody>
      </p:sp>
      <p:sp>
        <p:nvSpPr>
          <p:cNvPr id="11" name="TextBox 3"/>
          <p:cNvSpPr txBox="1">
            <a:spLocks noChangeArrowheads="1"/>
          </p:cNvSpPr>
          <p:nvPr/>
        </p:nvSpPr>
        <p:spPr bwMode="auto">
          <a:xfrm>
            <a:off x="1103445" y="4429561"/>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dirty="0" smtClean="0">
                <a:solidFill>
                  <a:prstClr val="white"/>
                </a:solidFill>
                <a:cs typeface="Arial" charset="0"/>
              </a:rPr>
              <a:t>London, 23 February 2012</a:t>
            </a:r>
            <a:endParaRPr lang="it-IT" sz="2000" dirty="0">
              <a:solidFill>
                <a:prstClr val="white"/>
              </a:solidFill>
              <a:cs typeface="Arial" charset="0"/>
            </a:endParaRPr>
          </a:p>
        </p:txBody>
      </p:sp>
      <p:sp>
        <p:nvSpPr>
          <p:cNvPr id="9" name="Text Box 2"/>
          <p:cNvSpPr txBox="1"/>
          <p:nvPr/>
        </p:nvSpPr>
        <p:spPr>
          <a:xfrm>
            <a:off x="-21431" y="0"/>
            <a:ext cx="12240683" cy="692696"/>
          </a:xfrm>
          <a:prstGeom prst="rect">
            <a:avLst/>
          </a:prstGeom>
          <a:solidFill>
            <a:srgbClr val="12558B"/>
          </a:solid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3510915" indent="179705" fontAlgn="base">
              <a:spcBef>
                <a:spcPct val="0"/>
              </a:spcBef>
            </a:pPr>
            <a:endParaRPr lang="en-GB" sz="1200">
              <a:solidFill>
                <a:srgbClr val="FFFFFF"/>
              </a:solidFill>
              <a:ea typeface="ＭＳ 明朝"/>
              <a:cs typeface="Times New Roman"/>
            </a:endParaRPr>
          </a:p>
        </p:txBody>
      </p:sp>
      <p:pic>
        <p:nvPicPr>
          <p:cNvPr id="4" name="Picture 3" descr="Climatekos_white.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32727" y="6165304"/>
            <a:ext cx="3119924" cy="546404"/>
          </a:xfrm>
          <a:prstGeom prst="rect">
            <a:avLst/>
          </a:prstGeom>
        </p:spPr>
      </p:pic>
      <p:sp>
        <p:nvSpPr>
          <p:cNvPr id="14" name="Placeholder 8"/>
          <p:cNvSpPr txBox="1">
            <a:spLocks noChangeArrowheads="1"/>
          </p:cNvSpPr>
          <p:nvPr/>
        </p:nvSpPr>
        <p:spPr bwMode="auto">
          <a:xfrm>
            <a:off x="719403" y="692699"/>
            <a:ext cx="10972800" cy="37449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eaLnBrk="0" fontAlgn="base" hangingPunct="0">
              <a:spcBef>
                <a:spcPct val="20000"/>
              </a:spcBef>
              <a:spcAft>
                <a:spcPct val="0"/>
              </a:spcAft>
              <a:buFont typeface="Arial" panose="020B0604020202020204" pitchFamily="34" charset="0"/>
              <a:buChar char="•"/>
              <a:defRPr/>
            </a:pPr>
            <a:r>
              <a:rPr lang="en-US" sz="2400" b="1" dirty="0">
                <a:solidFill>
                  <a:srgbClr val="1F497D"/>
                </a:solidFill>
                <a:ea typeface="ヒラギノ角ゴ Pro W3"/>
                <a:cs typeface="Arial" charset="0"/>
              </a:rPr>
              <a:t>Detailed economic impacts </a:t>
            </a:r>
            <a:r>
              <a:rPr lang="en-US" sz="2400" b="1" dirty="0" smtClean="0">
                <a:solidFill>
                  <a:srgbClr val="1F497D"/>
                </a:solidFill>
                <a:ea typeface="ヒラギノ角ゴ Pro W3"/>
                <a:cs typeface="Arial" charset="0"/>
              </a:rPr>
              <a:t>assessments</a:t>
            </a:r>
          </a:p>
          <a:p>
            <a:pPr marL="800100" lvl="1" indent="-342900" eaLnBrk="0" fontAlgn="base" hangingPunct="0">
              <a:spcBef>
                <a:spcPct val="20000"/>
              </a:spcBef>
              <a:spcAft>
                <a:spcPct val="0"/>
              </a:spcAft>
              <a:buFont typeface="Arial" panose="020B0604020202020204" pitchFamily="34" charset="0"/>
              <a:buChar char="•"/>
              <a:defRPr/>
            </a:pPr>
            <a:r>
              <a:rPr lang="en-US" sz="2400" dirty="0">
                <a:solidFill>
                  <a:srgbClr val="1F497D"/>
                </a:solidFill>
                <a:ea typeface="ヒラギノ角ゴ Pro W3"/>
                <a:cs typeface="Arial" charset="0"/>
              </a:rPr>
              <a:t>I</a:t>
            </a:r>
            <a:r>
              <a:rPr lang="en-US" sz="2400" dirty="0" smtClean="0">
                <a:solidFill>
                  <a:srgbClr val="1F497D"/>
                </a:solidFill>
                <a:ea typeface="ヒラギノ角ゴ Pro W3"/>
                <a:cs typeface="Arial" charset="0"/>
              </a:rPr>
              <a:t>dentify </a:t>
            </a:r>
            <a:r>
              <a:rPr lang="en-US" sz="2400" dirty="0">
                <a:solidFill>
                  <a:srgbClr val="1F497D"/>
                </a:solidFill>
                <a:ea typeface="ヒラギノ角ゴ Pro W3"/>
                <a:cs typeface="Arial" charset="0"/>
              </a:rPr>
              <a:t>and then implement appropriate risk management approaches to increase </a:t>
            </a:r>
            <a:r>
              <a:rPr lang="en-US" sz="2400" dirty="0" smtClean="0">
                <a:solidFill>
                  <a:srgbClr val="1F497D"/>
                </a:solidFill>
                <a:ea typeface="ヒラギノ角ゴ Pro W3"/>
                <a:cs typeface="Arial" charset="0"/>
              </a:rPr>
              <a:t>preparedness </a:t>
            </a:r>
            <a:r>
              <a:rPr lang="en-US" sz="2400" dirty="0">
                <a:solidFill>
                  <a:srgbClr val="1F497D"/>
                </a:solidFill>
                <a:ea typeface="ヒラギノ角ゴ Pro W3"/>
                <a:cs typeface="Arial" charset="0"/>
              </a:rPr>
              <a:t>for climate risks, at best or at some point underpinned by hard, quantifiable data (see above), requires economic impact </a:t>
            </a:r>
            <a:r>
              <a:rPr lang="en-US" sz="2400" dirty="0" smtClean="0">
                <a:solidFill>
                  <a:srgbClr val="1F497D"/>
                </a:solidFill>
                <a:ea typeface="ヒラギノ角ゴ Pro W3"/>
                <a:cs typeface="Arial" charset="0"/>
              </a:rPr>
              <a:t>assessments</a:t>
            </a:r>
          </a:p>
          <a:p>
            <a:pPr marL="1257300" lvl="2" indent="-342900" eaLnBrk="0" fontAlgn="base" hangingPunct="0">
              <a:spcBef>
                <a:spcPct val="20000"/>
              </a:spcBef>
              <a:spcAft>
                <a:spcPct val="0"/>
              </a:spcAft>
              <a:buFont typeface="Wingdings" panose="05000000000000000000" pitchFamily="2" charset="2"/>
              <a:buChar char="Ø"/>
              <a:defRPr/>
            </a:pPr>
            <a:r>
              <a:rPr lang="en-US" sz="2400" dirty="0" smtClean="0">
                <a:solidFill>
                  <a:srgbClr val="1F497D"/>
                </a:solidFill>
                <a:ea typeface="ヒラギノ角ゴ Pro W3"/>
                <a:cs typeface="Arial" charset="0"/>
              </a:rPr>
              <a:t>The </a:t>
            </a:r>
            <a:r>
              <a:rPr lang="en-US" sz="2400" i="1" dirty="0" smtClean="0">
                <a:solidFill>
                  <a:srgbClr val="1F497D"/>
                </a:solidFill>
                <a:ea typeface="ヒラギノ角ゴ Pro W3"/>
                <a:cs typeface="Arial" charset="0"/>
              </a:rPr>
              <a:t>report outlines </a:t>
            </a:r>
            <a:r>
              <a:rPr lang="en-US" sz="2400" i="1" dirty="0">
                <a:solidFill>
                  <a:srgbClr val="1F497D"/>
                </a:solidFill>
                <a:ea typeface="ヒラギノ角ゴ Pro W3"/>
                <a:cs typeface="Arial" charset="0"/>
              </a:rPr>
              <a:t>two examples</a:t>
            </a:r>
            <a:r>
              <a:rPr lang="en-US" sz="2400" dirty="0">
                <a:solidFill>
                  <a:srgbClr val="1F497D"/>
                </a:solidFill>
                <a:ea typeface="ヒラギノ角ゴ Pro W3"/>
                <a:cs typeface="Arial" charset="0"/>
              </a:rPr>
              <a:t>, one for the water sector and one for the </a:t>
            </a:r>
            <a:r>
              <a:rPr lang="en-US" sz="2400" dirty="0" err="1" smtClean="0">
                <a:solidFill>
                  <a:srgbClr val="1F497D"/>
                </a:solidFill>
                <a:ea typeface="ヒラギノ角ゴ Pro W3"/>
                <a:cs typeface="Arial" charset="0"/>
              </a:rPr>
              <a:t>agri</a:t>
            </a:r>
            <a:r>
              <a:rPr lang="en-US" sz="2400" dirty="0" smtClean="0">
                <a:solidFill>
                  <a:srgbClr val="1F497D"/>
                </a:solidFill>
                <a:ea typeface="ヒラギノ角ゴ Pro W3"/>
                <a:cs typeface="Arial" charset="0"/>
              </a:rPr>
              <a:t>-food sector</a:t>
            </a:r>
            <a:r>
              <a:rPr lang="en-US" sz="2400" dirty="0">
                <a:solidFill>
                  <a:srgbClr val="1F497D"/>
                </a:solidFill>
                <a:ea typeface="ヒラギノ角ゴ Pro W3"/>
                <a:cs typeface="Arial" charset="0"/>
              </a:rPr>
              <a:t>, that are by no means exhaustive with regard to scope and scale, but </a:t>
            </a:r>
            <a:r>
              <a:rPr lang="en-US" sz="2400" i="1" dirty="0">
                <a:solidFill>
                  <a:srgbClr val="1F497D"/>
                </a:solidFill>
                <a:ea typeface="ヒラギノ角ゴ Pro W3"/>
                <a:cs typeface="Arial" charset="0"/>
              </a:rPr>
              <a:t>provide a first indication of what such economic assessments in the water o</a:t>
            </a:r>
            <a:r>
              <a:rPr lang="en-US" sz="2400" dirty="0">
                <a:solidFill>
                  <a:srgbClr val="1F497D"/>
                </a:solidFill>
                <a:ea typeface="ヒラギノ角ゴ Pro W3"/>
                <a:cs typeface="Arial" charset="0"/>
              </a:rPr>
              <a:t>r </a:t>
            </a:r>
            <a:r>
              <a:rPr lang="en-US" sz="2400" dirty="0" err="1">
                <a:solidFill>
                  <a:srgbClr val="1F497D"/>
                </a:solidFill>
                <a:ea typeface="ヒラギノ角ゴ Pro W3"/>
                <a:cs typeface="Arial" charset="0"/>
              </a:rPr>
              <a:t>agri</a:t>
            </a:r>
            <a:r>
              <a:rPr lang="en-US" sz="2400" dirty="0">
                <a:solidFill>
                  <a:srgbClr val="1F497D"/>
                </a:solidFill>
                <a:ea typeface="ヒラギノ角ゴ Pro W3"/>
                <a:cs typeface="Arial" charset="0"/>
              </a:rPr>
              <a:t>-food sector </a:t>
            </a:r>
            <a:r>
              <a:rPr lang="en-US" sz="2400" dirty="0" smtClean="0">
                <a:solidFill>
                  <a:srgbClr val="1F497D"/>
                </a:solidFill>
                <a:ea typeface="ヒラギノ角ゴ Pro W3"/>
                <a:cs typeface="Arial" charset="0"/>
              </a:rPr>
              <a:t>entail (see Box 5-1 in the report).</a:t>
            </a:r>
            <a:endParaRPr lang="en-US" sz="2400" dirty="0">
              <a:solidFill>
                <a:srgbClr val="1F497D"/>
              </a:solidFill>
              <a:ea typeface="ヒラギノ角ゴ Pro W3"/>
              <a:cs typeface="Arial" charset="0"/>
            </a:endParaRPr>
          </a:p>
        </p:txBody>
      </p:sp>
    </p:spTree>
    <p:extLst>
      <p:ext uri="{BB962C8B-B14F-4D97-AF65-F5344CB8AC3E}">
        <p14:creationId xmlns:p14="http://schemas.microsoft.com/office/powerpoint/2010/main" val="38970501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Box 4"/>
          <p:cNvSpPr txBox="1">
            <a:spLocks noChangeArrowheads="1"/>
          </p:cNvSpPr>
          <p:nvPr/>
        </p:nvSpPr>
        <p:spPr bwMode="auto">
          <a:xfrm>
            <a:off x="1102784" y="2854680"/>
            <a:ext cx="9601728" cy="646331"/>
          </a:xfrm>
          <a:prstGeom prst="rect">
            <a:avLst/>
          </a:prstGeom>
          <a:noFill/>
          <a:ln w="9525">
            <a:noFill/>
            <a:miter lim="800000"/>
            <a:headEnd/>
            <a:tailEnd/>
          </a:ln>
        </p:spPr>
        <p:txBody>
          <a:bodyPr wrap="square">
            <a:spAutoFit/>
          </a:bodyPr>
          <a:lstStyle/>
          <a:p>
            <a:pPr fontAlgn="base">
              <a:spcBef>
                <a:spcPct val="0"/>
              </a:spcBef>
              <a:spcAft>
                <a:spcPct val="0"/>
              </a:spcAft>
            </a:pPr>
            <a:r>
              <a:rPr lang="it-IT" sz="3600" b="1" dirty="0" smtClean="0">
                <a:solidFill>
                  <a:prstClr val="white"/>
                </a:solidFill>
                <a:cs typeface="Arial" charset="0"/>
              </a:rPr>
              <a:t>‘Presentation Title’</a:t>
            </a:r>
            <a:endParaRPr lang="it-IT" sz="3600" b="1" dirty="0">
              <a:solidFill>
                <a:prstClr val="white"/>
              </a:solidFill>
              <a:cs typeface="Arial" charset="0"/>
            </a:endParaRPr>
          </a:p>
        </p:txBody>
      </p:sp>
      <p:sp>
        <p:nvSpPr>
          <p:cNvPr id="9" name="Text Box 2"/>
          <p:cNvSpPr txBox="1"/>
          <p:nvPr/>
        </p:nvSpPr>
        <p:spPr>
          <a:xfrm>
            <a:off x="-21431" y="0"/>
            <a:ext cx="12240683" cy="692696"/>
          </a:xfrm>
          <a:prstGeom prst="rect">
            <a:avLst/>
          </a:prstGeom>
          <a:solidFill>
            <a:srgbClr val="12558B"/>
          </a:solid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3510915" indent="179705" fontAlgn="base">
              <a:spcBef>
                <a:spcPct val="0"/>
              </a:spcBef>
            </a:pPr>
            <a:endParaRPr lang="en-GB" sz="1200">
              <a:solidFill>
                <a:srgbClr val="FFFFFF"/>
              </a:solidFill>
              <a:ea typeface="ＭＳ 明朝"/>
              <a:cs typeface="Times New Roman"/>
            </a:endParaRPr>
          </a:p>
        </p:txBody>
      </p:sp>
      <p:sp>
        <p:nvSpPr>
          <p:cNvPr id="14" name="Placeholder 8"/>
          <p:cNvSpPr txBox="1">
            <a:spLocks noChangeArrowheads="1"/>
          </p:cNvSpPr>
          <p:nvPr/>
        </p:nvSpPr>
        <p:spPr bwMode="auto">
          <a:xfrm>
            <a:off x="719403" y="620691"/>
            <a:ext cx="10972800" cy="37449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eaLnBrk="0" fontAlgn="base" hangingPunct="0">
              <a:spcBef>
                <a:spcPct val="20000"/>
              </a:spcBef>
              <a:spcAft>
                <a:spcPct val="0"/>
              </a:spcAft>
              <a:defRPr/>
            </a:pPr>
            <a:r>
              <a:rPr lang="en-US" sz="2400" b="1" dirty="0" smtClean="0">
                <a:solidFill>
                  <a:srgbClr val="1F497D"/>
                </a:solidFill>
                <a:ea typeface="ヒラギノ角ゴ Pro W3"/>
                <a:cs typeface="Arial" charset="0"/>
              </a:rPr>
              <a:t>Options </a:t>
            </a:r>
            <a:r>
              <a:rPr lang="en-US" sz="2400" b="1" dirty="0">
                <a:solidFill>
                  <a:srgbClr val="1F497D"/>
                </a:solidFill>
                <a:ea typeface="ヒラギノ角ゴ Pro W3"/>
                <a:cs typeface="Arial" charset="0"/>
              </a:rPr>
              <a:t>for the further analysis of the costs and benefits – starting with the three priority </a:t>
            </a:r>
            <a:r>
              <a:rPr lang="en-US" sz="2400" b="1" dirty="0" smtClean="0">
                <a:solidFill>
                  <a:srgbClr val="1F497D"/>
                </a:solidFill>
                <a:ea typeface="ヒラギノ角ゴ Pro W3"/>
                <a:cs typeface="Arial" charset="0"/>
              </a:rPr>
              <a:t>sectors</a:t>
            </a:r>
          </a:p>
          <a:p>
            <a:pPr eaLnBrk="0" fontAlgn="base" hangingPunct="0">
              <a:spcBef>
                <a:spcPct val="20000"/>
              </a:spcBef>
              <a:spcAft>
                <a:spcPct val="0"/>
              </a:spcAft>
              <a:defRPr/>
            </a:pPr>
            <a:endParaRPr lang="en-US" sz="2400" b="1" dirty="0" smtClean="0">
              <a:solidFill>
                <a:srgbClr val="1F497D"/>
              </a:solidFill>
              <a:ea typeface="ヒラギノ角ゴ Pro W3"/>
              <a:cs typeface="Arial" charset="0"/>
            </a:endParaRPr>
          </a:p>
        </p:txBody>
      </p:sp>
      <p:sp>
        <p:nvSpPr>
          <p:cNvPr id="2" name="Rechteck 1"/>
          <p:cNvSpPr/>
          <p:nvPr/>
        </p:nvSpPr>
        <p:spPr>
          <a:xfrm>
            <a:off x="757356" y="1343269"/>
            <a:ext cx="8736971" cy="276999"/>
          </a:xfrm>
          <a:prstGeom prst="rect">
            <a:avLst/>
          </a:prstGeom>
        </p:spPr>
        <p:txBody>
          <a:bodyPr wrap="square">
            <a:spAutoFit/>
          </a:bodyPr>
          <a:lstStyle/>
          <a:p>
            <a:pPr fontAlgn="base">
              <a:spcBef>
                <a:spcPct val="0"/>
              </a:spcBef>
              <a:spcAft>
                <a:spcPct val="0"/>
              </a:spcAft>
            </a:pPr>
            <a:r>
              <a:rPr lang="en-US" sz="1200" b="1" dirty="0">
                <a:solidFill>
                  <a:srgbClr val="005962"/>
                </a:solidFill>
                <a:latin typeface="Trebuchet MS"/>
                <a:ea typeface="Calibri"/>
                <a:cs typeface="Times New Roman"/>
              </a:rPr>
              <a:t>Table 5-2 Options for the further analysis of the costs and benefits in Palestinian context</a:t>
            </a:r>
            <a:endParaRPr lang="de-DE" sz="1200" b="1" dirty="0">
              <a:solidFill>
                <a:srgbClr val="12558B"/>
              </a:solidFill>
              <a:latin typeface="Trebuchet MS" panose="020B0603020202020204" pitchFamily="34" charset="0"/>
              <a:cs typeface="Arial" charset="0"/>
            </a:endParaRPr>
          </a:p>
        </p:txBody>
      </p:sp>
      <p:graphicFrame>
        <p:nvGraphicFramePr>
          <p:cNvPr id="3" name="Objekt 2"/>
          <p:cNvGraphicFramePr>
            <a:graphicFrameLocks noChangeAspect="1"/>
          </p:cNvGraphicFramePr>
          <p:nvPr>
            <p:extLst>
              <p:ext uri="{D42A27DB-BD31-4B8C-83A1-F6EECF244321}">
                <p14:modId xmlns:p14="http://schemas.microsoft.com/office/powerpoint/2010/main" val="4163040977"/>
              </p:ext>
            </p:extLst>
          </p:nvPr>
        </p:nvGraphicFramePr>
        <p:xfrm>
          <a:off x="254936" y="1606170"/>
          <a:ext cx="10972801" cy="5512816"/>
        </p:xfrm>
        <a:graphic>
          <a:graphicData uri="http://schemas.openxmlformats.org/presentationml/2006/ole">
            <mc:AlternateContent xmlns:mc="http://schemas.openxmlformats.org/markup-compatibility/2006">
              <mc:Choice xmlns:v="urn:schemas-microsoft-com:vml" Requires="v">
                <p:oleObj spid="_x0000_s2056" name="Dokument" r:id="rId4" imgW="5860851" imgH="4095401" progId="Word.Document.12">
                  <p:embed/>
                </p:oleObj>
              </mc:Choice>
              <mc:Fallback>
                <p:oleObj name="Dokument" r:id="rId4" imgW="5860851" imgH="4095401" progId="Word.Document.12">
                  <p:embed/>
                  <p:pic>
                    <p:nvPicPr>
                      <p:cNvPr id="0" name=""/>
                      <p:cNvPicPr/>
                      <p:nvPr/>
                    </p:nvPicPr>
                    <p:blipFill>
                      <a:blip r:embed="rId5"/>
                      <a:stretch>
                        <a:fillRect/>
                      </a:stretch>
                    </p:blipFill>
                    <p:spPr>
                      <a:xfrm>
                        <a:off x="254936" y="1606170"/>
                        <a:ext cx="10972801" cy="5512816"/>
                      </a:xfrm>
                      <a:prstGeom prst="rect">
                        <a:avLst/>
                      </a:prstGeom>
                    </p:spPr>
                  </p:pic>
                </p:oleObj>
              </mc:Fallback>
            </mc:AlternateContent>
          </a:graphicData>
        </a:graphic>
      </p:graphicFrame>
    </p:spTree>
    <p:extLst>
      <p:ext uri="{BB962C8B-B14F-4D97-AF65-F5344CB8AC3E}">
        <p14:creationId xmlns:p14="http://schemas.microsoft.com/office/powerpoint/2010/main" val="19607347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TextBox 3"/>
          <p:cNvSpPr txBox="1">
            <a:spLocks noChangeArrowheads="1"/>
          </p:cNvSpPr>
          <p:nvPr/>
        </p:nvSpPr>
        <p:spPr bwMode="auto">
          <a:xfrm>
            <a:off x="1102784" y="3964994"/>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b="1" dirty="0" smtClean="0">
                <a:solidFill>
                  <a:prstClr val="white"/>
                </a:solidFill>
                <a:cs typeface="Arial" charset="0"/>
              </a:rPr>
              <a:t>Business development meeting</a:t>
            </a:r>
          </a:p>
        </p:txBody>
      </p:sp>
      <p:sp>
        <p:nvSpPr>
          <p:cNvPr id="2055" name="TextBox 4"/>
          <p:cNvSpPr txBox="1">
            <a:spLocks noChangeArrowheads="1"/>
          </p:cNvSpPr>
          <p:nvPr/>
        </p:nvSpPr>
        <p:spPr bwMode="auto">
          <a:xfrm>
            <a:off x="1102784" y="2854680"/>
            <a:ext cx="9601728" cy="646331"/>
          </a:xfrm>
          <a:prstGeom prst="rect">
            <a:avLst/>
          </a:prstGeom>
          <a:noFill/>
          <a:ln w="9525">
            <a:noFill/>
            <a:miter lim="800000"/>
            <a:headEnd/>
            <a:tailEnd/>
          </a:ln>
        </p:spPr>
        <p:txBody>
          <a:bodyPr wrap="square">
            <a:spAutoFit/>
          </a:bodyPr>
          <a:lstStyle/>
          <a:p>
            <a:pPr fontAlgn="base">
              <a:spcBef>
                <a:spcPct val="0"/>
              </a:spcBef>
              <a:spcAft>
                <a:spcPct val="0"/>
              </a:spcAft>
            </a:pPr>
            <a:r>
              <a:rPr lang="it-IT" sz="3600" b="1" dirty="0" smtClean="0">
                <a:solidFill>
                  <a:prstClr val="white"/>
                </a:solidFill>
                <a:cs typeface="Arial" charset="0"/>
              </a:rPr>
              <a:t>‘Presentation Title’</a:t>
            </a:r>
            <a:endParaRPr lang="it-IT" sz="3600" b="1" dirty="0">
              <a:solidFill>
                <a:prstClr val="white"/>
              </a:solidFill>
              <a:cs typeface="Arial" charset="0"/>
            </a:endParaRPr>
          </a:p>
        </p:txBody>
      </p:sp>
      <p:sp>
        <p:nvSpPr>
          <p:cNvPr id="9" name="Text Box 2"/>
          <p:cNvSpPr txBox="1"/>
          <p:nvPr/>
        </p:nvSpPr>
        <p:spPr>
          <a:xfrm>
            <a:off x="-21431" y="0"/>
            <a:ext cx="12240683" cy="692696"/>
          </a:xfrm>
          <a:prstGeom prst="rect">
            <a:avLst/>
          </a:prstGeom>
          <a:solidFill>
            <a:srgbClr val="12558B"/>
          </a:solid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3510915" indent="179705" fontAlgn="base">
              <a:spcBef>
                <a:spcPct val="0"/>
              </a:spcBef>
            </a:pPr>
            <a:endParaRPr lang="en-GB" sz="1200">
              <a:solidFill>
                <a:srgbClr val="FFFFFF"/>
              </a:solidFill>
              <a:ea typeface="ＭＳ 明朝"/>
              <a:cs typeface="Times New Roman"/>
            </a:endParaRPr>
          </a:p>
        </p:txBody>
      </p:sp>
      <p:pic>
        <p:nvPicPr>
          <p:cNvPr id="4" name="Picture 3" descr="Climatekos_white.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32727" y="6165304"/>
            <a:ext cx="3119924" cy="546404"/>
          </a:xfrm>
          <a:prstGeom prst="rect">
            <a:avLst/>
          </a:prstGeom>
        </p:spPr>
      </p:pic>
      <p:sp>
        <p:nvSpPr>
          <p:cNvPr id="14" name="Placeholder 8"/>
          <p:cNvSpPr txBox="1">
            <a:spLocks noChangeArrowheads="1"/>
          </p:cNvSpPr>
          <p:nvPr/>
        </p:nvSpPr>
        <p:spPr bwMode="auto">
          <a:xfrm>
            <a:off x="719403" y="692699"/>
            <a:ext cx="10972800" cy="37449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eaLnBrk="0" fontAlgn="base" hangingPunct="0">
              <a:spcBef>
                <a:spcPct val="20000"/>
              </a:spcBef>
              <a:spcAft>
                <a:spcPct val="0"/>
              </a:spcAft>
              <a:defRPr/>
            </a:pPr>
            <a:r>
              <a:rPr lang="en-US" sz="2400" b="1" dirty="0" smtClean="0">
                <a:solidFill>
                  <a:srgbClr val="1F497D"/>
                </a:solidFill>
                <a:ea typeface="ヒラギノ角ゴ Pro W3"/>
                <a:cs typeface="Arial" charset="0"/>
              </a:rPr>
              <a:t>(Proposed) roadmap</a:t>
            </a:r>
          </a:p>
        </p:txBody>
      </p:sp>
      <p:sp>
        <p:nvSpPr>
          <p:cNvPr id="15" name="Rechteck 14"/>
          <p:cNvSpPr/>
          <p:nvPr/>
        </p:nvSpPr>
        <p:spPr>
          <a:xfrm>
            <a:off x="1333419" y="1628800"/>
            <a:ext cx="8603008" cy="276999"/>
          </a:xfrm>
          <a:prstGeom prst="rect">
            <a:avLst/>
          </a:prstGeom>
        </p:spPr>
        <p:txBody>
          <a:bodyPr wrap="square">
            <a:spAutoFit/>
          </a:bodyPr>
          <a:lstStyle/>
          <a:p>
            <a:pPr fontAlgn="base">
              <a:spcBef>
                <a:spcPct val="0"/>
              </a:spcBef>
              <a:spcAft>
                <a:spcPct val="0"/>
              </a:spcAft>
            </a:pPr>
            <a:r>
              <a:rPr lang="en-US" sz="1200" b="1" dirty="0" smtClean="0">
                <a:solidFill>
                  <a:srgbClr val="005962"/>
                </a:solidFill>
                <a:latin typeface="Trebuchet MS"/>
                <a:ea typeface="Calibri"/>
                <a:cs typeface="Times New Roman"/>
              </a:rPr>
              <a:t>Roadmap </a:t>
            </a:r>
            <a:r>
              <a:rPr lang="en-US" sz="1200" b="1" dirty="0">
                <a:solidFill>
                  <a:srgbClr val="005962"/>
                </a:solidFill>
                <a:latin typeface="Trebuchet MS"/>
                <a:ea typeface="Calibri"/>
                <a:cs typeface="Times New Roman"/>
              </a:rPr>
              <a:t>towards a permanent, (near) real-time climate risk/impact monitoring system</a:t>
            </a:r>
            <a:endParaRPr lang="de-DE" sz="1200" b="1" dirty="0">
              <a:solidFill>
                <a:srgbClr val="12558B"/>
              </a:solidFill>
              <a:latin typeface="Trebuchet MS" panose="020B0603020202020204" pitchFamily="34" charset="0"/>
              <a:cs typeface="Arial" charset="0"/>
            </a:endParaRPr>
          </a:p>
        </p:txBody>
      </p:sp>
      <p:pic>
        <p:nvPicPr>
          <p:cNvPr id="7179"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68" y="2565153"/>
            <a:ext cx="12109643" cy="9288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80"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469" y="3525765"/>
            <a:ext cx="11990195" cy="1055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0720841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TextBox 3"/>
          <p:cNvSpPr txBox="1">
            <a:spLocks noChangeArrowheads="1"/>
          </p:cNvSpPr>
          <p:nvPr/>
        </p:nvSpPr>
        <p:spPr bwMode="auto">
          <a:xfrm>
            <a:off x="1102784" y="3738518"/>
            <a:ext cx="9601200" cy="338554"/>
          </a:xfrm>
          <a:prstGeom prst="rect">
            <a:avLst/>
          </a:prstGeom>
          <a:noFill/>
          <a:ln w="9525">
            <a:noFill/>
            <a:miter lim="800000"/>
            <a:headEnd/>
            <a:tailEnd/>
          </a:ln>
        </p:spPr>
        <p:txBody>
          <a:bodyPr>
            <a:spAutoFit/>
          </a:bodyPr>
          <a:lstStyle/>
          <a:p>
            <a:pPr algn="ctr" fontAlgn="base">
              <a:spcBef>
                <a:spcPct val="0"/>
              </a:spcBef>
              <a:spcAft>
                <a:spcPct val="0"/>
              </a:spcAft>
            </a:pPr>
            <a:r>
              <a:rPr lang="it-IT" sz="1600" dirty="0">
                <a:solidFill>
                  <a:srgbClr val="12558B"/>
                </a:solidFill>
                <a:cs typeface="Arial" charset="0"/>
              </a:rPr>
              <a:t>i</a:t>
            </a:r>
            <a:r>
              <a:rPr lang="it-IT" sz="1600" dirty="0" smtClean="0">
                <a:solidFill>
                  <a:srgbClr val="12558B"/>
                </a:solidFill>
                <a:cs typeface="Arial" charset="0"/>
              </a:rPr>
              <a:t>n </a:t>
            </a:r>
            <a:r>
              <a:rPr lang="en-US" sz="1600" dirty="0" smtClean="0">
                <a:solidFill>
                  <a:srgbClr val="12558B"/>
                </a:solidFill>
                <a:cs typeface="Arial" charset="0"/>
              </a:rPr>
              <a:t>co-operation</a:t>
            </a:r>
            <a:r>
              <a:rPr lang="it-IT" sz="1600" dirty="0" smtClean="0">
                <a:solidFill>
                  <a:srgbClr val="12558B"/>
                </a:solidFill>
                <a:cs typeface="Arial" charset="0"/>
              </a:rPr>
              <a:t> with and on </a:t>
            </a:r>
            <a:r>
              <a:rPr lang="en-US" sz="1600" dirty="0" smtClean="0">
                <a:solidFill>
                  <a:srgbClr val="12558B"/>
                </a:solidFill>
                <a:cs typeface="Arial" charset="0"/>
              </a:rPr>
              <a:t>behalf</a:t>
            </a:r>
            <a:r>
              <a:rPr lang="it-IT" sz="1600" dirty="0" smtClean="0">
                <a:solidFill>
                  <a:srgbClr val="12558B"/>
                </a:solidFill>
                <a:cs typeface="Arial" charset="0"/>
              </a:rPr>
              <a:t> of</a:t>
            </a:r>
          </a:p>
        </p:txBody>
      </p:sp>
      <p:sp>
        <p:nvSpPr>
          <p:cNvPr id="2055" name="TextBox 4"/>
          <p:cNvSpPr txBox="1">
            <a:spLocks noChangeArrowheads="1"/>
          </p:cNvSpPr>
          <p:nvPr/>
        </p:nvSpPr>
        <p:spPr bwMode="auto">
          <a:xfrm>
            <a:off x="911424" y="2780931"/>
            <a:ext cx="9601728" cy="646331"/>
          </a:xfrm>
          <a:prstGeom prst="rect">
            <a:avLst/>
          </a:prstGeom>
          <a:noFill/>
          <a:ln w="9525">
            <a:noFill/>
            <a:miter lim="800000"/>
            <a:headEnd/>
            <a:tailEnd/>
          </a:ln>
        </p:spPr>
        <p:txBody>
          <a:bodyPr wrap="square">
            <a:spAutoFit/>
          </a:bodyPr>
          <a:lstStyle/>
          <a:p>
            <a:pPr fontAlgn="base">
              <a:spcBef>
                <a:spcPct val="0"/>
              </a:spcBef>
              <a:spcAft>
                <a:spcPct val="0"/>
              </a:spcAft>
            </a:pPr>
            <a:r>
              <a:rPr lang="it-IT" sz="3600" b="1" dirty="0" smtClean="0">
                <a:solidFill>
                  <a:prstClr val="white"/>
                </a:solidFill>
                <a:cs typeface="Arial" charset="0"/>
              </a:rPr>
              <a:t>‘Presentation Title’</a:t>
            </a:r>
            <a:endParaRPr lang="it-IT" sz="3600" b="1" dirty="0">
              <a:solidFill>
                <a:prstClr val="white"/>
              </a:solidFill>
              <a:cs typeface="Arial" charset="0"/>
            </a:endParaRPr>
          </a:p>
        </p:txBody>
      </p:sp>
      <p:sp>
        <p:nvSpPr>
          <p:cNvPr id="11" name="TextBox 3"/>
          <p:cNvSpPr txBox="1">
            <a:spLocks noChangeArrowheads="1"/>
          </p:cNvSpPr>
          <p:nvPr/>
        </p:nvSpPr>
        <p:spPr bwMode="auto">
          <a:xfrm>
            <a:off x="1103445" y="4429561"/>
            <a:ext cx="9601200" cy="400110"/>
          </a:xfrm>
          <a:prstGeom prst="rect">
            <a:avLst/>
          </a:prstGeom>
          <a:noFill/>
          <a:ln w="9525">
            <a:noFill/>
            <a:miter lim="800000"/>
            <a:headEnd/>
            <a:tailEnd/>
          </a:ln>
        </p:spPr>
        <p:txBody>
          <a:bodyPr>
            <a:spAutoFit/>
          </a:bodyPr>
          <a:lstStyle/>
          <a:p>
            <a:pPr fontAlgn="base">
              <a:spcBef>
                <a:spcPct val="0"/>
              </a:spcBef>
              <a:spcAft>
                <a:spcPct val="0"/>
              </a:spcAft>
            </a:pPr>
            <a:r>
              <a:rPr lang="it-IT" sz="2000" dirty="0" smtClean="0">
                <a:solidFill>
                  <a:prstClr val="white"/>
                </a:solidFill>
                <a:cs typeface="Arial" charset="0"/>
              </a:rPr>
              <a:t>London, 23 February 2012</a:t>
            </a:r>
            <a:endParaRPr lang="it-IT" sz="2000" dirty="0">
              <a:solidFill>
                <a:prstClr val="white"/>
              </a:solidFill>
              <a:cs typeface="Arial" charset="0"/>
            </a:endParaRPr>
          </a:p>
        </p:txBody>
      </p:sp>
      <p:sp>
        <p:nvSpPr>
          <p:cNvPr id="9" name="Text Box 2"/>
          <p:cNvSpPr txBox="1"/>
          <p:nvPr/>
        </p:nvSpPr>
        <p:spPr>
          <a:xfrm>
            <a:off x="0" y="6192688"/>
            <a:ext cx="12192000" cy="692696"/>
          </a:xfrm>
          <a:prstGeom prst="rect">
            <a:avLst/>
          </a:prstGeom>
          <a:solidFill>
            <a:srgbClr val="12558B"/>
          </a:solid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3510915" indent="179705" fontAlgn="base">
              <a:spcBef>
                <a:spcPct val="0"/>
              </a:spcBef>
            </a:pPr>
            <a:endParaRPr lang="en-GB" sz="1200">
              <a:solidFill>
                <a:srgbClr val="FFFFFF"/>
              </a:solidFill>
              <a:ea typeface="ＭＳ 明朝"/>
              <a:cs typeface="Times New Roman"/>
            </a:endParaRPr>
          </a:p>
        </p:txBody>
      </p:sp>
      <p:pic>
        <p:nvPicPr>
          <p:cNvPr id="13" name="Picture 12" descr="Climatekos_logo_final__reverse_20Oc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28739" y="6237317"/>
            <a:ext cx="3119924" cy="545499"/>
          </a:xfrm>
          <a:prstGeom prst="rect">
            <a:avLst/>
          </a:prstGeom>
        </p:spPr>
      </p:pic>
      <p:cxnSp>
        <p:nvCxnSpPr>
          <p:cNvPr id="14" name="Straight Connector 13"/>
          <p:cNvCxnSpPr/>
          <p:nvPr/>
        </p:nvCxnSpPr>
        <p:spPr>
          <a:xfrm>
            <a:off x="0" y="692696"/>
            <a:ext cx="12192000" cy="0"/>
          </a:xfrm>
          <a:prstGeom prst="line">
            <a:avLst/>
          </a:prstGeom>
          <a:ln>
            <a:solidFill>
              <a:srgbClr val="33B03E"/>
            </a:solidFill>
          </a:ln>
          <a:effectLst/>
        </p:spPr>
        <p:style>
          <a:lnRef idx="2">
            <a:schemeClr val="accent1"/>
          </a:lnRef>
          <a:fillRef idx="0">
            <a:schemeClr val="accent1"/>
          </a:fillRef>
          <a:effectRef idx="1">
            <a:schemeClr val="accent1"/>
          </a:effectRef>
          <a:fontRef idx="minor">
            <a:schemeClr val="tx1"/>
          </a:fontRef>
        </p:style>
      </p:cxnSp>
      <p:sp>
        <p:nvSpPr>
          <p:cNvPr id="16" name="TextBox 34"/>
          <p:cNvSpPr txBox="1">
            <a:spLocks noChangeArrowheads="1"/>
          </p:cNvSpPr>
          <p:nvPr/>
        </p:nvSpPr>
        <p:spPr bwMode="auto">
          <a:xfrm>
            <a:off x="1142933" y="980731"/>
            <a:ext cx="9753600" cy="1015663"/>
          </a:xfrm>
          <a:prstGeom prst="rect">
            <a:avLst/>
          </a:prstGeom>
          <a:noFill/>
          <a:ln w="9525">
            <a:noFill/>
            <a:miter lim="800000"/>
            <a:headEnd/>
            <a:tailEnd/>
          </a:ln>
        </p:spPr>
        <p:txBody>
          <a:bodyPr>
            <a:spAutoFit/>
          </a:bodyPr>
          <a:lstStyle/>
          <a:p>
            <a:pPr algn="ctr" fontAlgn="base">
              <a:spcBef>
                <a:spcPct val="0"/>
              </a:spcBef>
              <a:spcAft>
                <a:spcPct val="0"/>
              </a:spcAft>
            </a:pPr>
            <a:r>
              <a:rPr lang="en-US" sz="6000" dirty="0" smtClean="0">
                <a:solidFill>
                  <a:srgbClr val="1F497D"/>
                </a:solidFill>
                <a:cs typeface="Arial" charset="0"/>
              </a:rPr>
              <a:t>Contact</a:t>
            </a:r>
            <a:endParaRPr lang="en-US" sz="6000" dirty="0">
              <a:solidFill>
                <a:srgbClr val="1F497D"/>
              </a:solidFill>
              <a:cs typeface="Arial" charset="0"/>
            </a:endParaRPr>
          </a:p>
        </p:txBody>
      </p:sp>
      <p:sp>
        <p:nvSpPr>
          <p:cNvPr id="17" name="TextBox 35"/>
          <p:cNvSpPr txBox="1">
            <a:spLocks noChangeArrowheads="1"/>
          </p:cNvSpPr>
          <p:nvPr/>
        </p:nvSpPr>
        <p:spPr bwMode="auto">
          <a:xfrm>
            <a:off x="2927648" y="2245631"/>
            <a:ext cx="6197600" cy="1394228"/>
          </a:xfrm>
          <a:prstGeom prst="rect">
            <a:avLst/>
          </a:prstGeom>
          <a:noFill/>
          <a:ln w="9525">
            <a:noFill/>
            <a:miter lim="800000"/>
            <a:headEnd/>
            <a:tailEnd/>
          </a:ln>
        </p:spPr>
        <p:txBody>
          <a:bodyPr>
            <a:spAutoFit/>
          </a:bodyPr>
          <a:lstStyle/>
          <a:p>
            <a:pPr algn="ctr" fontAlgn="base">
              <a:lnSpc>
                <a:spcPct val="80000"/>
              </a:lnSpc>
              <a:spcBef>
                <a:spcPct val="50000"/>
              </a:spcBef>
              <a:spcAft>
                <a:spcPct val="0"/>
              </a:spcAft>
            </a:pPr>
            <a:r>
              <a:rPr lang="en-GB" b="1" dirty="0" smtClean="0">
                <a:solidFill>
                  <a:srgbClr val="33B03E"/>
                </a:solidFill>
                <a:cs typeface="Arial" charset="0"/>
              </a:rPr>
              <a:t>Robert </a:t>
            </a:r>
            <a:r>
              <a:rPr lang="en-GB" b="1" dirty="0" err="1" smtClean="0">
                <a:solidFill>
                  <a:srgbClr val="33B03E"/>
                </a:solidFill>
                <a:cs typeface="Arial" charset="0"/>
              </a:rPr>
              <a:t>Tippmann</a:t>
            </a:r>
            <a:endParaRPr lang="en-GB" b="1" dirty="0">
              <a:solidFill>
                <a:srgbClr val="33B03E"/>
              </a:solidFill>
              <a:cs typeface="Arial" charset="0"/>
            </a:endParaRPr>
          </a:p>
          <a:p>
            <a:pPr algn="ctr" fontAlgn="base">
              <a:lnSpc>
                <a:spcPct val="80000"/>
              </a:lnSpc>
              <a:spcBef>
                <a:spcPct val="50000"/>
              </a:spcBef>
              <a:spcAft>
                <a:spcPct val="0"/>
              </a:spcAft>
            </a:pPr>
            <a:r>
              <a:rPr lang="en-GB" b="1" dirty="0" smtClean="0">
                <a:solidFill>
                  <a:srgbClr val="33B03E"/>
                </a:solidFill>
                <a:cs typeface="Arial" charset="0"/>
              </a:rPr>
              <a:t>Senior Partner, </a:t>
            </a:r>
            <a:r>
              <a:rPr lang="en-GB" b="1" dirty="0" err="1" smtClean="0">
                <a:solidFill>
                  <a:srgbClr val="33B03E"/>
                </a:solidFill>
                <a:cs typeface="Arial" charset="0"/>
              </a:rPr>
              <a:t>Climatekos</a:t>
            </a:r>
            <a:endParaRPr lang="en-GB" b="1" dirty="0">
              <a:solidFill>
                <a:srgbClr val="33B03E"/>
              </a:solidFill>
              <a:cs typeface="Arial" charset="0"/>
            </a:endParaRPr>
          </a:p>
          <a:p>
            <a:pPr algn="ctr" fontAlgn="base">
              <a:lnSpc>
                <a:spcPct val="80000"/>
              </a:lnSpc>
              <a:spcBef>
                <a:spcPct val="50000"/>
              </a:spcBef>
              <a:spcAft>
                <a:spcPct val="0"/>
              </a:spcAft>
            </a:pPr>
            <a:r>
              <a:rPr lang="en-GB" b="1" dirty="0" smtClean="0">
                <a:solidFill>
                  <a:srgbClr val="969696"/>
                </a:solidFill>
                <a:cs typeface="Arial" charset="0"/>
                <a:hlinkClick r:id="rId3"/>
              </a:rPr>
              <a:t>robert.tippmann@climatekos.com</a:t>
            </a:r>
            <a:endParaRPr lang="en-GB" b="1" dirty="0" smtClean="0">
              <a:solidFill>
                <a:srgbClr val="969696"/>
              </a:solidFill>
              <a:cs typeface="Arial" charset="0"/>
            </a:endParaRPr>
          </a:p>
          <a:p>
            <a:pPr algn="ctr" fontAlgn="base">
              <a:lnSpc>
                <a:spcPct val="80000"/>
              </a:lnSpc>
              <a:spcBef>
                <a:spcPct val="50000"/>
              </a:spcBef>
              <a:spcAft>
                <a:spcPct val="0"/>
              </a:spcAft>
            </a:pPr>
            <a:r>
              <a:rPr lang="en-GB" b="1" dirty="0">
                <a:solidFill>
                  <a:srgbClr val="33B03E"/>
                </a:solidFill>
                <a:cs typeface="Arial" charset="0"/>
              </a:rPr>
              <a:t>Tel.: </a:t>
            </a:r>
            <a:r>
              <a:rPr lang="en-GB" b="1" dirty="0" smtClean="0">
                <a:solidFill>
                  <a:srgbClr val="33B03E"/>
                </a:solidFill>
                <a:cs typeface="Arial" charset="0"/>
              </a:rPr>
              <a:t>+493078951956</a:t>
            </a:r>
          </a:p>
        </p:txBody>
      </p:sp>
      <p:pic>
        <p:nvPicPr>
          <p:cNvPr id="18" name="Grafik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19938" y="4371410"/>
            <a:ext cx="700617" cy="854075"/>
          </a:xfrm>
          <a:prstGeom prst="rect">
            <a:avLst/>
          </a:prstGeom>
          <a:noFill/>
          <a:extLst>
            <a:ext uri="{909E8E84-426E-40DD-AFC4-6F175D3DCCD1}">
              <a14:hiddenFill xmlns:a14="http://schemas.microsoft.com/office/drawing/2010/main">
                <a:solidFill>
                  <a:srgbClr val="FFFFFF"/>
                </a:solidFill>
              </a14:hiddenFill>
            </a:ext>
          </a:extLst>
        </p:spPr>
      </p:pic>
      <p:pic>
        <p:nvPicPr>
          <p:cNvPr id="19" name="Grafik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63554" y="5285708"/>
            <a:ext cx="5058833" cy="663575"/>
          </a:xfrm>
          <a:prstGeom prst="rect">
            <a:avLst/>
          </a:prstGeom>
          <a:noFill/>
          <a:extLst>
            <a:ext uri="{909E8E84-426E-40DD-AFC4-6F175D3DCCD1}">
              <a14:hiddenFill xmlns:a14="http://schemas.microsoft.com/office/drawing/2010/main">
                <a:solidFill>
                  <a:srgbClr val="FFFFFF"/>
                </a:solidFill>
              </a14:hiddenFill>
            </a:ext>
          </a:extLst>
        </p:spPr>
      </p:pic>
      <p:pic>
        <p:nvPicPr>
          <p:cNvPr id="20" name="Grafik 6" descr="http://www.climasouth.eu/sites/all/themes/climasouth15/resources/logo_hp_eu.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24192" y="5228108"/>
            <a:ext cx="1737784" cy="677863"/>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5"/>
          <p:cNvPicPr/>
          <p:nvPr/>
        </p:nvPicPr>
        <p:blipFill>
          <a:blip r:embed="rId7" cstate="print">
            <a:extLst>
              <a:ext uri="{28A0092B-C50C-407E-A947-70E740481C1C}">
                <a14:useLocalDpi xmlns:a14="http://schemas.microsoft.com/office/drawing/2010/main" val="0"/>
              </a:ext>
            </a:extLst>
          </a:blip>
          <a:stretch>
            <a:fillRect/>
          </a:stretch>
        </p:blipFill>
        <p:spPr>
          <a:xfrm>
            <a:off x="47328" y="6165304"/>
            <a:ext cx="2618568" cy="720080"/>
          </a:xfrm>
          <a:prstGeom prst="rect">
            <a:avLst/>
          </a:prstGeom>
        </p:spPr>
      </p:pic>
    </p:spTree>
    <p:extLst>
      <p:ext uri="{BB962C8B-B14F-4D97-AF65-F5344CB8AC3E}">
        <p14:creationId xmlns:p14="http://schemas.microsoft.com/office/powerpoint/2010/main" val="14952500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596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2252750"/>
            <a:ext cx="10515600" cy="1647446"/>
          </a:xfrm>
        </p:spPr>
        <p:txBody>
          <a:bodyPr>
            <a:normAutofit fontScale="90000"/>
          </a:bodyPr>
          <a:lstStyle/>
          <a:p>
            <a:r>
              <a:rPr lang="en-US" sz="3300" dirty="0" smtClean="0"/>
              <a:t>Climate </a:t>
            </a:r>
            <a:r>
              <a:rPr lang="en-US" sz="3300" dirty="0"/>
              <a:t>change impact trends and scenarios in Palestine </a:t>
            </a:r>
            <a:r>
              <a:rPr lang="en-US" sz="3100" dirty="0" smtClean="0"/>
              <a:t/>
            </a:r>
            <a:br>
              <a:rPr lang="en-US" sz="3100" dirty="0" smtClean="0"/>
            </a:br>
            <a:r>
              <a:rPr lang="en-US" sz="2800" dirty="0" smtClean="0"/>
              <a:t/>
            </a:r>
            <a:br>
              <a:rPr lang="en-US" sz="2800" dirty="0" smtClean="0"/>
            </a:br>
            <a:r>
              <a:rPr lang="en-US" sz="1600" dirty="0" smtClean="0"/>
              <a:t>Hanna Theodorie (</a:t>
            </a:r>
            <a:r>
              <a:rPr lang="en-US" sz="1600" dirty="0" err="1" smtClean="0"/>
              <a:t>Trinomics</a:t>
            </a:r>
            <a:r>
              <a:rPr lang="en-US" sz="1600" dirty="0" smtClean="0"/>
              <a:t>)</a:t>
            </a:r>
            <a:r>
              <a:rPr lang="en-US" sz="2800" dirty="0" smtClean="0"/>
              <a:t> </a:t>
            </a:r>
            <a:endParaRPr lang="en-GB" sz="2800" dirty="0"/>
          </a:p>
        </p:txBody>
      </p:sp>
      <p:pic>
        <p:nvPicPr>
          <p:cNvPr id="3" name="Picture 9" descr="Climatekos_white.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43691" y="1598721"/>
            <a:ext cx="2459479" cy="574317"/>
          </a:xfrm>
          <a:prstGeom prst="rect">
            <a:avLst/>
          </a:prstGeom>
        </p:spPr>
      </p:pic>
    </p:spTree>
    <p:extLst>
      <p:ext uri="{BB962C8B-B14F-4D97-AF65-F5344CB8AC3E}">
        <p14:creationId xmlns:p14="http://schemas.microsoft.com/office/powerpoint/2010/main" val="27827309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Historic climate trends (INCR)</a:t>
            </a:r>
            <a:endParaRPr lang="nl-NL" dirty="0"/>
          </a:p>
        </p:txBody>
      </p:sp>
      <p:sp>
        <p:nvSpPr>
          <p:cNvPr id="3" name="Content Placeholder 2"/>
          <p:cNvSpPr>
            <a:spLocks noGrp="1"/>
          </p:cNvSpPr>
          <p:nvPr>
            <p:ph idx="1"/>
          </p:nvPr>
        </p:nvSpPr>
        <p:spPr/>
        <p:txBody>
          <a:bodyPr>
            <a:normAutofit/>
          </a:bodyPr>
          <a:lstStyle/>
          <a:p>
            <a:r>
              <a:rPr lang="en-US" sz="2600" i="1" dirty="0" smtClean="0"/>
              <a:t>Very </a:t>
            </a:r>
            <a:r>
              <a:rPr lang="en-US" sz="2600" i="1" dirty="0"/>
              <a:t>high confidence </a:t>
            </a:r>
            <a:r>
              <a:rPr lang="en-US" sz="2600" dirty="0"/>
              <a:t>that temperatures have risen over the past 100 years, but less confidence in the quantitative rates of </a:t>
            </a:r>
            <a:r>
              <a:rPr lang="en-US" sz="2600" dirty="0" smtClean="0"/>
              <a:t>change;</a:t>
            </a:r>
          </a:p>
          <a:p>
            <a:r>
              <a:rPr lang="en-US" sz="2600" i="1" dirty="0" smtClean="0"/>
              <a:t>Very </a:t>
            </a:r>
            <a:r>
              <a:rPr lang="en-US" sz="2600" i="1" dirty="0"/>
              <a:t>high confidence </a:t>
            </a:r>
            <a:r>
              <a:rPr lang="en-US" sz="2600" dirty="0"/>
              <a:t>that maximum and minimum temperatures have </a:t>
            </a:r>
            <a:r>
              <a:rPr lang="en-US" sz="2600" dirty="0" smtClean="0"/>
              <a:t>increased, </a:t>
            </a:r>
            <a:r>
              <a:rPr lang="en-US" sz="2600" i="1" dirty="0" smtClean="0"/>
              <a:t>high </a:t>
            </a:r>
            <a:r>
              <a:rPr lang="en-US" sz="2600" i="1" dirty="0"/>
              <a:t>confidence </a:t>
            </a:r>
            <a:r>
              <a:rPr lang="en-US" sz="2600" dirty="0"/>
              <a:t>that the number of warm days and nights has increased since </a:t>
            </a:r>
            <a:r>
              <a:rPr lang="en-US" sz="2600" dirty="0" smtClean="0"/>
              <a:t>1950;</a:t>
            </a:r>
          </a:p>
          <a:p>
            <a:r>
              <a:rPr lang="en-US" sz="2600" i="1" dirty="0" smtClean="0"/>
              <a:t>Low </a:t>
            </a:r>
            <a:r>
              <a:rPr lang="en-US" sz="2600" i="1" dirty="0"/>
              <a:t>confidence </a:t>
            </a:r>
            <a:r>
              <a:rPr lang="en-US" sz="2600" dirty="0"/>
              <a:t>that temperature extremes have risen over the past 100 years, based on limited </a:t>
            </a:r>
            <a:r>
              <a:rPr lang="en-US" sz="2600" dirty="0" smtClean="0"/>
              <a:t>evidence;</a:t>
            </a:r>
          </a:p>
          <a:p>
            <a:endParaRPr lang="nl-NL" sz="2600" dirty="0"/>
          </a:p>
        </p:txBody>
      </p:sp>
    </p:spTree>
    <p:extLst>
      <p:ext uri="{BB962C8B-B14F-4D97-AF65-F5344CB8AC3E}">
        <p14:creationId xmlns:p14="http://schemas.microsoft.com/office/powerpoint/2010/main" val="25210375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Historic climate trends (INCR)</a:t>
            </a:r>
            <a:endParaRPr lang="nl-NL" dirty="0"/>
          </a:p>
        </p:txBody>
      </p:sp>
      <p:sp>
        <p:nvSpPr>
          <p:cNvPr id="3" name="Content Placeholder 2"/>
          <p:cNvSpPr>
            <a:spLocks noGrp="1"/>
          </p:cNvSpPr>
          <p:nvPr>
            <p:ph idx="1"/>
          </p:nvPr>
        </p:nvSpPr>
        <p:spPr/>
        <p:txBody>
          <a:bodyPr>
            <a:normAutofit/>
          </a:bodyPr>
          <a:lstStyle/>
          <a:p>
            <a:r>
              <a:rPr lang="en-US" sz="2600" i="1" dirty="0" smtClean="0"/>
              <a:t>Very </a:t>
            </a:r>
            <a:r>
              <a:rPr lang="en-US" sz="2600" i="1" dirty="0"/>
              <a:t>low confidence </a:t>
            </a:r>
            <a:r>
              <a:rPr lang="en-US" sz="2600" dirty="0"/>
              <a:t>that annual and seasonal rainfall totals have changed in either direction over the past 50 </a:t>
            </a:r>
            <a:r>
              <a:rPr lang="en-US" sz="2600" dirty="0" smtClean="0"/>
              <a:t>years, </a:t>
            </a:r>
            <a:r>
              <a:rPr lang="en-US" sz="2600" dirty="0"/>
              <a:t>but also </a:t>
            </a:r>
            <a:r>
              <a:rPr lang="en-US" sz="2600" i="1" dirty="0"/>
              <a:t>very low confidence</a:t>
            </a:r>
            <a:r>
              <a:rPr lang="en-US" sz="2600" dirty="0"/>
              <a:t> that there has been no </a:t>
            </a:r>
            <a:r>
              <a:rPr lang="en-US" sz="2600" dirty="0" smtClean="0"/>
              <a:t>change;</a:t>
            </a:r>
          </a:p>
          <a:p>
            <a:r>
              <a:rPr lang="en-US" sz="2600" i="1" dirty="0" smtClean="0"/>
              <a:t>Very </a:t>
            </a:r>
            <a:r>
              <a:rPr lang="en-US" sz="2600" i="1" dirty="0"/>
              <a:t>low confidence </a:t>
            </a:r>
            <a:r>
              <a:rPr lang="en-US" sz="2600" dirty="0" smtClean="0"/>
              <a:t>regarding changes </a:t>
            </a:r>
            <a:r>
              <a:rPr lang="en-US" sz="2600" dirty="0"/>
              <a:t>in rainfall extremes </a:t>
            </a:r>
            <a:r>
              <a:rPr lang="en-US" sz="2600" dirty="0" smtClean="0"/>
              <a:t>(due to limited </a:t>
            </a:r>
            <a:r>
              <a:rPr lang="en-US" sz="2600" dirty="0"/>
              <a:t>evidence </a:t>
            </a:r>
            <a:r>
              <a:rPr lang="en-US" sz="2600" dirty="0" smtClean="0"/>
              <a:t>&amp; rarity </a:t>
            </a:r>
            <a:r>
              <a:rPr lang="en-US" sz="2600" dirty="0"/>
              <a:t>of such </a:t>
            </a:r>
            <a:r>
              <a:rPr lang="en-US" sz="2600" dirty="0" smtClean="0"/>
              <a:t>events);</a:t>
            </a:r>
          </a:p>
          <a:p>
            <a:r>
              <a:rPr lang="en-US" sz="2600" i="1" dirty="0" smtClean="0"/>
              <a:t>High </a:t>
            </a:r>
            <a:r>
              <a:rPr lang="en-US" sz="2600" i="1" dirty="0"/>
              <a:t>confidence </a:t>
            </a:r>
            <a:r>
              <a:rPr lang="en-US" sz="2600" dirty="0"/>
              <a:t>that sea level has increased </a:t>
            </a:r>
            <a:r>
              <a:rPr lang="en-US" sz="2600" dirty="0" smtClean="0"/>
              <a:t>over </a:t>
            </a:r>
            <a:r>
              <a:rPr lang="en-US" sz="2600" dirty="0"/>
              <a:t>recent decades, but low confidence in the magnitude of that increase or in the variability of </a:t>
            </a:r>
            <a:r>
              <a:rPr lang="en-US" sz="2600" dirty="0" smtClean="0"/>
              <a:t>increase </a:t>
            </a:r>
            <a:r>
              <a:rPr lang="en-US" sz="2600" dirty="0"/>
              <a:t>over time.</a:t>
            </a:r>
            <a:endParaRPr lang="nl-NL" sz="2600" dirty="0"/>
          </a:p>
        </p:txBody>
      </p:sp>
    </p:spTree>
    <p:extLst>
      <p:ext uri="{BB962C8B-B14F-4D97-AF65-F5344CB8AC3E}">
        <p14:creationId xmlns:p14="http://schemas.microsoft.com/office/powerpoint/2010/main" val="33587053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rinomics OK">
      <a:dk1>
        <a:srgbClr val="7D8899"/>
      </a:dk1>
      <a:lt1>
        <a:srgbClr val="FFFFFF"/>
      </a:lt1>
      <a:dk2>
        <a:srgbClr val="3C5571"/>
      </a:dk2>
      <a:lt2>
        <a:srgbClr val="ECEBE1"/>
      </a:lt2>
      <a:accent1>
        <a:srgbClr val="002C54"/>
      </a:accent1>
      <a:accent2>
        <a:srgbClr val="F04E30"/>
      </a:accent2>
      <a:accent3>
        <a:srgbClr val="B2CFCD"/>
      </a:accent3>
      <a:accent4>
        <a:srgbClr val="005861"/>
      </a:accent4>
      <a:accent5>
        <a:srgbClr val="FFE3A5"/>
      </a:accent5>
      <a:accent6>
        <a:srgbClr val="000000"/>
      </a:accent6>
      <a:hlink>
        <a:srgbClr val="005861"/>
      </a:hlink>
      <a:folHlink>
        <a:srgbClr val="F04E30"/>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ousestyle Template" id="{986D653C-5B88-4B12-A002-9D8746E609EB}" vid="{72348FD4-586C-4FDE-882E-F85540B142C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126B453C6AF0D4F94634F57F09D2850" ma:contentTypeVersion="2" ma:contentTypeDescription="Create a new document." ma:contentTypeScope="" ma:versionID="c8943eee4d41b77235a734d2e44815f7">
  <xsd:schema xmlns:xsd="http://www.w3.org/2001/XMLSchema" xmlns:xs="http://www.w3.org/2001/XMLSchema" xmlns:p="http://schemas.microsoft.com/office/2006/metadata/properties" xmlns:ns2="25b506d0-762b-47aa-adb6-8b80fc2be8cf" targetNamespace="http://schemas.microsoft.com/office/2006/metadata/properties" ma:root="true" ma:fieldsID="66242cbecfa6b185359b51429c502ee8" ns2:_="">
    <xsd:import namespace="25b506d0-762b-47aa-adb6-8b80fc2be8cf"/>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5b506d0-762b-47aa-adb6-8b80fc2be8c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CF7B8C1-2150-48B5-91AD-F8468FDAF45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5b506d0-762b-47aa-adb6-8b80fc2be8c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24D61EB-3D74-4891-95B1-BE4EC0BD5673}">
  <ds:schemaRefs>
    <ds:schemaRef ds:uri="http://schemas.microsoft.com/office/2006/documentManagement/types"/>
    <ds:schemaRef ds:uri="http://purl.org/dc/terms/"/>
    <ds:schemaRef ds:uri="http://schemas.microsoft.com/office/2006/metadata/properties"/>
    <ds:schemaRef ds:uri="25b506d0-762b-47aa-adb6-8b80fc2be8cf"/>
    <ds:schemaRef ds:uri="http://purl.org/dc/elements/1.1/"/>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398FDC7E-12B6-43C3-AA0B-0418DC2F735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Housestyle%20Template</Template>
  <TotalTime>0</TotalTime>
  <Words>5319</Words>
  <Application>Microsoft Office PowerPoint</Application>
  <PresentationFormat>Benutzerdefiniert</PresentationFormat>
  <Paragraphs>833</Paragraphs>
  <Slides>65</Slides>
  <Notes>0</Notes>
  <HiddenSlides>0</HiddenSlides>
  <MMClips>0</MMClips>
  <ScaleCrop>false</ScaleCrop>
  <HeadingPairs>
    <vt:vector size="6" baseType="variant">
      <vt:variant>
        <vt:lpstr>Design</vt:lpstr>
      </vt:variant>
      <vt:variant>
        <vt:i4>3</vt:i4>
      </vt:variant>
      <vt:variant>
        <vt:lpstr>Eingebettete OLE-Server</vt:lpstr>
      </vt:variant>
      <vt:variant>
        <vt:i4>1</vt:i4>
      </vt:variant>
      <vt:variant>
        <vt:lpstr>Folientitel</vt:lpstr>
      </vt:variant>
      <vt:variant>
        <vt:i4>65</vt:i4>
      </vt:variant>
    </vt:vector>
  </HeadingPairs>
  <TitlesOfParts>
    <vt:vector size="69" baseType="lpstr">
      <vt:lpstr>Tema de Office</vt:lpstr>
      <vt:lpstr>Office Theme</vt:lpstr>
      <vt:lpstr>1_Office Theme</vt:lpstr>
      <vt:lpstr>Dokument</vt:lpstr>
      <vt:lpstr>The Economics of Climate Change in the State of Palestine</vt:lpstr>
      <vt:lpstr>Objectives, scope, methodology &amp; limitations of the study  Robert Tippmann (Climatekos) &amp; Nedal Katbeh-Bader (EQA)  </vt:lpstr>
      <vt:lpstr>Objectives</vt:lpstr>
      <vt:lpstr>Scope</vt:lpstr>
      <vt:lpstr>Methodology</vt:lpstr>
      <vt:lpstr>Limitations</vt:lpstr>
      <vt:lpstr>Climate change impact trends and scenarios in Palestine   Hanna Theodorie (Trinomics) </vt:lpstr>
      <vt:lpstr>Historic climate trends (INCR)</vt:lpstr>
      <vt:lpstr>Historic climate trends (INCR)</vt:lpstr>
      <vt:lpstr>Future-climate scenarios (NAP)</vt:lpstr>
      <vt:lpstr>Future-climate scenarios (NAP)</vt:lpstr>
      <vt:lpstr>Future-climate scenarios (NAP)</vt:lpstr>
      <vt:lpstr>The impacts of climate change on the agricultural, water &amp; agri-food sectors   Robert Tippmann (Climatekos)</vt:lpstr>
      <vt:lpstr>General impacts on agriculture</vt:lpstr>
      <vt:lpstr>General impacts on agriculture</vt:lpstr>
      <vt:lpstr>Regional projections</vt:lpstr>
      <vt:lpstr>Potential impacts in Palestine</vt:lpstr>
      <vt:lpstr>Potential impacts in Palestine</vt:lpstr>
      <vt:lpstr>Potential impacts in Palestine</vt:lpstr>
      <vt:lpstr>Highly vulnerable issues (NAP)</vt:lpstr>
      <vt:lpstr>General impacts on water </vt:lpstr>
      <vt:lpstr>Regional projections</vt:lpstr>
      <vt:lpstr>Regional projections</vt:lpstr>
      <vt:lpstr>Potential impacts in Palestine</vt:lpstr>
      <vt:lpstr>Highly vulnerable issues (NAP)</vt:lpstr>
      <vt:lpstr>General impacts on the food sector</vt:lpstr>
      <vt:lpstr>Potential impacts in Palestine</vt:lpstr>
      <vt:lpstr>‘Cost-benefit analysis of climate change adapation measures’ </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‘Options for immediate &amp; long term actions &amp;  recommended roadmap’ </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Baroni</dc:creator>
  <cp:lastModifiedBy>Robert Tippmann</cp:lastModifiedBy>
  <cp:revision>58</cp:revision>
  <dcterms:created xsi:type="dcterms:W3CDTF">2017-02-07T08:58:12Z</dcterms:created>
  <dcterms:modified xsi:type="dcterms:W3CDTF">2017-02-13T15:06:08Z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0x010100E126B453C6AF0D4F94634F57F09D2850</vt:lpwstr>
  </property>
</Properties>
</file>