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7" r:id="rId4"/>
    <p:sldId id="276" r:id="rId5"/>
    <p:sldId id="268" r:id="rId6"/>
    <p:sldId id="269" r:id="rId7"/>
    <p:sldId id="277" r:id="rId8"/>
    <p:sldId id="271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85F4E"/>
    <a:srgbClr val="D93827"/>
    <a:srgbClr val="993300"/>
    <a:srgbClr val="391A05"/>
    <a:srgbClr val="FFCC0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015" autoAdjust="0"/>
    <p:restoredTop sz="94660"/>
  </p:normalViewPr>
  <p:slideViewPr>
    <p:cSldViewPr snapToGrid="0">
      <p:cViewPr varScale="1">
        <p:scale>
          <a:sx n="62" d="100"/>
          <a:sy n="62" d="100"/>
        </p:scale>
        <p:origin x="-84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56C5-D61A-4CBA-B75F-A01C92502601}" type="datetimeFigureOut">
              <a:rPr lang="fr-BE" smtClean="0"/>
              <a:pPr/>
              <a:t>6/02/2017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DC67-48AC-4520-802E-335FBEB0AA69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10151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56C5-D61A-4CBA-B75F-A01C92502601}" type="datetimeFigureOut">
              <a:rPr lang="fr-BE" smtClean="0"/>
              <a:pPr/>
              <a:t>6/02/2017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DC67-48AC-4520-802E-335FBEB0AA69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1905086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56C5-D61A-4CBA-B75F-A01C92502601}" type="datetimeFigureOut">
              <a:rPr lang="fr-BE" smtClean="0"/>
              <a:pPr/>
              <a:t>6/02/2017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DC67-48AC-4520-802E-335FBEB0AA69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3557255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54174" y="516366"/>
            <a:ext cx="11083635" cy="51757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2/6/2017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74013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56C5-D61A-4CBA-B75F-A01C92502601}" type="datetimeFigureOut">
              <a:rPr lang="fr-BE" smtClean="0"/>
              <a:pPr/>
              <a:t>6/02/2017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DC67-48AC-4520-802E-335FBEB0AA69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2077602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56C5-D61A-4CBA-B75F-A01C92502601}" type="datetimeFigureOut">
              <a:rPr lang="fr-BE" smtClean="0"/>
              <a:pPr/>
              <a:t>6/02/2017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DC67-48AC-4520-802E-335FBEB0AA69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1063767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56C5-D61A-4CBA-B75F-A01C92502601}" type="datetimeFigureOut">
              <a:rPr lang="fr-BE" smtClean="0"/>
              <a:pPr/>
              <a:t>6/02/2017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DC67-48AC-4520-802E-335FBEB0AA69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3219789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56C5-D61A-4CBA-B75F-A01C92502601}" type="datetimeFigureOut">
              <a:rPr lang="fr-BE" smtClean="0"/>
              <a:pPr/>
              <a:t>6/02/2017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DC67-48AC-4520-802E-335FBEB0AA69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3344576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56C5-D61A-4CBA-B75F-A01C92502601}" type="datetimeFigureOut">
              <a:rPr lang="fr-BE" smtClean="0"/>
              <a:pPr/>
              <a:t>6/02/2017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DC67-48AC-4520-802E-335FBEB0AA69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3972635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56C5-D61A-4CBA-B75F-A01C92502601}" type="datetimeFigureOut">
              <a:rPr lang="fr-BE" smtClean="0"/>
              <a:pPr/>
              <a:t>6/02/2017</a:t>
            </a:fld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DC67-48AC-4520-802E-335FBEB0AA69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5" name="bk object 16"/>
          <p:cNvSpPr>
            <a:spLocks noChangeAspect="1"/>
          </p:cNvSpPr>
          <p:nvPr userDrawn="1"/>
        </p:nvSpPr>
        <p:spPr>
          <a:xfrm>
            <a:off x="9839028" y="0"/>
            <a:ext cx="2352972" cy="501650"/>
          </a:xfrm>
          <a:prstGeom prst="rect">
            <a:avLst/>
          </a:prstGeom>
          <a:blipFill>
            <a:blip r:embed="rId2" cstate="print"/>
            <a:srcRect/>
            <a:stretch>
              <a:fillRect t="-119033"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" name="CasellaDiTesto 5"/>
          <p:cNvSpPr txBox="1"/>
          <p:nvPr userDrawn="1"/>
        </p:nvSpPr>
        <p:spPr>
          <a:xfrm>
            <a:off x="3581400" y="6557311"/>
            <a:ext cx="861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400" dirty="0" smtClean="0">
                <a:latin typeface="+mn-lt"/>
              </a:rPr>
              <a:t>Concept of LARI EWS </a:t>
            </a:r>
            <a:r>
              <a:rPr lang="fr-BE" sz="1400" dirty="0" err="1" smtClean="0">
                <a:latin typeface="+mn-lt"/>
              </a:rPr>
              <a:t>Improvement</a:t>
            </a:r>
            <a:r>
              <a:rPr lang="fr-BE" sz="1400" dirty="0" smtClean="0">
                <a:latin typeface="+mn-lt"/>
              </a:rPr>
              <a:t>, </a:t>
            </a:r>
            <a:r>
              <a:rPr lang="fr-BE" sz="1400" dirty="0" err="1" smtClean="0">
                <a:latin typeface="+mn-lt"/>
              </a:rPr>
              <a:t>Vieri</a:t>
            </a:r>
            <a:r>
              <a:rPr lang="fr-BE" sz="1400" dirty="0" smtClean="0">
                <a:latin typeface="+mn-lt"/>
              </a:rPr>
              <a:t> </a:t>
            </a:r>
            <a:r>
              <a:rPr lang="fr-BE" sz="1400" dirty="0" err="1" smtClean="0">
                <a:latin typeface="+mn-lt"/>
              </a:rPr>
              <a:t>Tarchiani</a:t>
            </a:r>
            <a:endParaRPr lang="fr-BE" sz="1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520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56C5-D61A-4CBA-B75F-A01C92502601}" type="datetimeFigureOut">
              <a:rPr lang="fr-BE" smtClean="0"/>
              <a:pPr/>
              <a:t>6/02/2017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DC67-48AC-4520-802E-335FBEB0AA69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3582703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56C5-D61A-4CBA-B75F-A01C92502601}" type="datetimeFigureOut">
              <a:rPr lang="fr-BE" smtClean="0"/>
              <a:pPr/>
              <a:t>6/02/2017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DC67-48AC-4520-802E-335FBEB0AA69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3566485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B56C5-D61A-4CBA-B75F-A01C92502601}" type="datetimeFigureOut">
              <a:rPr lang="fr-BE" smtClean="0"/>
              <a:pPr/>
              <a:t>6/02/2017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EDC67-48AC-4520-802E-335FBEB0AA69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3033917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937785" y="4987513"/>
            <a:ext cx="2035884" cy="708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/>
          <p:nvPr/>
        </p:nvSpPr>
        <p:spPr>
          <a:xfrm>
            <a:off x="9874126" y="4810012"/>
            <a:ext cx="1222338" cy="8485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 txBox="1"/>
          <p:nvPr/>
        </p:nvSpPr>
        <p:spPr>
          <a:xfrm>
            <a:off x="9586020" y="5832098"/>
            <a:ext cx="1798544" cy="4887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593" marR="4483" indent="-45946"/>
            <a:r>
              <a:rPr sz="1588" spc="-9" dirty="0">
                <a:latin typeface="Calibri"/>
                <a:cs typeface="Calibri"/>
              </a:rPr>
              <a:t>Project </a:t>
            </a:r>
            <a:r>
              <a:rPr sz="1588" dirty="0">
                <a:latin typeface="Calibri"/>
                <a:cs typeface="Calibri"/>
              </a:rPr>
              <a:t>funded </a:t>
            </a:r>
            <a:r>
              <a:rPr sz="1588" spc="-9" dirty="0">
                <a:latin typeface="Calibri"/>
                <a:cs typeface="Calibri"/>
              </a:rPr>
              <a:t>by </a:t>
            </a:r>
            <a:r>
              <a:rPr sz="1588" spc="-4" dirty="0">
                <a:latin typeface="Calibri"/>
                <a:cs typeface="Calibri"/>
              </a:rPr>
              <a:t>the  European</a:t>
            </a:r>
            <a:r>
              <a:rPr sz="1588" spc="-71" dirty="0">
                <a:latin typeface="Calibri"/>
                <a:cs typeface="Calibri"/>
              </a:rPr>
              <a:t> </a:t>
            </a:r>
            <a:r>
              <a:rPr sz="1588" spc="-4" dirty="0">
                <a:latin typeface="Calibri"/>
                <a:cs typeface="Calibri"/>
              </a:rPr>
              <a:t>Union</a:t>
            </a:r>
            <a:endParaRPr sz="1588" dirty="0">
              <a:latin typeface="Calibri"/>
              <a:cs typeface="Calibri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276600" y="2492830"/>
            <a:ext cx="56970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rgbClr val="391A05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ClimaSouth </a:t>
            </a:r>
          </a:p>
          <a:p>
            <a:pPr algn="ctr"/>
            <a:r>
              <a:rPr lang="en-US" sz="3600" b="1" dirty="0" smtClean="0">
                <a:ln>
                  <a:solidFill>
                    <a:srgbClr val="391A05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Lebanon National Activity  </a:t>
            </a:r>
          </a:p>
          <a:p>
            <a:pPr algn="ctr"/>
            <a:r>
              <a:rPr lang="en-US" sz="2400" b="1" dirty="0" smtClean="0">
                <a:ln>
                  <a:solidFill>
                    <a:srgbClr val="391A05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Beirut 06.02.2017</a:t>
            </a:r>
            <a:endParaRPr lang="en-US" sz="2400" b="1" dirty="0">
              <a:ln>
                <a:solidFill>
                  <a:srgbClr val="391A05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340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858218"/>
          </a:xfrm>
        </p:spPr>
        <p:txBody>
          <a:bodyPr>
            <a:normAutofit/>
          </a:bodyPr>
          <a:lstStyle/>
          <a:p>
            <a:pPr algn="l"/>
            <a:r>
              <a:rPr lang="en-US" spc="-9" dirty="0">
                <a:solidFill>
                  <a:srgbClr val="C00000"/>
                </a:solidFill>
              </a:rPr>
              <a:t>ClimaSouth – The </a:t>
            </a:r>
            <a:r>
              <a:rPr lang="en-US" spc="-9" dirty="0" smtClean="0">
                <a:solidFill>
                  <a:srgbClr val="C00000"/>
                </a:solidFill>
              </a:rPr>
              <a:t>Project/1</a:t>
            </a:r>
            <a:br>
              <a:rPr lang="en-US" spc="-9" dirty="0" smtClean="0">
                <a:solidFill>
                  <a:srgbClr val="C00000"/>
                </a:solidFill>
              </a:rPr>
            </a:br>
            <a:r>
              <a:rPr lang="en-US" sz="1800" spc="-9" dirty="0" smtClean="0"/>
              <a:t>- EU FUNDED (5M EURO)</a:t>
            </a:r>
            <a:r>
              <a:rPr lang="en-US" sz="1800" spc="-9" dirty="0"/>
              <a:t/>
            </a:r>
            <a:br>
              <a:rPr lang="en-US" sz="1800" spc="-9" dirty="0"/>
            </a:br>
            <a:r>
              <a:rPr lang="en-US" sz="1800" spc="-9" dirty="0" smtClean="0"/>
              <a:t>- 2013 – 2018</a:t>
            </a:r>
            <a:br>
              <a:rPr lang="en-US" sz="1800" spc="-9" dirty="0" smtClean="0"/>
            </a:br>
            <a:r>
              <a:rPr lang="en-US" sz="1800" spc="-9" dirty="0" smtClean="0"/>
              <a:t>- ENPI SOUTH</a:t>
            </a:r>
            <a:endParaRPr lang="fr-BE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9456" y="2353657"/>
            <a:ext cx="9889099" cy="359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634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9" dirty="0">
                <a:solidFill>
                  <a:srgbClr val="C00000"/>
                </a:solidFill>
              </a:rPr>
              <a:t>ClimaSouth – The </a:t>
            </a:r>
            <a:r>
              <a:rPr lang="en-US" spc="-9" dirty="0" smtClean="0">
                <a:solidFill>
                  <a:srgbClr val="C00000"/>
                </a:solidFill>
              </a:rPr>
              <a:t>Project/2</a:t>
            </a:r>
            <a:endParaRPr lang="fr-BE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9886" y="1600201"/>
            <a:ext cx="6352228" cy="44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156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9" dirty="0" smtClean="0">
                <a:solidFill>
                  <a:srgbClr val="C00000"/>
                </a:solidFill>
              </a:rPr>
              <a:t>ClimaSouth action </a:t>
            </a:r>
            <a:r>
              <a:rPr lang="en-US" spc="-9" dirty="0">
                <a:solidFill>
                  <a:srgbClr val="C00000"/>
                </a:solidFill>
              </a:rPr>
              <a:t>in Lebanon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Combination of national and regional activities:</a:t>
            </a:r>
          </a:p>
          <a:p>
            <a:pPr lvl="1"/>
            <a:r>
              <a:rPr lang="en-US" sz="3200" dirty="0" smtClean="0"/>
              <a:t>Support to national MRV system</a:t>
            </a:r>
          </a:p>
          <a:p>
            <a:pPr lvl="1"/>
            <a:endParaRPr lang="en-US" sz="3200" dirty="0" smtClean="0"/>
          </a:p>
          <a:p>
            <a:pPr lvl="1"/>
            <a:r>
              <a:rPr lang="en-US" sz="3200" dirty="0" smtClean="0"/>
              <a:t>Support to access to climate finance</a:t>
            </a:r>
          </a:p>
          <a:p>
            <a:pPr lvl="1"/>
            <a:endParaRPr lang="en-US" sz="3200" dirty="0" smtClean="0"/>
          </a:p>
          <a:p>
            <a:pPr lvl="1"/>
            <a:r>
              <a:rPr lang="en-US" sz="3200" dirty="0" smtClean="0"/>
              <a:t>Mainstreaming </a:t>
            </a:r>
            <a:r>
              <a:rPr lang="en-US" sz="3200" dirty="0"/>
              <a:t>of climate change in the private sector: Lebanon Climate </a:t>
            </a:r>
            <a:r>
              <a:rPr lang="en-US" sz="3200" dirty="0" smtClean="0"/>
              <a:t>Act</a:t>
            </a:r>
          </a:p>
          <a:p>
            <a:pPr lvl="1"/>
            <a:endParaRPr lang="en-US" sz="3200" dirty="0" smtClean="0"/>
          </a:p>
          <a:p>
            <a:pPr lvl="1"/>
            <a:r>
              <a:rPr lang="en-US" sz="3200" dirty="0" smtClean="0"/>
              <a:t>Enhancement LARI EWS system in Beqaa Valley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116835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9" dirty="0" err="1" smtClean="0">
                <a:solidFill>
                  <a:srgbClr val="C00000"/>
                </a:solidFill>
              </a:rPr>
              <a:t>ClimaSouth</a:t>
            </a:r>
            <a:r>
              <a:rPr lang="en-US" spc="-9" dirty="0" smtClean="0">
                <a:solidFill>
                  <a:srgbClr val="C00000"/>
                </a:solidFill>
              </a:rPr>
              <a:t> National Activity in Lebanon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686" y="1556657"/>
            <a:ext cx="11462658" cy="490945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u="sng" dirty="0" smtClean="0"/>
              <a:t>National Activities:</a:t>
            </a:r>
            <a:r>
              <a:rPr lang="en-US" dirty="0" smtClean="0"/>
              <a:t> bottom </a:t>
            </a:r>
            <a:r>
              <a:rPr lang="en-US" dirty="0"/>
              <a:t>up approaches  in sharing knowledge and assistance in priority sectors affected by the impact of climate change. 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In </a:t>
            </a:r>
            <a:r>
              <a:rPr lang="en-US" dirty="0" smtClean="0"/>
              <a:t>Lebanon, the Ministry of Environment, trough a participatory process, has selected </a:t>
            </a:r>
            <a:r>
              <a:rPr lang="en-US" dirty="0"/>
              <a:t>agriculture </a:t>
            </a:r>
            <a:r>
              <a:rPr lang="en-US" dirty="0" smtClean="0"/>
              <a:t>in </a:t>
            </a:r>
            <a:r>
              <a:rPr lang="en-US" dirty="0" err="1" smtClean="0"/>
              <a:t>Bekaa</a:t>
            </a:r>
            <a:r>
              <a:rPr lang="en-US" dirty="0" smtClean="0"/>
              <a:t> </a:t>
            </a:r>
            <a:r>
              <a:rPr lang="en-US" dirty="0"/>
              <a:t>Valley </a:t>
            </a:r>
            <a:r>
              <a:rPr lang="en-US" dirty="0" smtClean="0"/>
              <a:t>as priority for the ClimaSouth </a:t>
            </a:r>
            <a:r>
              <a:rPr lang="en-US" dirty="0"/>
              <a:t>National </a:t>
            </a:r>
            <a:r>
              <a:rPr lang="en-US" dirty="0" smtClean="0"/>
              <a:t>Activity, </a:t>
            </a:r>
            <a:r>
              <a:rPr lang="en-US" dirty="0"/>
              <a:t>with the objective </a:t>
            </a:r>
            <a:r>
              <a:rPr lang="en-US" dirty="0" smtClean="0"/>
              <a:t>of </a:t>
            </a:r>
            <a:r>
              <a:rPr lang="en-US" u="sng" dirty="0" smtClean="0"/>
              <a:t>enhancing the </a:t>
            </a:r>
            <a:r>
              <a:rPr lang="en-US" u="sng" dirty="0"/>
              <a:t>existing LARI Early Warning System (EWS</a:t>
            </a:r>
            <a:r>
              <a:rPr lang="en-US" u="sng" dirty="0" smtClean="0"/>
              <a:t>) by:</a:t>
            </a:r>
            <a:r>
              <a:rPr lang="en-US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457200" indent="-457200">
              <a:spcBef>
                <a:spcPts val="0"/>
              </a:spcBef>
              <a:buAutoNum type="alphaLcParenR"/>
            </a:pPr>
            <a:r>
              <a:rPr lang="en-US" dirty="0" smtClean="0"/>
              <a:t>assessment of the LARI EWS</a:t>
            </a:r>
            <a:r>
              <a:rPr lang="en-US" dirty="0"/>
              <a:t>;</a:t>
            </a:r>
            <a:r>
              <a:rPr lang="en-US" dirty="0" smtClean="0"/>
              <a:t> </a:t>
            </a:r>
            <a:endParaRPr lang="en-US" dirty="0"/>
          </a:p>
          <a:p>
            <a:pPr marL="457200" indent="-457200">
              <a:spcBef>
                <a:spcPts val="0"/>
              </a:spcBef>
              <a:buAutoNum type="alphaLcParenR"/>
            </a:pPr>
            <a:r>
              <a:rPr lang="en-US" dirty="0" smtClean="0"/>
              <a:t>design and project proposal for enhanced LARI EWS; </a:t>
            </a:r>
          </a:p>
          <a:p>
            <a:pPr marL="457200" indent="-457200">
              <a:spcBef>
                <a:spcPts val="0"/>
              </a:spcBef>
              <a:buAutoNum type="alphaLcParenR"/>
            </a:pPr>
            <a:r>
              <a:rPr lang="en-US" dirty="0" smtClean="0"/>
              <a:t>EWS operational training</a:t>
            </a:r>
            <a:endParaRPr lang="en-US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329512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6011"/>
            <a:ext cx="10515600" cy="876717"/>
          </a:xfrm>
        </p:spPr>
        <p:txBody>
          <a:bodyPr/>
          <a:lstStyle/>
          <a:p>
            <a:r>
              <a:rPr lang="en-US" spc="-9" dirty="0" smtClean="0">
                <a:solidFill>
                  <a:srgbClr val="C00000"/>
                </a:solidFill>
              </a:rPr>
              <a:t>LARI EWS Assessment Report</a:t>
            </a:r>
            <a:endParaRPr lang="en-GB" dirty="0">
              <a:solidFill>
                <a:srgbClr val="D85F4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4657" y="1487859"/>
            <a:ext cx="10559143" cy="4876800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it-IT" sz="3000" dirty="0"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altLang="it-IT" sz="3000" dirty="0" smtClean="0">
                <a:ea typeface="Calibri" panose="020F0502020204030204" pitchFamily="34" charset="0"/>
                <a:cs typeface="Calibri" panose="020F0502020204030204" pitchFamily="34" charset="0"/>
              </a:rPr>
              <a:t>assessment has provided in depth: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altLang="it-IT" sz="3000" dirty="0" smtClean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it-IT" sz="3000" dirty="0" smtClean="0">
                <a:ea typeface="Calibri" panose="020F0502020204030204" pitchFamily="34" charset="0"/>
                <a:cs typeface="Calibri" panose="020F0502020204030204" pitchFamily="34" charset="0"/>
              </a:rPr>
              <a:t>Analysis of the EWS</a:t>
            </a:r>
            <a:r>
              <a:rPr lang="en-GB" altLang="it-IT" sz="3000" u="sng" dirty="0">
                <a:solidFill>
                  <a:srgbClr val="00808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it-IT" sz="3000" dirty="0" smtClean="0">
                <a:ea typeface="Calibri" panose="020F0502020204030204" pitchFamily="34" charset="0"/>
                <a:cs typeface="Calibri" panose="020F0502020204030204" pitchFamily="34" charset="0"/>
              </a:rPr>
              <a:t>under </a:t>
            </a:r>
            <a:r>
              <a:rPr lang="en-GB" altLang="it-IT" sz="3000" dirty="0">
                <a:ea typeface="Calibri" panose="020F0502020204030204" pitchFamily="34" charset="0"/>
                <a:cs typeface="Calibri" panose="020F0502020204030204" pitchFamily="34" charset="0"/>
              </a:rPr>
              <a:t>the three components:</a:t>
            </a:r>
            <a:endParaRPr lang="it-IT" altLang="it-IT" sz="30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altLang="it-IT" sz="3000" dirty="0" smtClean="0">
                <a:ea typeface="Calibri" panose="020F0502020204030204" pitchFamily="34" charset="0"/>
                <a:cs typeface="Calibri" panose="020F0502020204030204" pitchFamily="34" charset="0"/>
              </a:rPr>
              <a:t>Meteorological data and stations management </a:t>
            </a:r>
          </a:p>
          <a:p>
            <a:pPr marL="914400" lvl="1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altLang="it-IT" sz="3000" dirty="0"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altLang="it-IT" sz="3000" dirty="0" smtClean="0">
                <a:ea typeface="Calibri" panose="020F0502020204030204" pitchFamily="34" charset="0"/>
                <a:cs typeface="Calibri" panose="020F0502020204030204" pitchFamily="34" charset="0"/>
              </a:rPr>
              <a:t>gro-meteorological </a:t>
            </a:r>
            <a:r>
              <a:rPr lang="en-GB" altLang="it-IT" sz="3000" dirty="0">
                <a:ea typeface="Calibri" panose="020F0502020204030204" pitchFamily="34" charset="0"/>
                <a:cs typeface="Calibri" panose="020F0502020204030204" pitchFamily="34" charset="0"/>
              </a:rPr>
              <a:t>models </a:t>
            </a:r>
            <a:r>
              <a:rPr lang="en-GB" altLang="it-IT" sz="3000" dirty="0" smtClean="0">
                <a:ea typeface="Calibri" panose="020F0502020204030204" pitchFamily="34" charset="0"/>
                <a:cs typeface="Calibri" panose="020F0502020204030204" pitchFamily="34" charset="0"/>
              </a:rPr>
              <a:t>for crop monitoring </a:t>
            </a:r>
            <a:r>
              <a:rPr lang="it-IT" altLang="it-IT" sz="3000" dirty="0" smtClean="0"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it-IT" altLang="it-IT" sz="3000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it-IT" altLang="it-IT" sz="3000" dirty="0">
                <a:ea typeface="Times New Roman" panose="02020603050405020304" pitchFamily="18" charset="0"/>
                <a:cs typeface="Calibri" panose="020F0502020204030204" pitchFamily="34" charset="0"/>
              </a:rPr>
              <a:t>risk </a:t>
            </a:r>
            <a:r>
              <a:rPr lang="it-IT" altLang="it-IT" sz="3000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assessment,</a:t>
            </a:r>
          </a:p>
          <a:p>
            <a:pPr marL="914400" lvl="1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it-IT" altLang="it-IT" sz="3000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Information </a:t>
            </a:r>
            <a:r>
              <a:rPr lang="it-IT" altLang="it-IT" sz="3000" dirty="0">
                <a:ea typeface="Times New Roman" panose="02020603050405020304" pitchFamily="18" charset="0"/>
                <a:cs typeface="Calibri" panose="020F0502020204030204" pitchFamily="34" charset="0"/>
              </a:rPr>
              <a:t>products apt to allow farmer to take a decision. </a:t>
            </a:r>
            <a:endParaRPr lang="it-IT" altLang="it-IT" sz="3000" dirty="0" smtClean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514350" indent="-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it-IT" altLang="it-IT" sz="30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it-IT" sz="3000" dirty="0" smtClean="0">
                <a:ea typeface="Calibri" panose="020F0502020204030204" pitchFamily="34" charset="0"/>
                <a:cs typeface="Calibri" panose="020F0502020204030204" pitchFamily="34" charset="0"/>
              </a:rPr>
              <a:t>Evaluation of  </a:t>
            </a:r>
            <a:r>
              <a:rPr lang="en-GB" altLang="it-IT" sz="3000" dirty="0">
                <a:ea typeface="Calibri" panose="020F0502020204030204" pitchFamily="34" charset="0"/>
                <a:cs typeface="Calibri" panose="020F0502020204030204" pitchFamily="34" charset="0"/>
              </a:rPr>
              <a:t>farmers’ reactivity to the transmitted information in terms of content and </a:t>
            </a:r>
            <a:r>
              <a:rPr lang="en-GB" altLang="it-IT" sz="3000" dirty="0" smtClean="0">
                <a:ea typeface="Calibri" panose="020F0502020204030204" pitchFamily="34" charset="0"/>
                <a:cs typeface="Calibri" panose="020F0502020204030204" pitchFamily="34" charset="0"/>
              </a:rPr>
              <a:t>format</a:t>
            </a:r>
            <a:endParaRPr lang="en-GB" altLang="it-IT" sz="3000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44388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Accompanying Trainings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Two main strands: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knowledge and </a:t>
            </a:r>
            <a:r>
              <a:rPr lang="en-US" dirty="0"/>
              <a:t>tools for irrigation scheduling of strategic Mediterranean crops under different </a:t>
            </a:r>
            <a:r>
              <a:rPr lang="en-US" dirty="0" smtClean="0"/>
              <a:t>soils and </a:t>
            </a:r>
            <a:r>
              <a:rPr lang="en-US" dirty="0"/>
              <a:t>climatic and environmental  </a:t>
            </a:r>
            <a:r>
              <a:rPr lang="en-US" dirty="0" smtClean="0"/>
              <a:t>conditions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AWS management and maintenance, Soil moisture sensors and monitoring techniques and Climatic data download, validation and management</a:t>
            </a:r>
          </a:p>
        </p:txBody>
      </p:sp>
    </p:spTree>
    <p:extLst>
      <p:ext uri="{BB962C8B-B14F-4D97-AF65-F5344CB8AC3E}">
        <p14:creationId xmlns:p14="http://schemas.microsoft.com/office/powerpoint/2010/main" xmlns="" val="496807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The </a:t>
            </a:r>
            <a:r>
              <a:rPr lang="en-US" dirty="0">
                <a:solidFill>
                  <a:srgbClr val="C00000"/>
                </a:solidFill>
              </a:rPr>
              <a:t>enhanced LARI EWS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2229"/>
            <a:ext cx="10515600" cy="4674734"/>
          </a:xfrm>
        </p:spPr>
        <p:txBody>
          <a:bodyPr>
            <a:normAutofit lnSpcReduction="10000"/>
          </a:bodyPr>
          <a:lstStyle/>
          <a:p>
            <a:pPr marL="457200" indent="-457200"/>
            <a:r>
              <a:rPr lang="en-US" dirty="0" smtClean="0"/>
              <a:t>The proposed enhanced system is centered on a major reinforcement of the LARI EWS infrastructure  and on improved and adapted capacity in Water management advising</a:t>
            </a:r>
          </a:p>
          <a:p>
            <a:pPr marL="457200" indent="-457200"/>
            <a:r>
              <a:rPr lang="en-US" dirty="0" smtClean="0"/>
              <a:t>Infrastructure: reinforce agro-meteorology, data banks and communication sub-systems</a:t>
            </a:r>
          </a:p>
          <a:p>
            <a:pPr marL="457200" indent="-457200"/>
            <a:r>
              <a:rPr lang="en-US" dirty="0" smtClean="0"/>
              <a:t>Water management: information sharing adapted and calibrated to the models to the various ecosystems and agricultural products</a:t>
            </a:r>
            <a:endParaRPr lang="en-US" dirty="0"/>
          </a:p>
          <a:p>
            <a:pPr marL="457200" lvl="0" indent="-457200"/>
            <a:r>
              <a:rPr lang="en-US" dirty="0" smtClean="0"/>
              <a:t>The project proposal is designed to support </a:t>
            </a:r>
            <a:r>
              <a:rPr lang="en-US" dirty="0"/>
              <a:t>t</a:t>
            </a:r>
            <a:r>
              <a:rPr lang="en-US" dirty="0" smtClean="0"/>
              <a:t>hese  two different approaches with the infrastructure component to be immediately operational while the water </a:t>
            </a:r>
            <a:r>
              <a:rPr lang="en-US" dirty="0"/>
              <a:t>component </a:t>
            </a:r>
            <a:r>
              <a:rPr lang="en-US" dirty="0" smtClean="0"/>
              <a:t>demanding  a preliminary test phase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863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1283</TotalTime>
  <Words>337</Words>
  <Application>Microsoft Office PowerPoint</Application>
  <PresentationFormat>Custom</PresentationFormat>
  <Paragraphs>42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Thème Office</vt:lpstr>
      <vt:lpstr>Slide 1</vt:lpstr>
      <vt:lpstr>ClimaSouth – The Project/1 - EU FUNDED (5M EURO) - 2013 – 2018 - ENPI SOUTH</vt:lpstr>
      <vt:lpstr>ClimaSouth – The Project/2</vt:lpstr>
      <vt:lpstr>ClimaSouth action in Lebanon</vt:lpstr>
      <vt:lpstr>ClimaSouth National Activity in Lebanon</vt:lpstr>
      <vt:lpstr>LARI EWS Assessment Report</vt:lpstr>
      <vt:lpstr>Accompanying Trainings</vt:lpstr>
      <vt:lpstr>The enhanced LARI EWS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Bsala</dc:creator>
  <cp:lastModifiedBy>Mission</cp:lastModifiedBy>
  <cp:revision>122</cp:revision>
  <dcterms:created xsi:type="dcterms:W3CDTF">2016-02-28T22:15:35Z</dcterms:created>
  <dcterms:modified xsi:type="dcterms:W3CDTF">2017-02-06T07:27:45Z</dcterms:modified>
</cp:coreProperties>
</file>