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8" r:id="rId4"/>
  </p:sldMasterIdLst>
  <p:notesMasterIdLst>
    <p:notesMasterId r:id="rId21"/>
  </p:notesMasterIdLst>
  <p:handoutMasterIdLst>
    <p:handoutMasterId r:id="rId22"/>
  </p:handoutMasterIdLst>
  <p:sldIdLst>
    <p:sldId id="590" r:id="rId5"/>
    <p:sldId id="643" r:id="rId6"/>
    <p:sldId id="602" r:id="rId7"/>
    <p:sldId id="646" r:id="rId8"/>
    <p:sldId id="616" r:id="rId9"/>
    <p:sldId id="618" r:id="rId10"/>
    <p:sldId id="617" r:id="rId11"/>
    <p:sldId id="659" r:id="rId12"/>
    <p:sldId id="593" r:id="rId13"/>
    <p:sldId id="653" r:id="rId14"/>
    <p:sldId id="669" r:id="rId15"/>
    <p:sldId id="622" r:id="rId16"/>
    <p:sldId id="660" r:id="rId17"/>
    <p:sldId id="635" r:id="rId18"/>
    <p:sldId id="670" r:id="rId19"/>
    <p:sldId id="614" r:id="rId20"/>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1pPr>
    <a:lvl2pPr marL="4572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2pPr>
    <a:lvl3pPr marL="9144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3pPr>
    <a:lvl4pPr marL="13716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4pPr>
    <a:lvl5pPr marL="18288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5pPr>
    <a:lvl6pPr marL="2286000" algn="l" defTabSz="914400" rtl="0" eaLnBrk="1" latinLnBrk="0" hangingPunct="1">
      <a:defRPr sz="7600" b="1" kern="1200">
        <a:solidFill>
          <a:srgbClr val="FFD624"/>
        </a:solidFill>
        <a:latin typeface="Verdana" pitchFamily="34" charset="0"/>
        <a:ea typeface="ＭＳ Ｐゴシック" pitchFamily="34" charset="-128"/>
        <a:cs typeface="+mn-cs"/>
      </a:defRPr>
    </a:lvl6pPr>
    <a:lvl7pPr marL="2743200" algn="l" defTabSz="914400" rtl="0" eaLnBrk="1" latinLnBrk="0" hangingPunct="1">
      <a:defRPr sz="7600" b="1" kern="1200">
        <a:solidFill>
          <a:srgbClr val="FFD624"/>
        </a:solidFill>
        <a:latin typeface="Verdana" pitchFamily="34" charset="0"/>
        <a:ea typeface="ＭＳ Ｐゴシック" pitchFamily="34" charset="-128"/>
        <a:cs typeface="+mn-cs"/>
      </a:defRPr>
    </a:lvl7pPr>
    <a:lvl8pPr marL="3200400" algn="l" defTabSz="914400" rtl="0" eaLnBrk="1" latinLnBrk="0" hangingPunct="1">
      <a:defRPr sz="7600" b="1" kern="1200">
        <a:solidFill>
          <a:srgbClr val="FFD624"/>
        </a:solidFill>
        <a:latin typeface="Verdana" pitchFamily="34" charset="0"/>
        <a:ea typeface="ＭＳ Ｐゴシック" pitchFamily="34" charset="-128"/>
        <a:cs typeface="+mn-cs"/>
      </a:defRPr>
    </a:lvl8pPr>
    <a:lvl9pPr marL="3657600" algn="l" defTabSz="914400" rtl="0" eaLnBrk="1" latinLnBrk="0" hangingPunct="1">
      <a:defRPr sz="7600" b="1" kern="1200">
        <a:solidFill>
          <a:srgbClr val="FFD624"/>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I' Maddalena (CLIM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FF"/>
    <a:srgbClr val="6BA42C"/>
    <a:srgbClr val="F1AA1B"/>
    <a:srgbClr val="31942E"/>
    <a:srgbClr val="8FFFC2"/>
    <a:srgbClr val="4EDA55"/>
    <a:srgbClr val="E6F5FE"/>
    <a:srgbClr val="0F5494"/>
    <a:srgbClr val="007EEA"/>
    <a:srgbClr val="D6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0" autoAdjust="0"/>
    <p:restoredTop sz="67200" autoAdjust="0"/>
  </p:normalViewPr>
  <p:slideViewPr>
    <p:cSldViewPr snapToGrid="0">
      <p:cViewPr varScale="1">
        <p:scale>
          <a:sx n="63" d="100"/>
          <a:sy n="63" d="100"/>
        </p:scale>
        <p:origin x="233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930" y="-78"/>
      </p:cViewPr>
      <p:guideLst>
        <p:guide orient="horz" pos="3132"/>
        <p:guide pos="214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2"/>
            <a:ext cx="2949715" cy="497545"/>
          </a:xfrm>
          <a:prstGeom prst="rect">
            <a:avLst/>
          </a:prstGeom>
          <a:noFill/>
          <a:ln>
            <a:noFill/>
          </a:ln>
          <a:effectLst/>
          <a:extLst/>
        </p:spPr>
        <p:txBody>
          <a:bodyPr vert="horz" wrap="square" lIns="90333" tIns="45167" rIns="90333" bIns="45167" numCol="1" anchor="t"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7891" name="Rectangle 3"/>
          <p:cNvSpPr>
            <a:spLocks noGrp="1" noChangeArrowheads="1"/>
          </p:cNvSpPr>
          <p:nvPr>
            <p:ph type="dt" sz="quarter" idx="1"/>
          </p:nvPr>
        </p:nvSpPr>
        <p:spPr bwMode="auto">
          <a:xfrm>
            <a:off x="3854357" y="2"/>
            <a:ext cx="2949715" cy="497545"/>
          </a:xfrm>
          <a:prstGeom prst="rect">
            <a:avLst/>
          </a:prstGeom>
          <a:noFill/>
          <a:ln>
            <a:noFill/>
          </a:ln>
          <a:effectLst/>
          <a:extLst/>
        </p:spPr>
        <p:txBody>
          <a:bodyPr vert="horz" wrap="square" lIns="90333" tIns="45167" rIns="90333" bIns="45167" numCol="1" anchor="t" anchorCtr="0" compatLnSpc="1">
            <a:prstTxWarp prst="textNoShape">
              <a:avLst/>
            </a:prstTxWarp>
          </a:bodyPr>
          <a:lstStyle>
            <a:lvl1pPr algn="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7892" name="Rectangle 4"/>
          <p:cNvSpPr>
            <a:spLocks noGrp="1" noChangeArrowheads="1"/>
          </p:cNvSpPr>
          <p:nvPr>
            <p:ph type="ftr" sz="quarter" idx="2"/>
          </p:nvPr>
        </p:nvSpPr>
        <p:spPr bwMode="auto">
          <a:xfrm>
            <a:off x="1" y="9444858"/>
            <a:ext cx="2949715" cy="497545"/>
          </a:xfrm>
          <a:prstGeom prst="rect">
            <a:avLst/>
          </a:prstGeom>
          <a:noFill/>
          <a:ln>
            <a:noFill/>
          </a:ln>
          <a:effectLst/>
          <a:extLst/>
        </p:spPr>
        <p:txBody>
          <a:bodyPr vert="horz" wrap="square" lIns="90333" tIns="45167" rIns="90333" bIns="45167" numCol="1" anchor="b"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7893" name="Rectangle 5"/>
          <p:cNvSpPr>
            <a:spLocks noGrp="1" noChangeArrowheads="1"/>
          </p:cNvSpPr>
          <p:nvPr>
            <p:ph type="sldNum" sz="quarter" idx="3"/>
          </p:nvPr>
        </p:nvSpPr>
        <p:spPr bwMode="auto">
          <a:xfrm>
            <a:off x="3854357" y="9444858"/>
            <a:ext cx="2949715" cy="497545"/>
          </a:xfrm>
          <a:prstGeom prst="rect">
            <a:avLst/>
          </a:prstGeom>
          <a:noFill/>
          <a:ln>
            <a:noFill/>
          </a:ln>
          <a:effectLst/>
          <a:extLst/>
        </p:spPr>
        <p:txBody>
          <a:bodyPr vert="horz" wrap="square" lIns="90333" tIns="45167" rIns="90333" bIns="45167" numCol="1" anchor="b" anchorCtr="0" compatLnSpc="1">
            <a:prstTxWarp prst="textNoShape">
              <a:avLst/>
            </a:prstTxWarp>
          </a:bodyPr>
          <a:lstStyle>
            <a:lvl1pPr algn="r">
              <a:defRPr sz="1200" b="0">
                <a:solidFill>
                  <a:schemeClr val="tx1"/>
                </a:solidFill>
                <a:latin typeface="Arial" pitchFamily="34" charset="0"/>
              </a:defRPr>
            </a:lvl1pPr>
          </a:lstStyle>
          <a:p>
            <a:fld id="{84B040F7-2E58-443B-9BDD-12AD88D0E232}" type="slidenum">
              <a:rPr lang="en-GB"/>
              <a:pPr/>
              <a:t>‹#›</a:t>
            </a:fld>
            <a:endParaRPr lang="en-GB"/>
          </a:p>
        </p:txBody>
      </p:sp>
    </p:spTree>
    <p:extLst>
      <p:ext uri="{BB962C8B-B14F-4D97-AF65-F5344CB8AC3E}">
        <p14:creationId xmlns:p14="http://schemas.microsoft.com/office/powerpoint/2010/main" val="14539049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2"/>
            <a:ext cx="2949715" cy="497545"/>
          </a:xfrm>
          <a:prstGeom prst="rect">
            <a:avLst/>
          </a:prstGeom>
          <a:noFill/>
          <a:ln>
            <a:noFill/>
          </a:ln>
          <a:effectLst/>
          <a:extLst/>
        </p:spPr>
        <p:txBody>
          <a:bodyPr vert="horz" wrap="square" lIns="90333" tIns="45167" rIns="90333" bIns="45167" numCol="1" anchor="t"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6867" name="Rectangle 3"/>
          <p:cNvSpPr>
            <a:spLocks noGrp="1" noChangeArrowheads="1"/>
          </p:cNvSpPr>
          <p:nvPr>
            <p:ph type="dt" idx="1"/>
          </p:nvPr>
        </p:nvSpPr>
        <p:spPr bwMode="auto">
          <a:xfrm>
            <a:off x="3854357" y="2"/>
            <a:ext cx="2949715" cy="497545"/>
          </a:xfrm>
          <a:prstGeom prst="rect">
            <a:avLst/>
          </a:prstGeom>
          <a:noFill/>
          <a:ln>
            <a:noFill/>
          </a:ln>
          <a:effectLst/>
          <a:extLst/>
        </p:spPr>
        <p:txBody>
          <a:bodyPr vert="horz" wrap="square" lIns="90333" tIns="45167" rIns="90333" bIns="45167" numCol="1" anchor="t" anchorCtr="0" compatLnSpc="1">
            <a:prstTxWarp prst="textNoShape">
              <a:avLst/>
            </a:prstTxWarp>
          </a:bodyPr>
          <a:lstStyle>
            <a:lvl1pPr algn="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915988" y="744538"/>
            <a:ext cx="4973637" cy="3732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637" y="4722430"/>
            <a:ext cx="5446340" cy="4476204"/>
          </a:xfrm>
          <a:prstGeom prst="rect">
            <a:avLst/>
          </a:prstGeom>
          <a:noFill/>
          <a:ln>
            <a:noFill/>
          </a:ln>
          <a:effectLst/>
          <a:extLst/>
        </p:spPr>
        <p:txBody>
          <a:bodyPr vert="horz" wrap="square" lIns="90333" tIns="45167" rIns="90333" bIns="4516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1" y="9444858"/>
            <a:ext cx="2949715" cy="497545"/>
          </a:xfrm>
          <a:prstGeom prst="rect">
            <a:avLst/>
          </a:prstGeom>
          <a:noFill/>
          <a:ln>
            <a:noFill/>
          </a:ln>
          <a:effectLst/>
          <a:extLst/>
        </p:spPr>
        <p:txBody>
          <a:bodyPr vert="horz" wrap="square" lIns="90333" tIns="45167" rIns="90333" bIns="45167" numCol="1" anchor="b"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6871" name="Rectangle 7"/>
          <p:cNvSpPr>
            <a:spLocks noGrp="1" noChangeArrowheads="1"/>
          </p:cNvSpPr>
          <p:nvPr>
            <p:ph type="sldNum" sz="quarter" idx="5"/>
          </p:nvPr>
        </p:nvSpPr>
        <p:spPr bwMode="auto">
          <a:xfrm>
            <a:off x="3854357" y="9444858"/>
            <a:ext cx="2949715" cy="497545"/>
          </a:xfrm>
          <a:prstGeom prst="rect">
            <a:avLst/>
          </a:prstGeom>
          <a:noFill/>
          <a:ln>
            <a:noFill/>
          </a:ln>
          <a:effectLst/>
          <a:extLst/>
        </p:spPr>
        <p:txBody>
          <a:bodyPr vert="horz" wrap="square" lIns="90333" tIns="45167" rIns="90333" bIns="45167" numCol="1" anchor="b" anchorCtr="0" compatLnSpc="1">
            <a:prstTxWarp prst="textNoShape">
              <a:avLst/>
            </a:prstTxWarp>
          </a:bodyPr>
          <a:lstStyle>
            <a:lvl1pPr algn="r">
              <a:defRPr sz="1200" b="0">
                <a:solidFill>
                  <a:schemeClr val="tx1"/>
                </a:solidFill>
                <a:latin typeface="Arial" pitchFamily="34" charset="0"/>
              </a:defRPr>
            </a:lvl1pPr>
          </a:lstStyle>
          <a:p>
            <a:fld id="{7FFCD85E-2713-4FC0-BAC6-3B0F51E02468}" type="slidenum">
              <a:rPr lang="en-GB"/>
              <a:pPr/>
              <a:t>‹#›</a:t>
            </a:fld>
            <a:endParaRPr lang="en-GB"/>
          </a:p>
        </p:txBody>
      </p:sp>
    </p:spTree>
    <p:extLst>
      <p:ext uri="{BB962C8B-B14F-4D97-AF65-F5344CB8AC3E}">
        <p14:creationId xmlns:p14="http://schemas.microsoft.com/office/powerpoint/2010/main" val="26944428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FCD85E-2713-4FC0-BAC6-3B0F51E02468}" type="slidenum">
              <a:rPr lang="en-GB" smtClean="0"/>
              <a:pPr/>
              <a:t>1</a:t>
            </a:fld>
            <a:endParaRPr lang="en-GB"/>
          </a:p>
        </p:txBody>
      </p:sp>
    </p:spTree>
    <p:extLst>
      <p:ext uri="{BB962C8B-B14F-4D97-AF65-F5344CB8AC3E}">
        <p14:creationId xmlns:p14="http://schemas.microsoft.com/office/powerpoint/2010/main" val="278996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1" dirty="0" smtClean="0"/>
          </a:p>
          <a:p>
            <a:r>
              <a:rPr lang="fr-BE" b="1" dirty="0" smtClean="0"/>
              <a:t>COP22/CMA1:</a:t>
            </a:r>
            <a:r>
              <a:rPr lang="fr-BE" b="1" baseline="0" dirty="0" smtClean="0"/>
              <a:t> </a:t>
            </a:r>
            <a:r>
              <a:rPr lang="fr-BE" b="1" dirty="0" smtClean="0"/>
              <a:t>Paris Agreement </a:t>
            </a:r>
            <a:r>
              <a:rPr lang="fr-BE" b="1" dirty="0" err="1" smtClean="0"/>
              <a:t>institutionalised</a:t>
            </a:r>
            <a:r>
              <a:rPr lang="fr-BE" b="1" dirty="0" smtClean="0"/>
              <a:t> </a:t>
            </a:r>
          </a:p>
          <a:p>
            <a:pPr marL="171450" indent="-171450">
              <a:buFont typeface="Arial" panose="020B0604020202020204" pitchFamily="34" charset="0"/>
              <a:buChar char="•"/>
            </a:pPr>
            <a:r>
              <a:rPr lang="fr-BE" dirty="0" err="1" smtClean="0"/>
              <a:t>Annual</a:t>
            </a:r>
            <a:r>
              <a:rPr lang="fr-BE" dirty="0" smtClean="0"/>
              <a:t> UN </a:t>
            </a:r>
            <a:r>
              <a:rPr lang="fr-BE" dirty="0" err="1" smtClean="0"/>
              <a:t>climate</a:t>
            </a:r>
            <a:r>
              <a:rPr lang="fr-BE" baseline="0" dirty="0" smtClean="0"/>
              <a:t> change </a:t>
            </a:r>
            <a:r>
              <a:rPr lang="fr-BE" baseline="0" dirty="0" err="1" smtClean="0"/>
              <a:t>conference</a:t>
            </a:r>
            <a:r>
              <a:rPr lang="fr-BE" baseline="0" dirty="0" smtClean="0"/>
              <a:t> </a:t>
            </a:r>
            <a:r>
              <a:rPr lang="fr-BE" baseline="0" dirty="0" err="1" smtClean="0"/>
              <a:t>took</a:t>
            </a:r>
            <a:r>
              <a:rPr lang="fr-BE" baseline="0" dirty="0" smtClean="0"/>
              <a:t> place in </a:t>
            </a:r>
            <a:r>
              <a:rPr lang="fr-BE" baseline="0" dirty="0" err="1" smtClean="0"/>
              <a:t>Marrakesh</a:t>
            </a:r>
            <a:r>
              <a:rPr lang="fr-BE" baseline="0" dirty="0" smtClean="0"/>
              <a:t> </a:t>
            </a:r>
            <a:r>
              <a:rPr lang="fr-BE" baseline="0" dirty="0" err="1" smtClean="0"/>
              <a:t>immediately</a:t>
            </a:r>
            <a:r>
              <a:rPr lang="fr-BE" baseline="0" dirty="0" smtClean="0"/>
              <a:t> </a:t>
            </a:r>
            <a:r>
              <a:rPr lang="fr-BE" baseline="0" dirty="0" err="1" smtClean="0"/>
              <a:t>after</a:t>
            </a:r>
            <a:r>
              <a:rPr lang="fr-BE" baseline="0" dirty="0" smtClean="0"/>
              <a:t> entry </a:t>
            </a:r>
            <a:r>
              <a:rPr lang="fr-BE" baseline="0" dirty="0" err="1" smtClean="0"/>
              <a:t>into</a:t>
            </a:r>
            <a:r>
              <a:rPr lang="fr-BE" baseline="0" dirty="0" smtClean="0"/>
              <a:t> force</a:t>
            </a:r>
          </a:p>
          <a:p>
            <a:pPr marL="171450" indent="-171450">
              <a:buFont typeface="Arial" panose="020B0604020202020204" pitchFamily="34" charset="0"/>
              <a:buChar char="•"/>
            </a:pPr>
            <a:r>
              <a:rPr lang="fr-BE" baseline="0" dirty="0" smtClean="0"/>
              <a:t>It </a:t>
            </a:r>
            <a:r>
              <a:rPr lang="fr-BE" baseline="0" dirty="0" err="1" smtClean="0"/>
              <a:t>institutionnalised</a:t>
            </a:r>
            <a:r>
              <a:rPr lang="fr-BE" baseline="0" dirty="0" smtClean="0"/>
              <a:t> the Paris Agreement by </a:t>
            </a:r>
            <a:r>
              <a:rPr lang="fr-BE" baseline="0" dirty="0" err="1" smtClean="0"/>
              <a:t>convening</a:t>
            </a:r>
            <a:r>
              <a:rPr lang="fr-BE" baseline="0" dirty="0" smtClean="0"/>
              <a:t> the first </a:t>
            </a:r>
            <a:r>
              <a:rPr lang="fr-BE" baseline="0" dirty="0" err="1" smtClean="0"/>
              <a:t>formal</a:t>
            </a:r>
            <a:r>
              <a:rPr lang="fr-BE" baseline="0" dirty="0" smtClean="0"/>
              <a:t> meeting of </a:t>
            </a:r>
            <a:r>
              <a:rPr lang="fr-BE" baseline="0" dirty="0" err="1" smtClean="0"/>
              <a:t>its</a:t>
            </a:r>
            <a:r>
              <a:rPr lang="fr-BE" baseline="0" dirty="0" smtClean="0"/>
              <a:t> </a:t>
            </a:r>
            <a:r>
              <a:rPr lang="fr-BE" baseline="0" dirty="0" err="1" smtClean="0"/>
              <a:t>governing</a:t>
            </a:r>
            <a:r>
              <a:rPr lang="fr-BE" baseline="0" dirty="0" smtClean="0"/>
              <a:t> body </a:t>
            </a:r>
          </a:p>
          <a:p>
            <a:pPr marL="171450" indent="-171450">
              <a:buFont typeface="Arial" panose="020B0604020202020204" pitchFamily="34" charset="0"/>
              <a:buChar char="•"/>
            </a:pPr>
            <a:r>
              <a:rPr lang="fr-BE" baseline="0" dirty="0" smtClean="0"/>
              <a:t>This meeting </a:t>
            </a:r>
            <a:r>
              <a:rPr lang="fr-BE" baseline="0" dirty="0" err="1" smtClean="0"/>
              <a:t>was</a:t>
            </a:r>
            <a:r>
              <a:rPr lang="fr-BE" baseline="0" dirty="0" smtClean="0"/>
              <a:t> </a:t>
            </a:r>
            <a:r>
              <a:rPr lang="fr-BE" baseline="0" dirty="0" err="1" smtClean="0"/>
              <a:t>immediately</a:t>
            </a:r>
            <a:r>
              <a:rPr lang="fr-BE" baseline="0" dirty="0" smtClean="0"/>
              <a:t> </a:t>
            </a:r>
            <a:r>
              <a:rPr lang="fr-BE" baseline="0" dirty="0" err="1" smtClean="0"/>
              <a:t>suspended</a:t>
            </a:r>
            <a:r>
              <a:rPr lang="fr-BE" baseline="0" dirty="0" smtClean="0"/>
              <a:t> to </a:t>
            </a:r>
            <a:r>
              <a:rPr lang="fr-BE" baseline="0" dirty="0" err="1" smtClean="0"/>
              <a:t>leave</a:t>
            </a:r>
            <a:r>
              <a:rPr lang="fr-BE" baseline="0" dirty="0" smtClean="0"/>
              <a:t> time to more Parties to </a:t>
            </a:r>
            <a:r>
              <a:rPr lang="fr-BE" baseline="0" dirty="0" err="1" smtClean="0"/>
              <a:t>join</a:t>
            </a:r>
            <a:r>
              <a:rPr lang="fr-BE" baseline="0" dirty="0" smtClean="0"/>
              <a:t> </a:t>
            </a:r>
            <a:r>
              <a:rPr lang="fr-BE" baseline="0" dirty="0" err="1" smtClean="0"/>
              <a:t>before</a:t>
            </a:r>
            <a:r>
              <a:rPr lang="fr-BE" baseline="0" dirty="0" smtClean="0"/>
              <a:t> </a:t>
            </a:r>
            <a:r>
              <a:rPr lang="fr-BE" baseline="0" dirty="0" err="1" smtClean="0"/>
              <a:t>decisions</a:t>
            </a:r>
            <a:r>
              <a:rPr lang="fr-BE" baseline="0" dirty="0" smtClean="0"/>
              <a:t> are made</a:t>
            </a:r>
          </a:p>
          <a:p>
            <a:pPr marL="171450" indent="-171450">
              <a:buFont typeface="Arial" panose="020B0604020202020204" pitchFamily="34" charset="0"/>
              <a:buChar char="•"/>
            </a:pPr>
            <a:r>
              <a:rPr lang="fr-BE" baseline="0" dirty="0" err="1" smtClean="0"/>
              <a:t>Meanwhile</a:t>
            </a:r>
            <a:r>
              <a:rPr lang="fr-BE" baseline="0" dirty="0" smtClean="0"/>
              <a:t> the </a:t>
            </a:r>
            <a:r>
              <a:rPr lang="fr-BE" baseline="0" dirty="0" err="1" smtClean="0"/>
              <a:t>elaboration</a:t>
            </a:r>
            <a:r>
              <a:rPr lang="fr-BE" baseline="0" dirty="0" smtClean="0"/>
              <a:t> of </a:t>
            </a:r>
            <a:r>
              <a:rPr lang="fr-BE" baseline="0" dirty="0" err="1" smtClean="0"/>
              <a:t>implementing</a:t>
            </a:r>
            <a:r>
              <a:rPr lang="fr-BE" baseline="0" dirty="0" smtClean="0"/>
              <a:t> </a:t>
            </a:r>
            <a:r>
              <a:rPr lang="fr-BE" baseline="0" dirty="0" err="1" smtClean="0"/>
              <a:t>rules</a:t>
            </a:r>
            <a:r>
              <a:rPr lang="fr-BE" baseline="0" dirty="0" smtClean="0"/>
              <a:t> of the PA continues </a:t>
            </a:r>
            <a:r>
              <a:rPr lang="fr-BE" baseline="0" dirty="0" err="1" smtClean="0"/>
              <a:t>under</a:t>
            </a:r>
            <a:r>
              <a:rPr lang="fr-BE" baseline="0" dirty="0" smtClean="0"/>
              <a:t> the Convention bodies</a:t>
            </a:r>
          </a:p>
          <a:p>
            <a:pPr marL="171450" indent="-171450">
              <a:buFont typeface="Arial" panose="020B0604020202020204" pitchFamily="34" charset="0"/>
              <a:buChar char="•"/>
            </a:pPr>
            <a:r>
              <a:rPr lang="fr-BE" baseline="0" dirty="0" smtClean="0"/>
              <a:t>Marrakech </a:t>
            </a:r>
            <a:r>
              <a:rPr lang="fr-BE" baseline="0" dirty="0" err="1" smtClean="0"/>
              <a:t>conference</a:t>
            </a:r>
            <a:r>
              <a:rPr lang="fr-BE" baseline="0" dirty="0" smtClean="0"/>
              <a:t> </a:t>
            </a:r>
            <a:r>
              <a:rPr lang="fr-BE" baseline="0" dirty="0" err="1" smtClean="0"/>
              <a:t>saw</a:t>
            </a:r>
            <a:r>
              <a:rPr lang="fr-BE" baseline="0" dirty="0" smtClean="0"/>
              <a:t> a </a:t>
            </a:r>
            <a:r>
              <a:rPr lang="fr-BE" baseline="0" dirty="0" err="1" smtClean="0"/>
              <a:t>very</a:t>
            </a:r>
            <a:r>
              <a:rPr lang="fr-BE" baseline="0" dirty="0" smtClean="0"/>
              <a:t> large mobilisation of state and non-state </a:t>
            </a:r>
            <a:r>
              <a:rPr lang="fr-BE" baseline="0" dirty="0" err="1" smtClean="0"/>
              <a:t>actors</a:t>
            </a:r>
            <a:r>
              <a:rPr lang="fr-BE" baseline="0" dirty="0" smtClean="0"/>
              <a:t> </a:t>
            </a:r>
            <a:r>
              <a:rPr lang="fr-BE" baseline="0" dirty="0" err="1" smtClean="0"/>
              <a:t>around</a:t>
            </a:r>
            <a:r>
              <a:rPr lang="fr-BE" baseline="0" dirty="0" smtClean="0"/>
              <a:t> </a:t>
            </a:r>
            <a:r>
              <a:rPr lang="fr-BE" baseline="0" dirty="0" err="1" smtClean="0"/>
              <a:t>concrete</a:t>
            </a:r>
            <a:r>
              <a:rPr lang="fr-BE" baseline="0" dirty="0" smtClean="0"/>
              <a:t> initiatives</a:t>
            </a:r>
          </a:p>
          <a:p>
            <a:pPr marL="171450" indent="-171450">
              <a:buFont typeface="Arial" panose="020B0604020202020204" pitchFamily="34" charset="0"/>
              <a:buChar char="•"/>
            </a:pPr>
            <a:r>
              <a:rPr lang="fr-BE" baseline="0" dirty="0" smtClean="0"/>
              <a:t>And </a:t>
            </a:r>
            <a:r>
              <a:rPr lang="fr-BE" baseline="0" dirty="0" err="1" smtClean="0"/>
              <a:t>approx</a:t>
            </a:r>
            <a:r>
              <a:rPr lang="fr-BE" baseline="0" dirty="0" smtClean="0"/>
              <a:t> 70 </a:t>
            </a:r>
            <a:r>
              <a:rPr lang="fr-BE" baseline="0" dirty="0" err="1" smtClean="0"/>
              <a:t>Heads</a:t>
            </a:r>
            <a:r>
              <a:rPr lang="fr-BE" baseline="0" dirty="0" smtClean="0"/>
              <a:t> of States and </a:t>
            </a:r>
            <a:r>
              <a:rPr lang="fr-BE" baseline="0" dirty="0" err="1" smtClean="0"/>
              <a:t>Government</a:t>
            </a:r>
            <a:r>
              <a:rPr lang="fr-BE" baseline="0" dirty="0" smtClean="0"/>
              <a:t> </a:t>
            </a:r>
            <a:r>
              <a:rPr lang="fr-BE" baseline="0" dirty="0" err="1" smtClean="0"/>
              <a:t>were</a:t>
            </a:r>
            <a:r>
              <a:rPr lang="fr-BE" baseline="0" dirty="0" smtClean="0"/>
              <a:t> </a:t>
            </a:r>
            <a:r>
              <a:rPr lang="fr-BE" baseline="0" dirty="0" err="1" smtClean="0"/>
              <a:t>there</a:t>
            </a:r>
            <a:r>
              <a:rPr lang="fr-BE" baseline="0" dirty="0" smtClean="0"/>
              <a:t> and </a:t>
            </a:r>
            <a:r>
              <a:rPr lang="fr-BE" baseline="0" dirty="0" err="1" smtClean="0"/>
              <a:t>issued</a:t>
            </a:r>
            <a:r>
              <a:rPr lang="fr-BE" baseline="0" dirty="0" smtClean="0"/>
              <a:t> a "Marrakech Proclamation" to </a:t>
            </a:r>
            <a:r>
              <a:rPr lang="fr-BE" baseline="0" dirty="0" err="1" smtClean="0"/>
              <a:t>reaffirm</a:t>
            </a:r>
            <a:r>
              <a:rPr lang="fr-BE" baseline="0" dirty="0" smtClean="0"/>
              <a:t> </a:t>
            </a:r>
            <a:r>
              <a:rPr lang="fr-BE" baseline="0" dirty="0" err="1" smtClean="0"/>
              <a:t>their</a:t>
            </a:r>
            <a:r>
              <a:rPr lang="fr-BE" baseline="0" dirty="0" smtClean="0"/>
              <a:t> </a:t>
            </a:r>
            <a:r>
              <a:rPr lang="fr-BE" baseline="0" dirty="0" err="1" smtClean="0"/>
              <a:t>commitment</a:t>
            </a:r>
            <a:r>
              <a:rPr lang="fr-BE" baseline="0" dirty="0" smtClean="0"/>
              <a:t>, esp in the light of ….</a:t>
            </a:r>
          </a:p>
          <a:p>
            <a:endParaRPr lang="fr-B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dk1"/>
                </a:solidFill>
                <a:latin typeface="Arial" charset="0"/>
                <a:ea typeface="ＭＳ Ｐゴシック" pitchFamily="-1" charset="-128"/>
                <a:cs typeface="ＭＳ Ｐゴシック" pitchFamily="-102" charset="-128"/>
              </a:rPr>
              <a:t>… results of the US elections</a:t>
            </a:r>
            <a:r>
              <a:rPr lang="en-GB" sz="1200" b="0" kern="1200" dirty="0" smtClean="0">
                <a:solidFill>
                  <a:schemeClr val="dk1"/>
                </a:solidFill>
                <a:latin typeface="Arial" charset="0"/>
                <a:ea typeface="ＭＳ Ｐゴシック" pitchFamily="-1" charset="-128"/>
                <a:cs typeface="ＭＳ Ｐゴシック" pitchFamily="-102" charset="-128"/>
              </a:rPr>
              <a:t> that were announced midway</a:t>
            </a:r>
            <a:r>
              <a:rPr lang="en-GB" sz="1200" b="0" kern="1200" baseline="0" dirty="0" smtClean="0">
                <a:solidFill>
                  <a:schemeClr val="dk1"/>
                </a:solidFill>
                <a:latin typeface="Arial" charset="0"/>
                <a:ea typeface="ＭＳ Ｐゴシック" pitchFamily="-1" charset="-128"/>
                <a:cs typeface="ＭＳ Ｐゴシック" pitchFamily="-102" charset="-128"/>
              </a:rPr>
              <a:t> thru the Marrakech conference.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BE" sz="1200" b="0" kern="1200" baseline="0" dirty="0" smtClean="0">
              <a:solidFill>
                <a:schemeClr val="dk1"/>
              </a:solidFill>
              <a:latin typeface="Arial" charset="0"/>
              <a:ea typeface="ＭＳ Ｐゴシック" pitchFamily="-1" charset="-128"/>
              <a:cs typeface="ＭＳ Ｐゴシック" pitchFamily="-102"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BE" sz="1200" b="0" kern="1200" baseline="0" dirty="0" smtClean="0">
                <a:solidFill>
                  <a:schemeClr val="dk1"/>
                </a:solidFill>
                <a:latin typeface="Arial" charset="0"/>
                <a:ea typeface="ＭＳ Ｐゴシック" pitchFamily="-1" charset="-128"/>
                <a:cs typeface="ＭＳ Ｐゴシック" pitchFamily="-102" charset="-128"/>
              </a:rPr>
              <a:t>The </a:t>
            </a:r>
            <a:r>
              <a:rPr lang="fr-BE" sz="1200" b="0" kern="1200" baseline="0" dirty="0" err="1" smtClean="0">
                <a:solidFill>
                  <a:schemeClr val="dk1"/>
                </a:solidFill>
                <a:latin typeface="Arial" charset="0"/>
                <a:ea typeface="ＭＳ Ｐゴシック" pitchFamily="-1" charset="-128"/>
                <a:cs typeface="ＭＳ Ｐゴシック" pitchFamily="-102" charset="-128"/>
              </a:rPr>
              <a:t>successful</a:t>
            </a:r>
            <a:r>
              <a:rPr lang="fr-BE" sz="1200" b="0" kern="1200" baseline="0" dirty="0" smtClean="0">
                <a:solidFill>
                  <a:schemeClr val="dk1"/>
                </a:solidFill>
                <a:latin typeface="Arial" charset="0"/>
                <a:ea typeface="ＭＳ Ｐゴシック" pitchFamily="-1" charset="-128"/>
                <a:cs typeface="ＭＳ Ｐゴシック" pitchFamily="-102" charset="-128"/>
              </a:rPr>
              <a:t> Marrakech </a:t>
            </a:r>
            <a:r>
              <a:rPr lang="fr-BE" sz="1200" b="0" kern="1200" baseline="0" dirty="0" err="1" smtClean="0">
                <a:solidFill>
                  <a:schemeClr val="dk1"/>
                </a:solidFill>
                <a:latin typeface="Arial" charset="0"/>
                <a:ea typeface="ＭＳ Ｐゴシック" pitchFamily="-1" charset="-128"/>
                <a:cs typeface="ＭＳ Ｐゴシック" pitchFamily="-102" charset="-128"/>
              </a:rPr>
              <a:t>conference</a:t>
            </a:r>
            <a:r>
              <a:rPr lang="fr-BE" sz="1200" b="0" kern="1200" baseline="0" dirty="0" smtClean="0">
                <a:solidFill>
                  <a:schemeClr val="dk1"/>
                </a:solidFill>
                <a:latin typeface="Arial" charset="0"/>
                <a:ea typeface="ＭＳ Ｐゴシック" pitchFamily="-1" charset="-128"/>
                <a:cs typeface="ＭＳ Ｐゴシック" pitchFamily="-102" charset="-128"/>
              </a:rPr>
              <a:t> and in </a:t>
            </a:r>
            <a:r>
              <a:rPr lang="fr-BE" sz="1200" b="0" kern="1200" baseline="0" dirty="0" err="1" smtClean="0">
                <a:solidFill>
                  <a:schemeClr val="dk1"/>
                </a:solidFill>
                <a:latin typeface="Arial" charset="0"/>
                <a:ea typeface="ＭＳ Ｐゴシック" pitchFamily="-1" charset="-128"/>
                <a:cs typeface="ＭＳ Ｐゴシック" pitchFamily="-102" charset="-128"/>
              </a:rPr>
              <a:t>particular</a:t>
            </a:r>
            <a:r>
              <a:rPr lang="fr-BE" sz="1200" b="0" kern="1200" baseline="0" dirty="0" smtClean="0">
                <a:solidFill>
                  <a:schemeClr val="dk1"/>
                </a:solidFill>
                <a:latin typeface="Arial" charset="0"/>
                <a:ea typeface="ＭＳ Ｐゴシック" pitchFamily="-1" charset="-128"/>
                <a:cs typeface="ＭＳ Ｐゴシック" pitchFamily="-102" charset="-128"/>
              </a:rPr>
              <a:t> the prompt </a:t>
            </a:r>
            <a:r>
              <a:rPr lang="fr-BE" sz="1200" b="0" kern="1200" baseline="0" dirty="0" err="1" smtClean="0">
                <a:solidFill>
                  <a:schemeClr val="dk1"/>
                </a:solidFill>
                <a:latin typeface="Arial" charset="0"/>
                <a:ea typeface="ＭＳ Ｐゴシック" pitchFamily="-1" charset="-128"/>
                <a:cs typeface="ＭＳ Ｐゴシック" pitchFamily="-102" charset="-128"/>
              </a:rPr>
              <a:t>reaction</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fr-BE" sz="1200" b="0" kern="1200" baseline="0" dirty="0" err="1" smtClean="0">
                <a:solidFill>
                  <a:schemeClr val="dk1"/>
                </a:solidFill>
                <a:latin typeface="Arial" charset="0"/>
                <a:ea typeface="ＭＳ Ｐゴシック" pitchFamily="-1" charset="-128"/>
                <a:cs typeface="ＭＳ Ｐゴシック" pitchFamily="-102" charset="-128"/>
              </a:rPr>
              <a:t>from</a:t>
            </a:r>
            <a:r>
              <a:rPr lang="fr-BE" sz="1200" b="0" kern="1200" baseline="0" dirty="0" smtClean="0">
                <a:solidFill>
                  <a:schemeClr val="dk1"/>
                </a:solidFill>
                <a:latin typeface="Arial" charset="0"/>
                <a:ea typeface="ＭＳ Ｐゴシック" pitchFamily="-1" charset="-128"/>
                <a:cs typeface="ＭＳ Ｐゴシック" pitchFamily="-102" charset="-128"/>
              </a:rPr>
              <a:t> the EU and </a:t>
            </a:r>
            <a:r>
              <a:rPr lang="fr-BE" sz="1200" b="0" kern="1200" baseline="0" dirty="0" err="1" smtClean="0">
                <a:solidFill>
                  <a:schemeClr val="dk1"/>
                </a:solidFill>
                <a:latin typeface="Arial" charset="0"/>
                <a:ea typeface="ＭＳ Ｐゴシック" pitchFamily="-1" charset="-128"/>
                <a:cs typeface="ＭＳ Ｐゴシック" pitchFamily="-102" charset="-128"/>
              </a:rPr>
              <a:t>Chinese</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fr-BE" sz="1200" b="0" kern="1200" baseline="0" dirty="0" err="1" smtClean="0">
                <a:solidFill>
                  <a:schemeClr val="dk1"/>
                </a:solidFill>
                <a:latin typeface="Arial" charset="0"/>
                <a:ea typeface="ＭＳ Ｐゴシック" pitchFamily="-1" charset="-128"/>
                <a:cs typeface="ＭＳ Ｐゴシック" pitchFamily="-102" charset="-128"/>
              </a:rPr>
              <a:t>authorities</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fr-BE" sz="1200" b="0" kern="1200" baseline="0" dirty="0" err="1" smtClean="0">
                <a:solidFill>
                  <a:schemeClr val="dk1"/>
                </a:solidFill>
                <a:latin typeface="Arial" charset="0"/>
                <a:ea typeface="ＭＳ Ｐゴシック" pitchFamily="-1" charset="-128"/>
                <a:cs typeface="ＭＳ Ｐゴシック" pitchFamily="-102" charset="-128"/>
              </a:rPr>
              <a:t>provided</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fr-BE" sz="1200" b="0" kern="1200" baseline="0" dirty="0" err="1" smtClean="0">
                <a:solidFill>
                  <a:schemeClr val="dk1"/>
                </a:solidFill>
                <a:latin typeface="Arial" charset="0"/>
                <a:ea typeface="ＭＳ Ｐゴシック" pitchFamily="-1" charset="-128"/>
                <a:cs typeface="ＭＳ Ｐゴシック" pitchFamily="-102" charset="-128"/>
              </a:rPr>
              <a:t>general</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fr-BE" sz="1200" b="0" kern="1200" baseline="0" dirty="0" err="1" smtClean="0">
                <a:solidFill>
                  <a:schemeClr val="dk1"/>
                </a:solidFill>
                <a:latin typeface="Arial" charset="0"/>
                <a:ea typeface="ＭＳ Ｐゴシック" pitchFamily="-1" charset="-128"/>
                <a:cs typeface="ＭＳ Ｐゴシック" pitchFamily="-102" charset="-128"/>
              </a:rPr>
              <a:t>comfort</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fr-BE" sz="1200" b="0" kern="1200" baseline="0" dirty="0" err="1" smtClean="0">
                <a:solidFill>
                  <a:schemeClr val="dk1"/>
                </a:solidFill>
                <a:latin typeface="Arial" charset="0"/>
                <a:ea typeface="ＭＳ Ｐゴシック" pitchFamily="-1" charset="-128"/>
                <a:cs typeface="ＭＳ Ｐゴシック" pitchFamily="-102" charset="-128"/>
              </a:rPr>
              <a:t>that</a:t>
            </a:r>
            <a:r>
              <a:rPr lang="fr-BE" sz="1200" b="0" kern="1200" baseline="0" dirty="0" smtClean="0">
                <a:solidFill>
                  <a:schemeClr val="dk1"/>
                </a:solidFill>
                <a:latin typeface="Arial" charset="0"/>
                <a:ea typeface="ＭＳ Ｐゴシック" pitchFamily="-1" charset="-128"/>
                <a:cs typeface="ＭＳ Ｐゴシック" pitchFamily="-102" charset="-128"/>
              </a:rPr>
              <a:t> </a:t>
            </a:r>
            <a:r>
              <a:rPr lang="en-GB" dirty="0" smtClean="0"/>
              <a:t>climate action continues irrespective of the political changeover in the US.</a:t>
            </a:r>
            <a:r>
              <a:rPr lang="en-GB"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BE" baseline="0" dirty="0" smtClean="0"/>
              <a:t>That </a:t>
            </a:r>
            <a:r>
              <a:rPr lang="fr-BE" baseline="0" dirty="0" err="1" smtClean="0"/>
              <a:t>being</a:t>
            </a:r>
            <a:r>
              <a:rPr lang="fr-BE" baseline="0" dirty="0" smtClean="0"/>
              <a:t> </a:t>
            </a:r>
            <a:r>
              <a:rPr lang="fr-BE" baseline="0" dirty="0" err="1" smtClean="0"/>
              <a:t>said</a:t>
            </a:r>
            <a:r>
              <a:rPr lang="fr-BE" baseline="0" dirty="0" smtClean="0"/>
              <a:t>, the US </a:t>
            </a:r>
            <a:r>
              <a:rPr lang="fr-BE" baseline="0" dirty="0" err="1" smtClean="0"/>
              <a:t>election</a:t>
            </a:r>
            <a:r>
              <a:rPr lang="fr-BE" baseline="0" dirty="0" smtClean="0"/>
              <a:t> </a:t>
            </a:r>
            <a:r>
              <a:rPr lang="fr-BE" baseline="0" dirty="0" err="1" smtClean="0"/>
              <a:t>result</a:t>
            </a:r>
            <a:r>
              <a:rPr lang="fr-BE" baseline="0" dirty="0" smtClean="0"/>
              <a:t> </a:t>
            </a:r>
            <a:r>
              <a:rPr lang="fr-BE" baseline="0" dirty="0" err="1" smtClean="0"/>
              <a:t>raises</a:t>
            </a:r>
            <a:r>
              <a:rPr lang="fr-BE" baseline="0" dirty="0" smtClean="0"/>
              <a:t> </a:t>
            </a:r>
            <a:r>
              <a:rPr lang="fr-BE" baseline="0" dirty="0" err="1" smtClean="0"/>
              <a:t>unexpected</a:t>
            </a:r>
            <a:r>
              <a:rPr lang="fr-BE" baseline="0" dirty="0" smtClean="0"/>
              <a:t> challenges for us: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BE" baseline="0" dirty="0" err="1" smtClean="0"/>
              <a:t>Risk</a:t>
            </a:r>
            <a:r>
              <a:rPr lang="fr-BE" baseline="0" dirty="0" smtClean="0"/>
              <a:t> </a:t>
            </a:r>
            <a:r>
              <a:rPr lang="fr-BE" baseline="0" dirty="0" err="1" smtClean="0"/>
              <a:t>that</a:t>
            </a:r>
            <a:r>
              <a:rPr lang="fr-BE" baseline="0" dirty="0" smtClean="0"/>
              <a:t> the </a:t>
            </a:r>
            <a:r>
              <a:rPr lang="fr-BE" baseline="0" dirty="0" err="1" smtClean="0"/>
              <a:t>Trump</a:t>
            </a:r>
            <a:r>
              <a:rPr lang="fr-BE" baseline="0" dirty="0" smtClean="0"/>
              <a:t> administration </a:t>
            </a:r>
            <a:r>
              <a:rPr lang="fr-BE" baseline="0" dirty="0" err="1" smtClean="0"/>
              <a:t>withdraws</a:t>
            </a:r>
            <a:r>
              <a:rPr lang="fr-BE" baseline="0" dirty="0" smtClean="0"/>
              <a:t> </a:t>
            </a:r>
            <a:r>
              <a:rPr lang="fr-BE" baseline="0" dirty="0" err="1" smtClean="0"/>
              <a:t>from</a:t>
            </a:r>
            <a:r>
              <a:rPr lang="fr-BE" baseline="0" dirty="0" smtClean="0"/>
              <a:t> the Convention and </a:t>
            </a:r>
            <a:r>
              <a:rPr lang="fr-BE" baseline="0" dirty="0" err="1" smtClean="0"/>
              <a:t>from</a:t>
            </a:r>
            <a:r>
              <a:rPr lang="fr-BE" baseline="0" dirty="0" smtClean="0"/>
              <a:t> the Paris Agreement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BE" baseline="0" dirty="0" err="1" smtClean="0"/>
              <a:t>Risk</a:t>
            </a:r>
            <a:r>
              <a:rPr lang="fr-BE" baseline="0" dirty="0" smtClean="0"/>
              <a:t> </a:t>
            </a:r>
            <a:r>
              <a:rPr lang="fr-BE" baseline="0" dirty="0" err="1" smtClean="0"/>
              <a:t>that</a:t>
            </a:r>
            <a:r>
              <a:rPr lang="fr-BE" baseline="0" dirty="0" smtClean="0"/>
              <a:t> </a:t>
            </a:r>
            <a:r>
              <a:rPr lang="fr-BE" baseline="0" dirty="0" err="1" smtClean="0"/>
              <a:t>they</a:t>
            </a:r>
            <a:r>
              <a:rPr lang="fr-BE" baseline="0" dirty="0" smtClean="0"/>
              <a:t> slow down or reverse the </a:t>
            </a:r>
            <a:r>
              <a:rPr lang="fr-BE" baseline="0" dirty="0" err="1" smtClean="0"/>
              <a:t>deployment</a:t>
            </a:r>
            <a:r>
              <a:rPr lang="fr-BE" baseline="0" dirty="0" smtClean="0"/>
              <a:t> of </a:t>
            </a:r>
            <a:r>
              <a:rPr lang="fr-BE" baseline="0" dirty="0" err="1" smtClean="0"/>
              <a:t>federal</a:t>
            </a:r>
            <a:r>
              <a:rPr lang="fr-BE" baseline="0" dirty="0" smtClean="0"/>
              <a:t> </a:t>
            </a:r>
            <a:r>
              <a:rPr lang="fr-BE" baseline="0" dirty="0" err="1" smtClean="0"/>
              <a:t>climate</a:t>
            </a:r>
            <a:r>
              <a:rPr lang="fr-BE" baseline="0" dirty="0" smtClean="0"/>
              <a:t> </a:t>
            </a:r>
            <a:r>
              <a:rPr lang="fr-BE" baseline="0" dirty="0" err="1" smtClean="0"/>
              <a:t>policies</a:t>
            </a:r>
            <a:r>
              <a:rPr lang="fr-BE" baseline="0" dirty="0" smtClean="0"/>
              <a:t> in the US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BE" baseline="0" dirty="0" err="1" smtClean="0"/>
              <a:t>Risk</a:t>
            </a:r>
            <a:r>
              <a:rPr lang="fr-BE" baseline="0" dirty="0" smtClean="0"/>
              <a:t> </a:t>
            </a:r>
            <a:r>
              <a:rPr lang="fr-BE" baseline="0" dirty="0" err="1" smtClean="0"/>
              <a:t>that</a:t>
            </a:r>
            <a:r>
              <a:rPr lang="fr-BE" baseline="0" dirty="0" smtClean="0"/>
              <a:t> US </a:t>
            </a:r>
            <a:r>
              <a:rPr lang="fr-BE" baseline="0" dirty="0" err="1" smtClean="0"/>
              <a:t>Treasury</a:t>
            </a:r>
            <a:r>
              <a:rPr lang="fr-BE" baseline="0" dirty="0" smtClean="0"/>
              <a:t> </a:t>
            </a:r>
            <a:r>
              <a:rPr lang="fr-BE" baseline="0" dirty="0" err="1" smtClean="0"/>
              <a:t>reduces</a:t>
            </a:r>
            <a:r>
              <a:rPr lang="fr-BE" baseline="0" dirty="0" smtClean="0"/>
              <a:t> </a:t>
            </a:r>
            <a:r>
              <a:rPr lang="fr-BE" baseline="0" dirty="0" err="1" smtClean="0"/>
              <a:t>its</a:t>
            </a:r>
            <a:r>
              <a:rPr lang="fr-BE" baseline="0" dirty="0" smtClean="0"/>
              <a:t> </a:t>
            </a:r>
            <a:r>
              <a:rPr lang="fr-BE" baseline="0" dirty="0" err="1" smtClean="0"/>
              <a:t>expected</a:t>
            </a:r>
            <a:r>
              <a:rPr lang="fr-BE" baseline="0" dirty="0" smtClean="0"/>
              <a:t> </a:t>
            </a:r>
            <a:r>
              <a:rPr lang="fr-BE" baseline="0" dirty="0" err="1" smtClean="0"/>
              <a:t>funding</a:t>
            </a:r>
            <a:r>
              <a:rPr lang="fr-BE" baseline="0" dirty="0" smtClean="0"/>
              <a:t> for </a:t>
            </a:r>
            <a:r>
              <a:rPr lang="fr-BE" baseline="0" dirty="0" err="1" smtClean="0"/>
              <a:t>climate</a:t>
            </a:r>
            <a:r>
              <a:rPr lang="fr-BE" baseline="0" dirty="0" smtClean="0"/>
              <a:t> action in </a:t>
            </a:r>
            <a:r>
              <a:rPr lang="fr-BE" baseline="0" dirty="0" err="1" smtClean="0"/>
              <a:t>developing</a:t>
            </a:r>
            <a:r>
              <a:rPr lang="fr-BE" baseline="0" dirty="0" smtClean="0"/>
              <a:t> countries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BE" baseline="0" dirty="0" err="1" smtClean="0"/>
              <a:t>Risk</a:t>
            </a:r>
            <a:r>
              <a:rPr lang="fr-BE" baseline="0" dirty="0" smtClean="0"/>
              <a:t> </a:t>
            </a:r>
            <a:r>
              <a:rPr lang="fr-BE" baseline="0" dirty="0" err="1" smtClean="0"/>
              <a:t>that</a:t>
            </a:r>
            <a:r>
              <a:rPr lang="fr-BE" baseline="0" dirty="0" smtClean="0"/>
              <a:t> </a:t>
            </a:r>
            <a:r>
              <a:rPr lang="fr-BE" baseline="0" dirty="0" err="1" smtClean="0"/>
              <a:t>any</a:t>
            </a:r>
            <a:r>
              <a:rPr lang="fr-BE" baseline="0" dirty="0" smtClean="0"/>
              <a:t> </a:t>
            </a:r>
            <a:r>
              <a:rPr lang="fr-BE" baseline="0" dirty="0" err="1" smtClean="0"/>
              <a:t>negative</a:t>
            </a:r>
            <a:r>
              <a:rPr lang="fr-BE" baseline="0" dirty="0" smtClean="0"/>
              <a:t> message </a:t>
            </a:r>
            <a:r>
              <a:rPr lang="fr-BE" baseline="0" dirty="0" err="1" smtClean="0"/>
              <a:t>coming</a:t>
            </a:r>
            <a:r>
              <a:rPr lang="fr-BE" baseline="0" dirty="0" smtClean="0"/>
              <a:t> </a:t>
            </a:r>
            <a:r>
              <a:rPr lang="fr-BE" baseline="0" dirty="0" err="1" smtClean="0"/>
              <a:t>from</a:t>
            </a:r>
            <a:r>
              <a:rPr lang="fr-BE" baseline="0" dirty="0" smtClean="0"/>
              <a:t> the US </a:t>
            </a:r>
            <a:r>
              <a:rPr lang="fr-BE" baseline="0" dirty="0" err="1" smtClean="0"/>
              <a:t>weakens</a:t>
            </a:r>
            <a:r>
              <a:rPr lang="fr-BE" baseline="0" dirty="0" smtClean="0"/>
              <a:t> the hand of </a:t>
            </a:r>
            <a:r>
              <a:rPr lang="fr-BE" baseline="0" dirty="0" err="1" smtClean="0"/>
              <a:t>climate</a:t>
            </a:r>
            <a:r>
              <a:rPr lang="fr-BE" baseline="0" dirty="0" smtClean="0"/>
              <a:t> </a:t>
            </a:r>
            <a:r>
              <a:rPr lang="fr-BE" baseline="0" dirty="0" err="1" smtClean="0"/>
              <a:t>policy</a:t>
            </a:r>
            <a:r>
              <a:rPr lang="fr-BE" baseline="0" dirty="0" smtClean="0"/>
              <a:t> </a:t>
            </a:r>
            <a:r>
              <a:rPr lang="fr-BE" baseline="0" dirty="0" err="1" smtClean="0"/>
              <a:t>advocates</a:t>
            </a:r>
            <a:r>
              <a:rPr lang="fr-BE" baseline="0" dirty="0" smtClean="0"/>
              <a:t> in </a:t>
            </a:r>
            <a:r>
              <a:rPr lang="fr-BE" baseline="0" dirty="0" err="1" smtClean="0"/>
              <a:t>other</a:t>
            </a:r>
            <a:r>
              <a:rPr lang="fr-BE" baseline="0" dirty="0" smtClean="0"/>
              <a:t> major </a:t>
            </a:r>
            <a:r>
              <a:rPr lang="fr-BE" baseline="0" dirty="0" err="1" smtClean="0"/>
              <a:t>economies</a:t>
            </a:r>
            <a:endParaRPr lang="fr-B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BE" baseline="0" dirty="0" smtClean="0"/>
              <a:t>On the </a:t>
            </a:r>
            <a:r>
              <a:rPr lang="fr-BE" baseline="0" dirty="0" err="1" smtClean="0"/>
              <a:t>other</a:t>
            </a:r>
            <a:r>
              <a:rPr lang="fr-BE" baseline="0" dirty="0" smtClean="0"/>
              <a:t> hand, </a:t>
            </a:r>
            <a:r>
              <a:rPr lang="fr-BE" baseline="0" dirty="0" err="1" smtClean="0"/>
              <a:t>we</a:t>
            </a:r>
            <a:r>
              <a:rPr lang="fr-BE" baseline="0" dirty="0" smtClean="0"/>
              <a:t> </a:t>
            </a:r>
            <a:r>
              <a:rPr lang="fr-BE" baseline="0" dirty="0" err="1" smtClean="0"/>
              <a:t>can't</a:t>
            </a:r>
            <a:r>
              <a:rPr lang="fr-BE" baseline="0" dirty="0" smtClean="0"/>
              <a:t> </a:t>
            </a:r>
            <a:r>
              <a:rPr lang="fr-BE" baseline="0" dirty="0" err="1" smtClean="0"/>
              <a:t>afford</a:t>
            </a:r>
            <a:r>
              <a:rPr lang="fr-BE" baseline="0" dirty="0" smtClean="0"/>
              <a:t> to </a:t>
            </a:r>
            <a:r>
              <a:rPr lang="fr-BE" baseline="0" dirty="0" err="1" smtClean="0"/>
              <a:t>lose</a:t>
            </a:r>
            <a:r>
              <a:rPr lang="fr-BE" baseline="0" dirty="0" smtClean="0"/>
              <a:t> 4 more </a:t>
            </a:r>
            <a:r>
              <a:rPr lang="fr-BE" baseline="0" dirty="0" err="1" smtClean="0"/>
              <a:t>years</a:t>
            </a:r>
            <a:r>
              <a:rPr lang="fr-BE" baseline="0" dirty="0" smtClean="0"/>
              <a:t> in the global </a:t>
            </a:r>
            <a:r>
              <a:rPr lang="fr-BE" baseline="0" dirty="0" err="1" smtClean="0"/>
              <a:t>fight</a:t>
            </a:r>
            <a:r>
              <a:rPr lang="fr-BE" baseline="0" dirty="0" smtClean="0"/>
              <a:t> </a:t>
            </a:r>
            <a:r>
              <a:rPr lang="fr-BE" baseline="0" dirty="0" err="1" smtClean="0"/>
              <a:t>against</a:t>
            </a:r>
            <a:r>
              <a:rPr lang="fr-BE" baseline="0" dirty="0" smtClean="0"/>
              <a:t> </a:t>
            </a:r>
            <a:r>
              <a:rPr lang="fr-BE" baseline="0" dirty="0" err="1" smtClean="0"/>
              <a:t>climate</a:t>
            </a:r>
            <a:r>
              <a:rPr lang="fr-BE" baseline="0" dirty="0" smtClean="0"/>
              <a:t> change and to </a:t>
            </a:r>
            <a:r>
              <a:rPr lang="fr-BE" baseline="0" dirty="0" err="1" smtClean="0"/>
              <a:t>see</a:t>
            </a:r>
            <a:r>
              <a:rPr lang="fr-BE" baseline="0" dirty="0" smtClean="0"/>
              <a:t> the Paris Agreement </a:t>
            </a:r>
            <a:r>
              <a:rPr lang="fr-BE" baseline="0" dirty="0" err="1" smtClean="0"/>
              <a:t>unravelling</a:t>
            </a:r>
            <a:r>
              <a:rPr lang="fr-BE" baseline="0" dirty="0" smtClean="0"/>
              <a:t> </a:t>
            </a:r>
            <a:endParaRPr lang="en-GB" dirty="0"/>
          </a:p>
        </p:txBody>
      </p:sp>
      <p:sp>
        <p:nvSpPr>
          <p:cNvPr id="4" name="Slide Number Placeholder 3"/>
          <p:cNvSpPr>
            <a:spLocks noGrp="1"/>
          </p:cNvSpPr>
          <p:nvPr>
            <p:ph type="sldNum" sz="quarter" idx="10"/>
          </p:nvPr>
        </p:nvSpPr>
        <p:spPr/>
        <p:txBody>
          <a:bodyPr/>
          <a:lstStyle/>
          <a:p>
            <a:fld id="{0AC5FB43-1E73-4063-8319-70F8741EE4F4}" type="slidenum">
              <a:rPr lang="en-GB" altLang="en-US" smtClean="0"/>
              <a:pPr/>
              <a:t>10</a:t>
            </a:fld>
            <a:endParaRPr lang="en-GB" altLang="en-US"/>
          </a:p>
        </p:txBody>
      </p:sp>
    </p:spTree>
    <p:extLst>
      <p:ext uri="{BB962C8B-B14F-4D97-AF65-F5344CB8AC3E}">
        <p14:creationId xmlns:p14="http://schemas.microsoft.com/office/powerpoint/2010/main" val="158821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900" b="1" kern="0" dirty="0" smtClean="0"/>
              <a:t>Transparency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dirty="0" smtClean="0"/>
              <a:t>Pre- Paris</a:t>
            </a:r>
            <a:r>
              <a:rPr lang="en-IE" sz="900" b="0" dirty="0" smtClean="0"/>
              <a:t>:</a:t>
            </a:r>
            <a:endParaRPr lang="en-GB" altLang="en-US" sz="900" kern="0" dirty="0" smtClean="0"/>
          </a:p>
          <a:p>
            <a:pPr marL="85725" indent="-85725">
              <a:spcAft>
                <a:spcPts val="600"/>
              </a:spcAft>
              <a:buClr>
                <a:srgbClr val="009FBA"/>
              </a:buClr>
              <a:buFont typeface="Arial" panose="020B0604020202020204" pitchFamily="34" charset="0"/>
              <a:buChar char="•"/>
              <a:tabLst>
                <a:tab pos="1343025" algn="l"/>
              </a:tabLst>
              <a:defRPr/>
            </a:pPr>
            <a:r>
              <a:rPr lang="en-GB" altLang="en-US" sz="900" b="0" dirty="0" smtClean="0"/>
              <a:t> Multilateral assessment under IAR and Facilitative sharing of views under ICA clear successes</a:t>
            </a:r>
          </a:p>
          <a:p>
            <a:pPr marL="85725" indent="-85725">
              <a:spcAft>
                <a:spcPts val="600"/>
              </a:spcAft>
              <a:buClr>
                <a:srgbClr val="009FBA"/>
              </a:buClr>
              <a:buFont typeface="Arial" panose="020B0604020202020204" pitchFamily="34" charset="0"/>
              <a:buChar char="•"/>
              <a:tabLst>
                <a:tab pos="1343025" algn="l"/>
              </a:tabLst>
              <a:defRPr/>
            </a:pPr>
            <a:r>
              <a:rPr lang="en-GB" altLang="en-US" sz="900" b="0" dirty="0" smtClean="0"/>
              <a:t> Confirmation of mandate &amp; role of CGE up to 2018</a:t>
            </a:r>
          </a:p>
          <a:p>
            <a:pPr marL="85725" indent="-85725">
              <a:spcAft>
                <a:spcPts val="600"/>
              </a:spcAft>
              <a:buClr>
                <a:srgbClr val="009FBA"/>
              </a:buClr>
              <a:buFont typeface="Arial" panose="020B0604020202020204" pitchFamily="34" charset="0"/>
              <a:buChar char="•"/>
              <a:tabLst>
                <a:tab pos="1343025" algn="l"/>
              </a:tabLst>
              <a:defRPr/>
            </a:pPr>
            <a:r>
              <a:rPr lang="en-GB" altLang="en-US" sz="900" b="0" dirty="0" smtClean="0"/>
              <a:t> No final agreement to the guidelines for national communications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0" dirty="0" smtClean="0"/>
              <a:t>Post- Paris:</a:t>
            </a:r>
            <a:endParaRPr lang="en-IE" sz="900" b="0" dirty="0" smtClean="0"/>
          </a:p>
          <a:p>
            <a:pPr marL="85725" indent="-85725">
              <a:spcAft>
                <a:spcPts val="600"/>
              </a:spcAft>
              <a:buClr>
                <a:srgbClr val="009FBA"/>
              </a:buClr>
              <a:buFont typeface="Arial" panose="020B0604020202020204" pitchFamily="34" charset="0"/>
              <a:buChar char="•"/>
              <a:tabLst>
                <a:tab pos="1343025" algn="l"/>
              </a:tabLst>
              <a:defRPr/>
            </a:pPr>
            <a:r>
              <a:rPr lang="en-GB" altLang="en-US" sz="900" b="0" dirty="0" smtClean="0"/>
              <a:t> All hands on deck, Parties ready to engage substantively on the common guidelines, modalities and procedures </a:t>
            </a:r>
          </a:p>
          <a:p>
            <a:pPr marL="85725" indent="-85725">
              <a:spcAft>
                <a:spcPts val="600"/>
              </a:spcAft>
              <a:buClr>
                <a:srgbClr val="009FBA"/>
              </a:buClr>
              <a:buFont typeface="Arial" panose="020B0604020202020204" pitchFamily="34" charset="0"/>
              <a:buChar char="•"/>
              <a:tabLst>
                <a:tab pos="1343025" algn="l"/>
              </a:tabLst>
              <a:defRPr/>
            </a:pPr>
            <a:r>
              <a:rPr lang="en-GB" altLang="en-US" sz="900" b="0" dirty="0" smtClean="0"/>
              <a:t> Paris text as starting point unchallenged; Parties moving away from old stalemates</a:t>
            </a:r>
          </a:p>
          <a:p>
            <a:pPr marL="85725" indent="-85725">
              <a:spcAft>
                <a:spcPts val="600"/>
              </a:spcAft>
              <a:buClr>
                <a:srgbClr val="009FBA"/>
              </a:buClr>
              <a:buFont typeface="Arial" panose="020B0604020202020204" pitchFamily="34" charset="0"/>
              <a:buChar char="•"/>
              <a:tabLst>
                <a:tab pos="1343025" algn="l"/>
              </a:tabLst>
              <a:defRPr/>
            </a:pPr>
            <a:r>
              <a:rPr lang="en-GB" altLang="en-US" sz="900" b="0" dirty="0" smtClean="0"/>
              <a:t>Early submissions and workshop before next session to help advance the needed details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900" b="1" kern="0" noProof="0" dirty="0" smtClean="0">
                <a:latin typeface="Verdana"/>
              </a:rPr>
              <a:t>Global stocktake - </a:t>
            </a:r>
            <a:r>
              <a:rPr kumimoji="0" lang="en-US" sz="900" b="0" i="1" u="none" strike="noStrike" cap="none" normalizeH="0" baseline="0" dirty="0" smtClean="0">
                <a:ln>
                  <a:noFill/>
                </a:ln>
                <a:solidFill>
                  <a:schemeClr val="bg2">
                    <a:lumMod val="25000"/>
                  </a:schemeClr>
                </a:solidFill>
                <a:effectLst/>
              </a:rPr>
              <a:t>Centerpiece of the ambition cycle</a:t>
            </a:r>
            <a:endParaRPr kumimoji="0" lang="en-GB" altLang="en-US" sz="900" b="1" i="0" u="none" strike="noStrike" kern="0" cap="none" spc="0" normalizeH="0" baseline="0" noProof="0" dirty="0" smtClean="0">
              <a:ln>
                <a:noFill/>
              </a:ln>
              <a:solidFill>
                <a:srgbClr val="0F5494"/>
              </a:solidFill>
              <a:effectLst/>
              <a:uLnTx/>
              <a:uFillTx/>
              <a:latin typeface="Verdana"/>
              <a:ea typeface="ＭＳ Ｐゴシック" pitchFamily="-1" charset="-128"/>
              <a:cs typeface="ＭＳ Ｐゴシック" pitchFamily="-10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0" dirty="0" smtClean="0"/>
              <a:t>2018 Dialogue:</a:t>
            </a:r>
            <a:endParaRPr lang="en-IE" sz="900" b="0" dirty="0" smtClean="0"/>
          </a:p>
          <a:p>
            <a:pPr marL="85725" lvl="0" indent="-85725">
              <a:spcAft>
                <a:spcPts val="600"/>
              </a:spcAft>
              <a:buFont typeface="Arial" panose="020B0604020202020204" pitchFamily="34" charset="0"/>
              <a:buChar char="•"/>
            </a:pPr>
            <a:r>
              <a:rPr lang="en-US" sz="900" b="0" dirty="0" smtClean="0"/>
              <a:t>Facilitative dialogue on emissions reductions</a:t>
            </a:r>
          </a:p>
          <a:p>
            <a:pPr marL="85725" lvl="0" indent="-85725">
              <a:spcAft>
                <a:spcPts val="600"/>
              </a:spcAft>
              <a:buFont typeface="Arial" panose="020B0604020202020204" pitchFamily="34" charset="0"/>
              <a:buChar char="•"/>
            </a:pPr>
            <a:r>
              <a:rPr lang="en-US" sz="900" b="0" dirty="0" smtClean="0"/>
              <a:t>IPCC report on 1.5°C pathways</a:t>
            </a:r>
          </a:p>
          <a:p>
            <a:pPr marL="85725" lvl="0" indent="-85725">
              <a:spcAft>
                <a:spcPts val="600"/>
              </a:spcAft>
              <a:buFont typeface="Arial" panose="020B0604020202020204" pitchFamily="34" charset="0"/>
              <a:buChar char="•"/>
            </a:pPr>
            <a:r>
              <a:rPr lang="en-US" sz="900" b="0" dirty="0" smtClean="0"/>
              <a:t>Informs subsequent preparation of contributions by 2020</a:t>
            </a:r>
          </a:p>
          <a:p>
            <a:pPr marL="85725" lvl="0" indent="-85725">
              <a:spcAft>
                <a:spcPts val="600"/>
              </a:spcAft>
              <a:buFont typeface="Arial" panose="020B0604020202020204" pitchFamily="34" charset="0"/>
              <a:buChar char="•"/>
            </a:pPr>
            <a:r>
              <a:rPr lang="en-US" sz="900" b="0" dirty="0" err="1" smtClean="0"/>
              <a:t>Morocco+Fiji</a:t>
            </a:r>
            <a:r>
              <a:rPr lang="en-US" sz="900" b="0" dirty="0" smtClean="0"/>
              <a:t> to consult and prepare in 2017</a:t>
            </a: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US" sz="900" b="0" dirty="0" smtClean="0"/>
              <a:t>2023+ Global </a:t>
            </a:r>
            <a:r>
              <a:rPr lang="en-US" sz="900" b="0" dirty="0" err="1" smtClean="0"/>
              <a:t>Stocktake</a:t>
            </a:r>
            <a:r>
              <a:rPr lang="en-US" sz="900" b="0" dirty="0" smtClean="0"/>
              <a:t>:</a:t>
            </a:r>
          </a:p>
          <a:p>
            <a:pPr marL="85725" indent="-85725">
              <a:spcAft>
                <a:spcPts val="600"/>
              </a:spcAft>
              <a:buFont typeface="Arial" panose="020B0604020202020204" pitchFamily="34" charset="0"/>
              <a:buChar char="•"/>
            </a:pPr>
            <a:r>
              <a:rPr lang="en-US" sz="900" b="0" dirty="0" smtClean="0"/>
              <a:t>Consider progress on all global goals</a:t>
            </a:r>
          </a:p>
          <a:p>
            <a:pPr marL="85725" lvl="0" indent="-85725">
              <a:spcAft>
                <a:spcPts val="600"/>
              </a:spcAft>
              <a:buFont typeface="Arial" panose="020B0604020202020204" pitchFamily="34" charset="0"/>
              <a:buChar char="•"/>
            </a:pPr>
            <a:r>
              <a:rPr lang="en-US" sz="900" b="0" dirty="0" smtClean="0"/>
              <a:t>After 2030, all to communicate emissions reductions contributions every 5 years</a:t>
            </a:r>
          </a:p>
          <a:p>
            <a:pPr marL="85725" lvl="0" indent="-85725">
              <a:spcAft>
                <a:spcPts val="600"/>
              </a:spcAft>
              <a:buFont typeface="Arial" panose="020B0604020202020204" pitchFamily="34" charset="0"/>
              <a:buChar char="•"/>
            </a:pPr>
            <a:r>
              <a:rPr lang="en-US" sz="900" b="0" dirty="0" smtClean="0"/>
              <a:t>Progression on previous efforts</a:t>
            </a:r>
          </a:p>
          <a:p>
            <a:pPr marL="85725" lvl="0" indent="-85725">
              <a:spcAft>
                <a:spcPts val="600"/>
              </a:spcAft>
              <a:buFont typeface="Arial" panose="020B0604020202020204" pitchFamily="34" charset="0"/>
              <a:buChar char="•"/>
            </a:pPr>
            <a:r>
              <a:rPr lang="en-US" sz="900" dirty="0" smtClean="0"/>
              <a:t>Further work</a:t>
            </a:r>
            <a:r>
              <a:rPr lang="en-US" sz="900" baseline="0" dirty="0" smtClean="0"/>
              <a:t> on </a:t>
            </a:r>
            <a:r>
              <a:rPr lang="en-US" sz="900" dirty="0" smtClean="0"/>
              <a:t>Technical and political phase of </a:t>
            </a:r>
            <a:r>
              <a:rPr lang="en-US" sz="900" dirty="0" err="1" smtClean="0"/>
              <a:t>stocktake</a:t>
            </a:r>
            <a:r>
              <a:rPr lang="en-US" sz="900" dirty="0" smtClean="0"/>
              <a:t>, Inputs, outcomes, modalities</a:t>
            </a:r>
          </a:p>
          <a:p>
            <a:pPr marL="0" lvl="0" indent="0">
              <a:spcAft>
                <a:spcPts val="600"/>
              </a:spcAft>
              <a:buFont typeface="Arial" panose="020B0604020202020204" pitchFamily="34" charset="0"/>
              <a:buNone/>
            </a:pPr>
            <a:r>
              <a:rPr lang="en-GB" altLang="en-US" sz="900" b="1" kern="0" dirty="0" smtClean="0">
                <a:latin typeface="Verdana"/>
              </a:rPr>
              <a:t>Adaptation and Loss &amp; Damage</a:t>
            </a:r>
            <a:endParaRPr lang="en-US" sz="900" b="1" dirty="0" smtClean="0"/>
          </a:p>
          <a:p>
            <a:pPr marL="171450" indent="-171450">
              <a:lnSpc>
                <a:spcPct val="114000"/>
              </a:lnSpc>
              <a:buFont typeface="Arial" panose="020B0604020202020204" pitchFamily="34" charset="0"/>
              <a:buChar char="•"/>
            </a:pPr>
            <a:r>
              <a:rPr lang="en-GB" sz="900" b="0" dirty="0" smtClean="0">
                <a:solidFill>
                  <a:srgbClr val="0F5494"/>
                </a:solidFill>
              </a:rPr>
              <a:t>Adaptation as key element of the Paris Agreement Implementation. </a:t>
            </a:r>
          </a:p>
          <a:p>
            <a:pPr marL="171450" indent="-171450">
              <a:lnSpc>
                <a:spcPct val="114000"/>
              </a:lnSpc>
              <a:buFont typeface="Arial" panose="020B0604020202020204" pitchFamily="34" charset="0"/>
              <a:buChar char="•"/>
            </a:pPr>
            <a:r>
              <a:rPr lang="en-GB" sz="900" dirty="0" smtClean="0">
                <a:solidFill>
                  <a:srgbClr val="0F5494"/>
                </a:solidFill>
              </a:rPr>
              <a:t>Adaptation finance</a:t>
            </a:r>
            <a:r>
              <a:rPr lang="en-GB" sz="900" b="0" dirty="0" smtClean="0">
                <a:solidFill>
                  <a:srgbClr val="0F5494"/>
                </a:solidFill>
              </a:rPr>
              <a:t>: Unanimous request from developing countries for availability, accessibility, predictability and sustainability.</a:t>
            </a:r>
          </a:p>
          <a:p>
            <a:pPr marL="171450" indent="-171450">
              <a:lnSpc>
                <a:spcPct val="114000"/>
              </a:lnSpc>
              <a:buFont typeface="Arial" panose="020B0604020202020204" pitchFamily="34" charset="0"/>
              <a:buChar char="•"/>
            </a:pPr>
            <a:r>
              <a:rPr lang="en-GB" sz="900" dirty="0" smtClean="0">
                <a:solidFill>
                  <a:srgbClr val="0F5494"/>
                </a:solidFill>
              </a:rPr>
              <a:t>adaptation communication:</a:t>
            </a:r>
            <a:r>
              <a:rPr lang="en-GB" sz="900" b="0" dirty="0" smtClean="0">
                <a:solidFill>
                  <a:srgbClr val="0F5494"/>
                </a:solidFill>
              </a:rPr>
              <a:t> convergence on the framing and overall themes and clear aim for substance - especially by developing countries. </a:t>
            </a:r>
          </a:p>
          <a:p>
            <a:pPr marL="628650" lvl="1" indent="-171450">
              <a:lnSpc>
                <a:spcPct val="114000"/>
              </a:lnSpc>
              <a:buFont typeface="Arial" panose="020B0604020202020204" pitchFamily="34" charset="0"/>
              <a:buChar char="•"/>
            </a:pPr>
            <a:r>
              <a:rPr lang="en-GB" sz="900" b="0" dirty="0" smtClean="0">
                <a:solidFill>
                  <a:srgbClr val="0F5494"/>
                </a:solidFill>
              </a:rPr>
              <a:t>The submissions envisaged before the next SB sessions and the forthcoming in-sessional workshop are expected to provide tips and linkages also relevant in the build-up of the transparency framework. </a:t>
            </a:r>
          </a:p>
          <a:p>
            <a:pPr marL="171450" indent="-171450">
              <a:lnSpc>
                <a:spcPct val="114000"/>
              </a:lnSpc>
              <a:buFont typeface="Arial" panose="020B0604020202020204" pitchFamily="34" charset="0"/>
              <a:buChar char="•"/>
            </a:pPr>
            <a:r>
              <a:rPr lang="en-GB" sz="900" b="0" dirty="0" smtClean="0">
                <a:solidFill>
                  <a:srgbClr val="0F5494"/>
                </a:solidFill>
              </a:rPr>
              <a:t>The adaptation-related institutional architecture to be reviewed in the light of the Paris Agreement</a:t>
            </a:r>
          </a:p>
          <a:p>
            <a:pPr marL="0" indent="0">
              <a:lnSpc>
                <a:spcPct val="114000"/>
              </a:lnSpc>
              <a:buFont typeface="Arial" panose="020B0604020202020204" pitchFamily="34" charset="0"/>
              <a:buNone/>
            </a:pPr>
            <a:r>
              <a:rPr lang="en-GB" sz="900" b="0" i="0" dirty="0" smtClean="0"/>
              <a:t>On </a:t>
            </a:r>
            <a:r>
              <a:rPr lang="en-GB" sz="900" i="0" dirty="0" smtClean="0"/>
              <a:t>Loss and Damage: </a:t>
            </a:r>
            <a:r>
              <a:rPr lang="en-GB" sz="900" b="0" i="0" dirty="0" smtClean="0"/>
              <a:t>successful review of the Warsaw International Mechanism bought some time for the Parties and the process itself, though WIM further status (either under the COP or being fully subject of CMA’s authority) may become a revolving issue. </a:t>
            </a:r>
            <a:r>
              <a:rPr lang="en-GB" sz="900" b="0" dirty="0" smtClean="0"/>
              <a:t>Indicative framework of the new 5 year work plan of the WIM Executive Committee adopted, with notable </a:t>
            </a:r>
            <a:r>
              <a:rPr lang="en-GB" sz="900" b="0" i="0" dirty="0" smtClean="0"/>
              <a:t>strength given to the </a:t>
            </a:r>
            <a:r>
              <a:rPr lang="en-GB" sz="900" i="0" dirty="0" smtClean="0"/>
              <a:t>finance related work stream </a:t>
            </a:r>
            <a:r>
              <a:rPr lang="en-GB" sz="900" b="0" i="0" dirty="0" smtClean="0"/>
              <a:t>and to the cooperation with outside-UNFCCC entities</a:t>
            </a:r>
          </a:p>
          <a:p>
            <a:pPr marL="0" lvl="0" indent="0">
              <a:spcAft>
                <a:spcPts val="600"/>
              </a:spcAft>
              <a:buFont typeface="Arial" panose="020B0604020202020204" pitchFamily="34" charset="0"/>
              <a:buNone/>
            </a:pPr>
            <a:r>
              <a:rPr lang="en-US" sz="900" b="1" dirty="0" smtClean="0"/>
              <a:t>Finance</a:t>
            </a:r>
          </a:p>
          <a:p>
            <a:pPr>
              <a:buClr>
                <a:srgbClr val="0F5494"/>
              </a:buClr>
              <a:buFont typeface="Arial" panose="020B0604020202020204" pitchFamily="34" charset="0"/>
              <a:buChar char="•"/>
            </a:pPr>
            <a:r>
              <a:rPr lang="en-US" sz="900" i="0" dirty="0" smtClean="0"/>
              <a:t>Preparatory work to set up the Paris Agreement </a:t>
            </a:r>
            <a:r>
              <a:rPr lang="en-US" sz="900" b="1" i="0" dirty="0" smtClean="0"/>
              <a:t>transparency framework</a:t>
            </a:r>
            <a:r>
              <a:rPr lang="en-US" sz="900" i="0" dirty="0" smtClean="0"/>
              <a:t> (reporting, accounting)</a:t>
            </a:r>
          </a:p>
          <a:p>
            <a:pPr>
              <a:buClr>
                <a:srgbClr val="0F5494"/>
              </a:buClr>
              <a:buFont typeface="Arial" panose="020B0604020202020204" pitchFamily="34" charset="0"/>
              <a:buChar char="•"/>
            </a:pPr>
            <a:r>
              <a:rPr lang="en-US" sz="900" b="1" i="0" dirty="0" smtClean="0"/>
              <a:t>Long-term finance</a:t>
            </a:r>
            <a:r>
              <a:rPr lang="en-US" sz="900" i="0" dirty="0" smtClean="0"/>
              <a:t>: how to scale up, how and when to start the work of reflecting beyond the 2020 Roadmap ?</a:t>
            </a:r>
          </a:p>
          <a:p>
            <a:pPr>
              <a:buClr>
                <a:srgbClr val="0F5494"/>
              </a:buClr>
              <a:buFont typeface="Arial" panose="020B0604020202020204" pitchFamily="34" charset="0"/>
              <a:buChar char="•"/>
            </a:pPr>
            <a:r>
              <a:rPr lang="en-US" sz="900" i="0" dirty="0" smtClean="0"/>
              <a:t>What would the future climate finance architecture look like ? </a:t>
            </a:r>
            <a:r>
              <a:rPr lang="en-US" sz="900" b="1" i="0" dirty="0" smtClean="0"/>
              <a:t>6</a:t>
            </a:r>
            <a:r>
              <a:rPr lang="en-US" sz="900" b="1" i="0" baseline="30000" dirty="0" smtClean="0"/>
              <a:t>th</a:t>
            </a:r>
            <a:r>
              <a:rPr lang="en-US" sz="900" b="1" i="0" dirty="0" smtClean="0"/>
              <a:t> review</a:t>
            </a:r>
            <a:r>
              <a:rPr lang="en-US" sz="900" i="0" dirty="0" smtClean="0"/>
              <a:t> of the financing mechanism starting, what will happen to the Adaptation fund, how to streamline the landscape ?</a:t>
            </a:r>
          </a:p>
          <a:p>
            <a:pPr>
              <a:buClr>
                <a:srgbClr val="0F5494"/>
              </a:buClr>
              <a:buFont typeface="Arial" panose="020B0604020202020204" pitchFamily="34" charset="0"/>
              <a:buChar char="•"/>
            </a:pPr>
            <a:r>
              <a:rPr lang="en-US" sz="900" i="0" dirty="0" smtClean="0"/>
              <a:t>The functions of the UNFCCC </a:t>
            </a:r>
            <a:r>
              <a:rPr lang="en-US" sz="900" b="1" i="0" dirty="0" smtClean="0"/>
              <a:t>Standing Committee on Finance </a:t>
            </a:r>
            <a:r>
              <a:rPr lang="en-US" sz="900" i="0" dirty="0" smtClean="0"/>
              <a:t>will be reviewed – how will the SCF serve the Paris Agreement ?</a:t>
            </a:r>
          </a:p>
          <a:p>
            <a:pPr>
              <a:buClr>
                <a:srgbClr val="0F5494"/>
              </a:buClr>
              <a:buFont typeface="Arial" panose="020B0604020202020204" pitchFamily="34" charset="0"/>
              <a:buChar char="•"/>
            </a:pPr>
            <a:r>
              <a:rPr lang="en-US" sz="900" i="0" dirty="0" smtClean="0"/>
              <a:t>In the </a:t>
            </a:r>
            <a:r>
              <a:rPr lang="en-US" sz="900" b="1" i="0" dirty="0" smtClean="0"/>
              <a:t>High Level climate finance ministerial</a:t>
            </a:r>
            <a:r>
              <a:rPr lang="en-US" sz="900" i="0" dirty="0" smtClean="0"/>
              <a:t>, a strong emphasis by the vulnerable developing countries for increased grant-based adaptation funding</a:t>
            </a: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GB" altLang="en-US" sz="900" b="1" kern="0" dirty="0" smtClean="0">
                <a:latin typeface="Verdana"/>
              </a:rPr>
              <a:t>Capacity-building:</a:t>
            </a:r>
            <a:endParaRPr lang="en-US" sz="900" b="0" dirty="0" smtClean="0"/>
          </a:p>
          <a:p>
            <a:pPr marL="171450" indent="-171450">
              <a:buFont typeface="Arial" panose="020B0604020202020204" pitchFamily="34" charset="0"/>
              <a:buChar char="•"/>
            </a:pPr>
            <a:r>
              <a:rPr lang="en-GB" sz="900" b="0" dirty="0" smtClean="0">
                <a:solidFill>
                  <a:srgbClr val="0F5494"/>
                </a:solidFill>
              </a:rPr>
              <a:t>Fully </a:t>
            </a:r>
            <a:r>
              <a:rPr lang="en-US" sz="900" b="0" dirty="0" smtClean="0">
                <a:solidFill>
                  <a:srgbClr val="0F5494"/>
                </a:solidFill>
              </a:rPr>
              <a:t>operational </a:t>
            </a:r>
            <a:r>
              <a:rPr lang="en-GB" sz="900" b="0" dirty="0" smtClean="0">
                <a:solidFill>
                  <a:srgbClr val="0F5494"/>
                </a:solidFill>
              </a:rPr>
              <a:t> </a:t>
            </a:r>
            <a:r>
              <a:rPr lang="en-GB" sz="900" dirty="0" smtClean="0">
                <a:solidFill>
                  <a:srgbClr val="0F5494"/>
                </a:solidFill>
              </a:rPr>
              <a:t>Paris Committee on Capacity-building </a:t>
            </a:r>
            <a:r>
              <a:rPr lang="en-GB" sz="900" b="0" dirty="0" smtClean="0">
                <a:solidFill>
                  <a:srgbClr val="0F5494"/>
                </a:solidFill>
              </a:rPr>
              <a:t>- in 2017 focus on capacity-building activities for NDC implementation </a:t>
            </a:r>
          </a:p>
          <a:p>
            <a:pPr marL="171450" indent="-171450">
              <a:buFont typeface="Arial" panose="020B0604020202020204" pitchFamily="34" charset="0"/>
              <a:buChar char="•"/>
            </a:pPr>
            <a:r>
              <a:rPr lang="en-GB" sz="900" b="0" dirty="0" smtClean="0">
                <a:solidFill>
                  <a:srgbClr val="0F5494"/>
                </a:solidFill>
              </a:rPr>
              <a:t>Conclusion of the </a:t>
            </a:r>
            <a:r>
              <a:rPr lang="en-GB" sz="900" dirty="0" smtClean="0">
                <a:solidFill>
                  <a:srgbClr val="0F5494"/>
                </a:solidFill>
              </a:rPr>
              <a:t>third review of CB framework </a:t>
            </a:r>
            <a:r>
              <a:rPr lang="en-GB" sz="900" b="0" dirty="0" smtClean="0">
                <a:solidFill>
                  <a:srgbClr val="0F5494"/>
                </a:solidFill>
              </a:rPr>
              <a:t>- launch of the fourth review and 6th meeting of the Durban Forum on Capacity-building </a:t>
            </a:r>
          </a:p>
          <a:p>
            <a:r>
              <a:rPr lang="fr-BE" sz="900" b="1" dirty="0" err="1" smtClean="0"/>
              <a:t>Technology</a:t>
            </a:r>
            <a:endParaRPr lang="fr-BE" sz="900" b="1" dirty="0" smtClean="0"/>
          </a:p>
          <a:p>
            <a:pPr marL="171450" indent="-171450">
              <a:buFont typeface="Arial" panose="020B0604020202020204" pitchFamily="34" charset="0"/>
              <a:buChar char="•"/>
            </a:pPr>
            <a:r>
              <a:rPr lang="fr-BE" sz="900" b="0" dirty="0" smtClean="0">
                <a:solidFill>
                  <a:srgbClr val="0F5494"/>
                </a:solidFill>
              </a:rPr>
              <a:t>Parties </a:t>
            </a:r>
            <a:r>
              <a:rPr lang="en-GB" sz="900" b="0" dirty="0" smtClean="0">
                <a:solidFill>
                  <a:srgbClr val="0F5494"/>
                </a:solidFill>
              </a:rPr>
              <a:t>welcome the work of the Technology Mechanism and the cooperation with the Green Climate Fund and the Global Environment Facility. </a:t>
            </a:r>
          </a:p>
          <a:p>
            <a:pPr marL="171450" indent="-171450">
              <a:buFont typeface="Arial" panose="020B0604020202020204" pitchFamily="34" charset="0"/>
              <a:buChar char="•"/>
            </a:pPr>
            <a:r>
              <a:rPr lang="en-GB" sz="900" b="0" dirty="0" smtClean="0">
                <a:solidFill>
                  <a:srgbClr val="0F5494"/>
                </a:solidFill>
              </a:rPr>
              <a:t>To support for the </a:t>
            </a:r>
            <a:r>
              <a:rPr lang="en-GB" sz="900" dirty="0" smtClean="0">
                <a:solidFill>
                  <a:srgbClr val="0F5494"/>
                </a:solidFill>
              </a:rPr>
              <a:t>Climate Technology Centre and Network </a:t>
            </a:r>
            <a:r>
              <a:rPr lang="en-GB" sz="900" b="0" dirty="0" smtClean="0">
                <a:solidFill>
                  <a:srgbClr val="0F5494"/>
                </a:solidFill>
              </a:rPr>
              <a:t>under the Convention, the European Commission joint the USA, Canada, Denmark, Italy, Japan and Korea in announcing further support of $23 million. </a:t>
            </a:r>
          </a:p>
          <a:p>
            <a:pPr marL="171450" indent="-171450">
              <a:buFont typeface="Arial" panose="020B0604020202020204" pitchFamily="34" charset="0"/>
              <a:buChar char="•"/>
            </a:pPr>
            <a:r>
              <a:rPr lang="en-GB" sz="900" b="0" dirty="0" smtClean="0">
                <a:solidFill>
                  <a:srgbClr val="0F5494"/>
                </a:solidFill>
              </a:rPr>
              <a:t>Agreement of the scope and key themes of the new guiding </a:t>
            </a:r>
            <a:r>
              <a:rPr lang="en-GB" sz="900" dirty="0" smtClean="0">
                <a:solidFill>
                  <a:srgbClr val="0F5494"/>
                </a:solidFill>
              </a:rPr>
              <a:t>Technology Framework</a:t>
            </a:r>
            <a:r>
              <a:rPr lang="en-GB" sz="900" b="0" dirty="0" smtClean="0">
                <a:solidFill>
                  <a:srgbClr val="0F5494"/>
                </a:solidFill>
              </a:rPr>
              <a:t>.   </a:t>
            </a:r>
            <a:endParaRPr lang="en-GB" sz="900" dirty="0" smtClean="0"/>
          </a:p>
          <a:p>
            <a:pPr marL="0" indent="0">
              <a:buFont typeface="Arial" panose="020B0604020202020204" pitchFamily="34" charset="0"/>
              <a:buNone/>
            </a:pPr>
            <a:r>
              <a:rPr lang="fr-FR" sz="900" b="1" dirty="0" smtClean="0">
                <a:solidFill>
                  <a:srgbClr val="0F5494"/>
                </a:solidFill>
              </a:rPr>
              <a:t>Mitigation</a:t>
            </a:r>
          </a:p>
          <a:p>
            <a:pPr marL="171450" indent="-171450">
              <a:buFont typeface="Arial" panose="020B0604020202020204" pitchFamily="34" charset="0"/>
              <a:buChar char="•"/>
            </a:pPr>
            <a:r>
              <a:rPr lang="fr-FR" sz="900" dirty="0" smtClean="0">
                <a:solidFill>
                  <a:srgbClr val="0F5494"/>
                </a:solidFill>
              </a:rPr>
              <a:t>NDC Guidance </a:t>
            </a:r>
            <a:r>
              <a:rPr lang="fr-FR" sz="900" b="0" dirty="0" err="1" smtClean="0">
                <a:solidFill>
                  <a:srgbClr val="0F5494"/>
                </a:solidFill>
              </a:rPr>
              <a:t>is</a:t>
            </a:r>
            <a:r>
              <a:rPr lang="fr-FR" sz="900" b="0" dirty="0" smtClean="0">
                <a:solidFill>
                  <a:srgbClr val="0F5494"/>
                </a:solidFill>
              </a:rPr>
              <a:t> a vital part of the Paris </a:t>
            </a:r>
            <a:r>
              <a:rPr lang="fr-FR" sz="900" b="0" dirty="0" err="1" smtClean="0">
                <a:solidFill>
                  <a:srgbClr val="0F5494"/>
                </a:solidFill>
              </a:rPr>
              <a:t>Rulebook</a:t>
            </a:r>
            <a:endParaRPr lang="fr-FR" sz="900" b="0" dirty="0" smtClean="0">
              <a:solidFill>
                <a:srgbClr val="0F5494"/>
              </a:solidFill>
            </a:endParaRPr>
          </a:p>
          <a:p>
            <a:pPr marL="628650" lvl="1" indent="-171450">
              <a:buFont typeface="Arial" panose="020B0604020202020204" pitchFamily="34" charset="0"/>
              <a:buChar char="•"/>
            </a:pPr>
            <a:r>
              <a:rPr lang="fr-FR" sz="900" b="0" dirty="0" err="1" smtClean="0">
                <a:solidFill>
                  <a:srgbClr val="0F5494"/>
                </a:solidFill>
              </a:rPr>
              <a:t>NDCs</a:t>
            </a:r>
            <a:r>
              <a:rPr lang="fr-FR" sz="900" b="0" dirty="0" smtClean="0">
                <a:solidFill>
                  <a:srgbClr val="0F5494"/>
                </a:solidFill>
              </a:rPr>
              <a:t> must </a:t>
            </a:r>
            <a:r>
              <a:rPr lang="fr-FR" sz="900" b="0" dirty="0" err="1" smtClean="0">
                <a:solidFill>
                  <a:srgbClr val="0F5494"/>
                </a:solidFill>
              </a:rPr>
              <a:t>be</a:t>
            </a:r>
            <a:r>
              <a:rPr lang="fr-FR" sz="900" b="0" dirty="0" smtClean="0">
                <a:solidFill>
                  <a:srgbClr val="0F5494"/>
                </a:solidFill>
              </a:rPr>
              <a:t> </a:t>
            </a:r>
            <a:r>
              <a:rPr lang="fr-FR" sz="900" b="0" dirty="0" err="1" smtClean="0">
                <a:solidFill>
                  <a:srgbClr val="0F5494"/>
                </a:solidFill>
              </a:rPr>
              <a:t>clear</a:t>
            </a:r>
            <a:r>
              <a:rPr lang="fr-FR" sz="900" b="0" dirty="0" smtClean="0">
                <a:solidFill>
                  <a:srgbClr val="0F5494"/>
                </a:solidFill>
              </a:rPr>
              <a:t>, transparent, </a:t>
            </a:r>
            <a:r>
              <a:rPr lang="fr-FR" sz="900" b="0" dirty="0" err="1" smtClean="0">
                <a:solidFill>
                  <a:srgbClr val="0F5494"/>
                </a:solidFill>
              </a:rPr>
              <a:t>accounted</a:t>
            </a:r>
            <a:r>
              <a:rPr lang="fr-FR" sz="900" b="0" dirty="0" smtClean="0">
                <a:solidFill>
                  <a:srgbClr val="0F5494"/>
                </a:solidFill>
              </a:rPr>
              <a:t> for etc.</a:t>
            </a:r>
          </a:p>
          <a:p>
            <a:pPr marL="628650" lvl="1" indent="-171450">
              <a:buFont typeface="Arial" panose="020B0604020202020204" pitchFamily="34" charset="0"/>
              <a:buChar char="•"/>
            </a:pPr>
            <a:r>
              <a:rPr lang="fr-FR" sz="900" b="0" dirty="0" smtClean="0">
                <a:solidFill>
                  <a:srgbClr val="0F5494"/>
                </a:solidFill>
              </a:rPr>
              <a:t>Essential </a:t>
            </a:r>
            <a:r>
              <a:rPr lang="fr-FR" sz="900" b="0" dirty="0" err="1" smtClean="0">
                <a:solidFill>
                  <a:srgbClr val="0F5494"/>
                </a:solidFill>
              </a:rPr>
              <a:t>ingredient</a:t>
            </a:r>
            <a:r>
              <a:rPr lang="fr-FR" sz="900" b="0" dirty="0" smtClean="0">
                <a:solidFill>
                  <a:srgbClr val="0F5494"/>
                </a:solidFill>
              </a:rPr>
              <a:t> to </a:t>
            </a:r>
            <a:r>
              <a:rPr lang="fr-FR" sz="900" b="0" dirty="0" err="1" smtClean="0">
                <a:solidFill>
                  <a:srgbClr val="0F5494"/>
                </a:solidFill>
              </a:rPr>
              <a:t>transparency</a:t>
            </a:r>
            <a:r>
              <a:rPr lang="fr-FR" sz="900" b="0" dirty="0" smtClean="0">
                <a:solidFill>
                  <a:srgbClr val="0F5494"/>
                </a:solidFill>
              </a:rPr>
              <a:t> </a:t>
            </a:r>
            <a:r>
              <a:rPr lang="fr-FR" sz="900" b="0" dirty="0" err="1" smtClean="0">
                <a:solidFill>
                  <a:srgbClr val="0F5494"/>
                </a:solidFill>
              </a:rPr>
              <a:t>framework</a:t>
            </a:r>
            <a:r>
              <a:rPr lang="fr-FR" sz="900" b="0" dirty="0" smtClean="0">
                <a:solidFill>
                  <a:srgbClr val="0F5494"/>
                </a:solidFill>
              </a:rPr>
              <a:t> and ambition cycle</a:t>
            </a:r>
          </a:p>
          <a:p>
            <a:pPr marL="342900" indent="-342900">
              <a:buFont typeface="Arial" panose="020B0604020202020204" pitchFamily="34" charset="0"/>
              <a:buChar char="•"/>
            </a:pPr>
            <a:r>
              <a:rPr lang="fr-FR" sz="900" dirty="0" smtClean="0">
                <a:solidFill>
                  <a:srgbClr val="0F5494"/>
                </a:solidFill>
              </a:rPr>
              <a:t>Marrakech </a:t>
            </a:r>
            <a:r>
              <a:rPr lang="fr-FR" sz="900" dirty="0" err="1" smtClean="0">
                <a:solidFill>
                  <a:srgbClr val="0F5494"/>
                </a:solidFill>
              </a:rPr>
              <a:t>produced</a:t>
            </a:r>
            <a:r>
              <a:rPr lang="fr-FR" sz="900" dirty="0" smtClean="0">
                <a:solidFill>
                  <a:srgbClr val="0F5494"/>
                </a:solidFill>
              </a:rPr>
              <a:t> a viable plan for </a:t>
            </a:r>
            <a:r>
              <a:rPr lang="fr-FR" sz="900" dirty="0" err="1" smtClean="0">
                <a:solidFill>
                  <a:srgbClr val="0F5494"/>
                </a:solidFill>
              </a:rPr>
              <a:t>developing</a:t>
            </a:r>
            <a:r>
              <a:rPr lang="fr-FR" sz="900" dirty="0" smtClean="0">
                <a:solidFill>
                  <a:srgbClr val="0F5494"/>
                </a:solidFill>
              </a:rPr>
              <a:t> the guidance </a:t>
            </a:r>
            <a:r>
              <a:rPr lang="fr-FR" sz="900" dirty="0" err="1" smtClean="0">
                <a:solidFill>
                  <a:srgbClr val="0F5494"/>
                </a:solidFill>
              </a:rPr>
              <a:t>needed</a:t>
            </a:r>
            <a:r>
              <a:rPr lang="fr-FR" sz="900" b="0" dirty="0" smtClean="0">
                <a:solidFill>
                  <a:srgbClr val="0F5494"/>
                </a:solidFill>
              </a:rPr>
              <a:t> on NDC </a:t>
            </a:r>
            <a:r>
              <a:rPr lang="fr-FR" sz="900" b="0" dirty="0" err="1" smtClean="0">
                <a:solidFill>
                  <a:srgbClr val="0F5494"/>
                </a:solidFill>
              </a:rPr>
              <a:t>accounting</a:t>
            </a:r>
            <a:r>
              <a:rPr lang="fr-FR" sz="900" b="0" dirty="0" smtClean="0">
                <a:solidFill>
                  <a:srgbClr val="0F5494"/>
                </a:solidFill>
              </a:rPr>
              <a:t>, </a:t>
            </a:r>
            <a:r>
              <a:rPr lang="fr-FR" sz="900" b="0" dirty="0" err="1" smtClean="0">
                <a:solidFill>
                  <a:srgbClr val="0F5494"/>
                </a:solidFill>
              </a:rPr>
              <a:t>accompanying</a:t>
            </a:r>
            <a:r>
              <a:rPr lang="fr-FR" sz="900" b="0" dirty="0" smtClean="0">
                <a:solidFill>
                  <a:srgbClr val="0F5494"/>
                </a:solidFill>
              </a:rPr>
              <a:t> information &amp; </a:t>
            </a:r>
            <a:r>
              <a:rPr lang="fr-FR" sz="900" b="0" dirty="0" err="1" smtClean="0">
                <a:solidFill>
                  <a:srgbClr val="0F5494"/>
                </a:solidFill>
              </a:rPr>
              <a:t>features</a:t>
            </a:r>
            <a:r>
              <a:rPr lang="fr-FR" sz="900" b="0" dirty="0" smtClean="0">
                <a:solidFill>
                  <a:srgbClr val="0F5494"/>
                </a:solidFill>
              </a:rPr>
              <a:t>.</a:t>
            </a:r>
          </a:p>
          <a:p>
            <a:pPr marL="342900" indent="-342900">
              <a:buFont typeface="Arial" panose="020B0604020202020204" pitchFamily="34" charset="0"/>
              <a:buChar char="•"/>
            </a:pPr>
            <a:r>
              <a:rPr lang="fr-FR" sz="900" dirty="0" smtClean="0">
                <a:solidFill>
                  <a:srgbClr val="0F5494"/>
                </a:solidFill>
              </a:rPr>
              <a:t>But </a:t>
            </a:r>
            <a:r>
              <a:rPr lang="fr-FR" sz="900" dirty="0" err="1" smtClean="0">
                <a:solidFill>
                  <a:srgbClr val="0F5494"/>
                </a:solidFill>
              </a:rPr>
              <a:t>progress</a:t>
            </a:r>
            <a:r>
              <a:rPr lang="fr-FR" sz="900" dirty="0" smtClean="0">
                <a:solidFill>
                  <a:srgbClr val="0F5494"/>
                </a:solidFill>
              </a:rPr>
              <a:t> </a:t>
            </a:r>
            <a:r>
              <a:rPr lang="fr-FR" sz="900" dirty="0" err="1" smtClean="0">
                <a:solidFill>
                  <a:srgbClr val="0F5494"/>
                </a:solidFill>
              </a:rPr>
              <a:t>is</a:t>
            </a:r>
            <a:r>
              <a:rPr lang="fr-FR" sz="900" dirty="0" smtClean="0">
                <a:solidFill>
                  <a:srgbClr val="0F5494"/>
                </a:solidFill>
              </a:rPr>
              <a:t> </a:t>
            </a:r>
            <a:r>
              <a:rPr lang="fr-FR" sz="900" dirty="0" err="1" smtClean="0">
                <a:solidFill>
                  <a:srgbClr val="0F5494"/>
                </a:solidFill>
              </a:rPr>
              <a:t>too</a:t>
            </a:r>
            <a:r>
              <a:rPr lang="fr-FR" sz="900" dirty="0" smtClean="0">
                <a:solidFill>
                  <a:srgbClr val="0F5494"/>
                </a:solidFill>
              </a:rPr>
              <a:t> slow</a:t>
            </a:r>
            <a:r>
              <a:rPr lang="fr-FR" sz="900" b="0" dirty="0" smtClean="0">
                <a:solidFill>
                  <a:srgbClr val="0F5494"/>
                </a:solidFill>
              </a:rPr>
              <a:t>. </a:t>
            </a:r>
            <a:r>
              <a:rPr lang="fr-FR" sz="900" b="0" dirty="0" err="1" smtClean="0">
                <a:solidFill>
                  <a:srgbClr val="0F5494"/>
                </a:solidFill>
              </a:rPr>
              <a:t>LMDCs</a:t>
            </a:r>
            <a:r>
              <a:rPr lang="fr-FR" sz="900" b="0" dirty="0" smtClean="0">
                <a:solidFill>
                  <a:srgbClr val="0F5494"/>
                </a:solidFill>
              </a:rPr>
              <a:t> </a:t>
            </a:r>
            <a:r>
              <a:rPr lang="fr-FR" sz="900" b="0" dirty="0" err="1" smtClean="0">
                <a:solidFill>
                  <a:srgbClr val="0F5494"/>
                </a:solidFill>
              </a:rPr>
              <a:t>reluctant</a:t>
            </a:r>
            <a:r>
              <a:rPr lang="fr-FR" sz="900" b="0" dirty="0" smtClean="0">
                <a:solidFill>
                  <a:srgbClr val="0F5494"/>
                </a:solidFill>
              </a:rPr>
              <a:t> to </a:t>
            </a:r>
            <a:r>
              <a:rPr lang="fr-FR" sz="900" b="0" dirty="0" err="1" smtClean="0">
                <a:solidFill>
                  <a:srgbClr val="0F5494"/>
                </a:solidFill>
              </a:rPr>
              <a:t>isolate</a:t>
            </a:r>
            <a:r>
              <a:rPr lang="fr-FR" sz="900" b="0" dirty="0" smtClean="0">
                <a:solidFill>
                  <a:srgbClr val="0F5494"/>
                </a:solidFill>
              </a:rPr>
              <a:t> </a:t>
            </a:r>
            <a:r>
              <a:rPr lang="fr-FR" sz="900" b="0" dirty="0" err="1" smtClean="0">
                <a:solidFill>
                  <a:srgbClr val="0F5494"/>
                </a:solidFill>
              </a:rPr>
              <a:t>technical</a:t>
            </a:r>
            <a:r>
              <a:rPr lang="fr-FR" sz="900" b="0" dirty="0" smtClean="0">
                <a:solidFill>
                  <a:srgbClr val="0F5494"/>
                </a:solidFill>
              </a:rPr>
              <a:t> issues </a:t>
            </a:r>
            <a:r>
              <a:rPr lang="fr-FR" sz="900" b="0" dirty="0" err="1" smtClean="0">
                <a:solidFill>
                  <a:srgbClr val="0F5494"/>
                </a:solidFill>
              </a:rPr>
              <a:t>from</a:t>
            </a:r>
            <a:r>
              <a:rPr lang="fr-FR" sz="900" b="0" dirty="0" smtClean="0">
                <a:solidFill>
                  <a:srgbClr val="0F5494"/>
                </a:solidFill>
              </a:rPr>
              <a:t> </a:t>
            </a:r>
            <a:r>
              <a:rPr lang="fr-FR" sz="900" b="0" dirty="0" err="1" smtClean="0">
                <a:solidFill>
                  <a:srgbClr val="0F5494"/>
                </a:solidFill>
              </a:rPr>
              <a:t>larger</a:t>
            </a:r>
            <a:r>
              <a:rPr lang="fr-FR" sz="900" b="0" dirty="0" smtClean="0">
                <a:solidFill>
                  <a:srgbClr val="0F5494"/>
                </a:solidFill>
              </a:rPr>
              <a:t> points of </a:t>
            </a:r>
            <a:r>
              <a:rPr lang="fr-FR" sz="900" b="0" dirty="0" err="1" smtClean="0">
                <a:solidFill>
                  <a:srgbClr val="0F5494"/>
                </a:solidFill>
              </a:rPr>
              <a:t>principle</a:t>
            </a:r>
            <a:r>
              <a:rPr lang="fr-FR" sz="900" b="0" dirty="0" smtClean="0">
                <a:solidFill>
                  <a:srgbClr val="0F5494"/>
                </a:solidFill>
              </a:rPr>
              <a:t> (</a:t>
            </a:r>
            <a:r>
              <a:rPr lang="fr-FR" sz="900" b="0" dirty="0" err="1" smtClean="0">
                <a:solidFill>
                  <a:srgbClr val="0F5494"/>
                </a:solidFill>
              </a:rPr>
              <a:t>e.g</a:t>
            </a:r>
            <a:r>
              <a:rPr lang="fr-FR" sz="900" b="0" dirty="0" smtClean="0">
                <a:solidFill>
                  <a:srgbClr val="0F5494"/>
                </a:solidFill>
              </a:rPr>
              <a:t>. </a:t>
            </a:r>
            <a:r>
              <a:rPr lang="fr-FR" sz="900" b="0" dirty="0" err="1" smtClean="0">
                <a:solidFill>
                  <a:srgbClr val="0F5494"/>
                </a:solidFill>
              </a:rPr>
              <a:t>differentiation</a:t>
            </a:r>
            <a:r>
              <a:rPr lang="fr-FR" sz="900" b="0" dirty="0" smtClean="0">
                <a:solidFill>
                  <a:srgbClr val="0F5494"/>
                </a:solidFill>
              </a:rPr>
              <a:t>)</a:t>
            </a:r>
            <a:endParaRPr lang="en-GB" sz="900" dirty="0" smtClean="0">
              <a:solidFill>
                <a:srgbClr val="0F5494"/>
              </a:solidFill>
            </a:endParaRPr>
          </a:p>
          <a:p>
            <a:pPr marL="171450" indent="-171450">
              <a:buFont typeface="Arial" panose="020B0604020202020204" pitchFamily="34" charset="0"/>
              <a:buChar char="•"/>
            </a:pPr>
            <a:r>
              <a:rPr lang="fr-FR" sz="900" dirty="0" smtClean="0">
                <a:solidFill>
                  <a:srgbClr val="0F5494"/>
                </a:solidFill>
              </a:rPr>
              <a:t>NDC </a:t>
            </a:r>
            <a:r>
              <a:rPr lang="fr-FR" sz="900" dirty="0" err="1" smtClean="0">
                <a:solidFill>
                  <a:srgbClr val="0F5494"/>
                </a:solidFill>
              </a:rPr>
              <a:t>registry</a:t>
            </a:r>
            <a:r>
              <a:rPr lang="fr-FR" sz="900" b="0" dirty="0" smtClean="0">
                <a:solidFill>
                  <a:srgbClr val="0F5494"/>
                </a:solidFill>
              </a:rPr>
              <a:t> discussions </a:t>
            </a:r>
            <a:r>
              <a:rPr lang="fr-FR" sz="900" b="0" dirty="0" err="1" smtClean="0">
                <a:solidFill>
                  <a:srgbClr val="0F5494"/>
                </a:solidFill>
              </a:rPr>
              <a:t>appear</a:t>
            </a:r>
            <a:r>
              <a:rPr lang="fr-FR" sz="900" b="0" dirty="0" smtClean="0">
                <a:solidFill>
                  <a:srgbClr val="0F5494"/>
                </a:solidFill>
              </a:rPr>
              <a:t> to </a:t>
            </a:r>
            <a:r>
              <a:rPr lang="fr-FR" sz="900" b="0" dirty="0" err="1" smtClean="0">
                <a:solidFill>
                  <a:srgbClr val="0F5494"/>
                </a:solidFill>
              </a:rPr>
              <a:t>be</a:t>
            </a:r>
            <a:r>
              <a:rPr lang="fr-FR" sz="900" b="0" dirty="0" smtClean="0">
                <a:solidFill>
                  <a:srgbClr val="0F5494"/>
                </a:solidFill>
              </a:rPr>
              <a:t> </a:t>
            </a:r>
            <a:r>
              <a:rPr lang="fr-FR" sz="900" b="0" dirty="0" err="1" smtClean="0">
                <a:solidFill>
                  <a:srgbClr val="0F5494"/>
                </a:solidFill>
              </a:rPr>
              <a:t>stalled</a:t>
            </a:r>
            <a:r>
              <a:rPr lang="fr-FR" sz="900" b="0" dirty="0" smtClean="0">
                <a:solidFill>
                  <a:srgbClr val="0F5494"/>
                </a:solidFill>
              </a:rPr>
              <a:t> </a:t>
            </a:r>
            <a:r>
              <a:rPr lang="fr-FR" sz="900" b="0" dirty="0" err="1" smtClean="0">
                <a:solidFill>
                  <a:srgbClr val="0F5494"/>
                </a:solidFill>
              </a:rPr>
              <a:t>permanently</a:t>
            </a:r>
            <a:r>
              <a:rPr lang="fr-FR" sz="900" b="0" dirty="0" smtClean="0">
                <a:solidFill>
                  <a:srgbClr val="0F5494"/>
                </a:solidFill>
              </a:rPr>
              <a:t> </a:t>
            </a:r>
            <a:r>
              <a:rPr lang="fr-FR" sz="900" b="0" dirty="0" err="1" smtClean="0">
                <a:solidFill>
                  <a:srgbClr val="0F5494"/>
                </a:solidFill>
              </a:rPr>
              <a:t>until</a:t>
            </a:r>
            <a:r>
              <a:rPr lang="fr-FR" sz="900" b="0" dirty="0" smtClean="0">
                <a:solidFill>
                  <a:srgbClr val="0F5494"/>
                </a:solidFill>
              </a:rPr>
              <a:t> NDC guidance </a:t>
            </a:r>
            <a:r>
              <a:rPr lang="fr-FR" sz="900" b="0" dirty="0" err="1" smtClean="0">
                <a:solidFill>
                  <a:srgbClr val="0F5494"/>
                </a:solidFill>
              </a:rPr>
              <a:t>finalised</a:t>
            </a:r>
            <a:r>
              <a:rPr lang="fr-FR" sz="900" b="0" dirty="0" smtClean="0">
                <a:solidFill>
                  <a:srgbClr val="0F5494"/>
                </a:solidFill>
              </a:rPr>
              <a:t>.</a:t>
            </a:r>
            <a:endParaRPr lang="en-GB" sz="900" dirty="0" smtClean="0"/>
          </a:p>
          <a:p>
            <a:r>
              <a:rPr lang="fr-BE" sz="900" b="1" dirty="0" err="1" smtClean="0"/>
              <a:t>Carbon</a:t>
            </a:r>
            <a:r>
              <a:rPr lang="fr-BE" sz="900" b="1" dirty="0" smtClean="0"/>
              <a:t> </a:t>
            </a:r>
            <a:r>
              <a:rPr lang="fr-BE" sz="900" b="1" dirty="0" err="1" smtClean="0"/>
              <a:t>markets</a:t>
            </a:r>
            <a:r>
              <a:rPr lang="fr-BE" sz="900" b="1" dirty="0" smtClean="0"/>
              <a:t>: </a:t>
            </a:r>
          </a:p>
          <a:p>
            <a:pPr marL="171450" indent="-171450">
              <a:buFont typeface="Arial" panose="020B0604020202020204" pitchFamily="34" charset="0"/>
              <a:buChar char="•"/>
            </a:pPr>
            <a:r>
              <a:rPr lang="en-GB" sz="900" dirty="0" smtClean="0">
                <a:solidFill>
                  <a:srgbClr val="0F5494"/>
                </a:solidFill>
              </a:rPr>
              <a:t>Further and more focused process on Article 6 of the Paris Agreement with tacit agreement to a 2018 deadline</a:t>
            </a:r>
          </a:p>
          <a:p>
            <a:pPr marL="285750" indent="-285750">
              <a:buFont typeface="Arial" panose="020B0604020202020204" pitchFamily="34" charset="0"/>
              <a:buChar char="•"/>
            </a:pPr>
            <a:r>
              <a:rPr lang="en-GB" sz="900" u="sng" dirty="0" smtClean="0">
                <a:solidFill>
                  <a:srgbClr val="0F5494"/>
                </a:solidFill>
              </a:rPr>
              <a:t>Three sub items</a:t>
            </a:r>
            <a:r>
              <a:rPr lang="en-GB" sz="900" dirty="0" smtClean="0">
                <a:solidFill>
                  <a:srgbClr val="0F5494"/>
                </a:solidFill>
              </a:rPr>
              <a:t>: </a:t>
            </a:r>
          </a:p>
          <a:p>
            <a:pPr marL="742950" lvl="1" indent="-285750">
              <a:buFont typeface="Arial" panose="020B0604020202020204" pitchFamily="34" charset="0"/>
              <a:buChar char="•"/>
            </a:pPr>
            <a:r>
              <a:rPr lang="en-GB" sz="900" dirty="0" smtClean="0">
                <a:solidFill>
                  <a:srgbClr val="0F5494"/>
                </a:solidFill>
              </a:rPr>
              <a:t>Article 6.2 - Accounting, </a:t>
            </a:r>
          </a:p>
          <a:p>
            <a:pPr marL="742950" lvl="1" indent="-285750">
              <a:buFont typeface="Arial" panose="020B0604020202020204" pitchFamily="34" charset="0"/>
              <a:buChar char="•"/>
            </a:pPr>
            <a:r>
              <a:rPr lang="en-GB" sz="900" dirty="0" smtClean="0">
                <a:solidFill>
                  <a:srgbClr val="0F5494"/>
                </a:solidFill>
              </a:rPr>
              <a:t>Article 6.4 - A mechanism to replace CDM</a:t>
            </a:r>
          </a:p>
          <a:p>
            <a:pPr marL="742950" lvl="1" indent="-285750">
              <a:buFont typeface="Arial" panose="020B0604020202020204" pitchFamily="34" charset="0"/>
              <a:buChar char="•"/>
            </a:pPr>
            <a:r>
              <a:rPr lang="en-GB" sz="900" dirty="0" smtClean="0">
                <a:solidFill>
                  <a:srgbClr val="0F5494"/>
                </a:solidFill>
              </a:rPr>
              <a:t>Article 6.8 – A </a:t>
            </a:r>
            <a:r>
              <a:rPr lang="en-GB" sz="900" dirty="0" err="1" smtClean="0">
                <a:solidFill>
                  <a:srgbClr val="0F5494"/>
                </a:solidFill>
              </a:rPr>
              <a:t>Workprogramme</a:t>
            </a:r>
            <a:r>
              <a:rPr lang="en-GB" sz="900" dirty="0" smtClean="0">
                <a:solidFill>
                  <a:srgbClr val="0F5494"/>
                </a:solidFill>
              </a:rPr>
              <a:t> on non-Market Approaches </a:t>
            </a:r>
          </a:p>
          <a:p>
            <a:pPr marL="171450" indent="-171450">
              <a:buFont typeface="Arial" panose="020B0604020202020204" pitchFamily="34" charset="0"/>
              <a:buChar char="•"/>
            </a:pPr>
            <a:r>
              <a:rPr lang="en-GB" sz="900" dirty="0" smtClean="0">
                <a:solidFill>
                  <a:srgbClr val="0F5494"/>
                </a:solidFill>
              </a:rPr>
              <a:t>Clear that progress on accounting and a mechanism related (EU and Umbrella v Brazil), and contingent on parallel progress on non-market approaches (Venezuela, Bolivia and Saudi)</a:t>
            </a:r>
            <a:endParaRPr lang="en-GB" sz="900" dirty="0" smtClean="0"/>
          </a:p>
          <a:p>
            <a:pPr marL="171450" indent="-171450">
              <a:buFont typeface="Arial" panose="020B0604020202020204" pitchFamily="34" charset="0"/>
              <a:buChar char="•"/>
            </a:pPr>
            <a:r>
              <a:rPr lang="en-GB" sz="900" dirty="0" smtClean="0"/>
              <a:t>But some momentum/seriousness to be detected </a:t>
            </a:r>
          </a:p>
          <a:p>
            <a:pPr marL="171450" indent="-171450">
              <a:buFont typeface="Arial" panose="020B0604020202020204" pitchFamily="34" charset="0"/>
              <a:buChar char="•"/>
            </a:pPr>
            <a:r>
              <a:rPr lang="en-GB" sz="900" dirty="0" smtClean="0"/>
              <a:t>Concerted effort to exclude observers and to focus on Party agreement (Venezuela and Brazil)</a:t>
            </a:r>
          </a:p>
          <a:p>
            <a:pPr marL="171450" indent="-171450">
              <a:buFont typeface="Arial" panose="020B0604020202020204" pitchFamily="34" charset="0"/>
              <a:buChar char="•"/>
            </a:pPr>
            <a:r>
              <a:rPr lang="en-GB" sz="900" dirty="0" smtClean="0"/>
              <a:t>Brazil-EU working together but significant differences over substance – both accounting and mechanism</a:t>
            </a:r>
          </a:p>
          <a:p>
            <a:pPr marL="171450" indent="-171450">
              <a:buFont typeface="Arial" panose="020B0604020202020204" pitchFamily="34" charset="0"/>
              <a:buChar char="•"/>
            </a:pPr>
            <a:r>
              <a:rPr lang="en-GB" sz="900" dirty="0" smtClean="0"/>
              <a:t>Absence of US from further negotiations will make things more difficult as will be absent a clear pole of opinion on accounting.</a:t>
            </a:r>
          </a:p>
          <a:p>
            <a:pPr marL="171450" indent="-171450">
              <a:buFont typeface="Arial" panose="020B0604020202020204" pitchFamily="34" charset="0"/>
              <a:buChar char="•"/>
            </a:pPr>
            <a:r>
              <a:rPr lang="en-GB" sz="900" dirty="0" smtClean="0"/>
              <a:t>Transition from CDM to Article 6 Mechanisms a key issue for many – one we are seeking to defer pending clarity on where we are going – i.e. the design of the  Article 6 Mechanism</a:t>
            </a:r>
          </a:p>
          <a:p>
            <a:pPr marL="0" indent="0">
              <a:buFont typeface="Arial" panose="020B0604020202020204" pitchFamily="34" charset="0"/>
              <a:buNone/>
            </a:pPr>
            <a:r>
              <a:rPr lang="fr-BE" sz="900" b="1" dirty="0" smtClean="0"/>
              <a:t>Land</a:t>
            </a:r>
          </a:p>
          <a:p>
            <a:pPr marL="85725" lvl="0" indent="-85725">
              <a:spcAft>
                <a:spcPts val="600"/>
              </a:spcAft>
              <a:buFont typeface="Arial" panose="020B0604020202020204" pitchFamily="34" charset="0"/>
              <a:buChar char="•"/>
            </a:pPr>
            <a:r>
              <a:rPr lang="en-US" sz="900" b="0" dirty="0" smtClean="0">
                <a:solidFill>
                  <a:srgbClr val="0F5494"/>
                </a:solidFill>
              </a:rPr>
              <a:t>Robust rules important given prominence of </a:t>
            </a:r>
            <a:r>
              <a:rPr lang="en-US" sz="900" dirty="0" smtClean="0">
                <a:solidFill>
                  <a:srgbClr val="0F5494"/>
                </a:solidFill>
              </a:rPr>
              <a:t>sinks</a:t>
            </a:r>
            <a:r>
              <a:rPr lang="en-US" sz="900" b="0" dirty="0" smtClean="0">
                <a:solidFill>
                  <a:srgbClr val="0F5494"/>
                </a:solidFill>
              </a:rPr>
              <a:t> in the Paris Agreement goals,  although as yet, no formal opportunity to develop these</a:t>
            </a:r>
          </a:p>
          <a:p>
            <a:pPr marL="85725" lvl="0" indent="-85725">
              <a:spcAft>
                <a:spcPts val="600"/>
              </a:spcAft>
              <a:buFont typeface="Arial" panose="020B0604020202020204" pitchFamily="34" charset="0"/>
              <a:buChar char="•"/>
            </a:pPr>
            <a:r>
              <a:rPr lang="en-US" sz="900" dirty="0" smtClean="0">
                <a:solidFill>
                  <a:srgbClr val="0F5494"/>
                </a:solidFill>
              </a:rPr>
              <a:t>Agriculture</a:t>
            </a:r>
            <a:r>
              <a:rPr lang="en-US" sz="900" b="0" dirty="0" smtClean="0">
                <a:solidFill>
                  <a:srgbClr val="0F5494"/>
                </a:solidFill>
              </a:rPr>
              <a:t> highlighted as important for many parties yet progress remains challenging</a:t>
            </a:r>
          </a:p>
          <a:p>
            <a:pPr marL="0" indent="0">
              <a:buFont typeface="Arial" panose="020B0604020202020204" pitchFamily="34" charset="0"/>
              <a:buNone/>
            </a:pPr>
            <a:r>
              <a:rPr lang="fr-BE" sz="900" b="1" dirty="0" smtClean="0"/>
              <a:t>Science</a:t>
            </a:r>
          </a:p>
          <a:p>
            <a:pPr marL="85725" lvl="0" indent="-85725">
              <a:spcAft>
                <a:spcPts val="600"/>
              </a:spcAft>
              <a:buFont typeface="Arial" panose="020B0604020202020204" pitchFamily="34" charset="0"/>
              <a:buChar char="•"/>
            </a:pPr>
            <a:r>
              <a:rPr lang="en-GB" sz="900" b="0" dirty="0" smtClean="0">
                <a:solidFill>
                  <a:srgbClr val="0F5494"/>
                </a:solidFill>
              </a:rPr>
              <a:t>Sixth </a:t>
            </a:r>
            <a:r>
              <a:rPr lang="en-GB" sz="900" dirty="0" smtClean="0">
                <a:solidFill>
                  <a:srgbClr val="0F5494"/>
                </a:solidFill>
              </a:rPr>
              <a:t>IPCC</a:t>
            </a:r>
            <a:r>
              <a:rPr lang="en-GB" sz="900" b="0" dirty="0" smtClean="0">
                <a:solidFill>
                  <a:srgbClr val="0F5494"/>
                </a:solidFill>
              </a:rPr>
              <a:t> assessment cycle will be key inputs to the first global stocktake in 2023 - more</a:t>
            </a:r>
            <a:r>
              <a:rPr lang="fr-BE" sz="900" b="0" dirty="0" smtClean="0">
                <a:solidFill>
                  <a:srgbClr val="0F5494"/>
                </a:solidFill>
              </a:rPr>
              <a:t> </a:t>
            </a:r>
            <a:r>
              <a:rPr lang="en-GB" sz="900" b="0" dirty="0" smtClean="0">
                <a:solidFill>
                  <a:srgbClr val="0F5494"/>
                </a:solidFill>
              </a:rPr>
              <a:t>dialogue between IPCC experts and Parties on the findings of the IPCC products</a:t>
            </a:r>
          </a:p>
          <a:p>
            <a:pPr marL="85725" lvl="0" indent="-85725">
              <a:spcAft>
                <a:spcPts val="600"/>
              </a:spcAft>
              <a:buFont typeface="Arial" panose="020B0604020202020204" pitchFamily="34" charset="0"/>
              <a:buChar char="•"/>
            </a:pPr>
            <a:r>
              <a:rPr lang="en-US" sz="900" b="0" dirty="0" smtClean="0">
                <a:solidFill>
                  <a:srgbClr val="0F5494"/>
                </a:solidFill>
              </a:rPr>
              <a:t>2016 Implementation Plan of the </a:t>
            </a:r>
            <a:r>
              <a:rPr lang="en-US" sz="900" dirty="0" smtClean="0">
                <a:solidFill>
                  <a:srgbClr val="0F5494"/>
                </a:solidFill>
              </a:rPr>
              <a:t>Global Climate Observing System</a:t>
            </a:r>
            <a:r>
              <a:rPr lang="en-US" sz="900" b="0" dirty="0" smtClean="0">
                <a:solidFill>
                  <a:srgbClr val="0F5494"/>
                </a:solidFill>
              </a:rPr>
              <a:t> </a:t>
            </a:r>
            <a:r>
              <a:rPr lang="en-GB" sz="900" b="0" dirty="0" smtClean="0">
                <a:solidFill>
                  <a:srgbClr val="0F5494"/>
                </a:solidFill>
              </a:rPr>
              <a:t>- full implementation encouraged</a:t>
            </a:r>
            <a:endParaRPr lang="en-US" sz="900" dirty="0" smtClean="0">
              <a:solidFill>
                <a:srgbClr val="0F5494"/>
              </a:solidFill>
            </a:endParaRPr>
          </a:p>
          <a:p>
            <a:r>
              <a:rPr lang="en-GB" sz="900" b="1" dirty="0" smtClean="0"/>
              <a:t>Legal, institutional issues and compliance</a:t>
            </a: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Verdana" pitchFamily="34" charset="0"/>
              </a:rPr>
              <a:t>Paris Agreement</a:t>
            </a:r>
            <a:r>
              <a:rPr kumimoji="0" lang="en-US" sz="900" b="0" i="0" u="none" strike="noStrike" cap="none" normalizeH="0" dirty="0" smtClean="0">
                <a:ln>
                  <a:noFill/>
                </a:ln>
                <a:solidFill>
                  <a:schemeClr val="bg1"/>
                </a:solidFill>
                <a:effectLst/>
                <a:latin typeface="Verdana" pitchFamily="34" charset="0"/>
              </a:rPr>
              <a:t> CMA1: </a:t>
            </a:r>
            <a:r>
              <a:rPr lang="en-GB" sz="900" b="0" dirty="0" smtClean="0">
                <a:solidFill>
                  <a:schemeClr val="bg1"/>
                </a:solidFill>
              </a:rPr>
              <a:t>Supreme body of the Paris Agreement (without all UNFCCC parties yet as Parties) has taken its first decision, to ask the UNFCCC COP to complete the Paris rulebook by 2018, and the CMA1 will continue until then</a:t>
            </a:r>
            <a:endParaRPr kumimoji="0" lang="en-US" sz="900" b="0" i="0" u="none" strike="noStrike" cap="none" normalizeH="0" dirty="0" smtClean="0">
              <a:ln>
                <a:noFill/>
              </a:ln>
              <a:solidFill>
                <a:schemeClr val="bg1"/>
              </a:solidFill>
              <a:effectLst/>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0" dirty="0" smtClean="0">
                <a:solidFill>
                  <a:schemeClr val="bg1"/>
                </a:solidFill>
                <a:latin typeface="Verdana" pitchFamily="34" charset="0"/>
              </a:rPr>
              <a:t>COP22: </a:t>
            </a:r>
            <a:r>
              <a:rPr lang="en-GB" sz="900" b="0" dirty="0" smtClean="0">
                <a:solidFill>
                  <a:schemeClr val="bg1"/>
                </a:solidFill>
              </a:rPr>
              <a:t>Mirror Decision taken by COP22 (including all Parties) to continue this work in 2017 and 2018</a:t>
            </a:r>
            <a:endParaRPr lang="en-US" sz="900" b="0" dirty="0" smtClean="0">
              <a:solidFill>
                <a:schemeClr val="bg1"/>
              </a:solidFill>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IE" sz="900" b="0" i="0" u="none" strike="noStrike" cap="none" normalizeH="0" baseline="0" dirty="0" smtClean="0">
                <a:ln>
                  <a:noFill/>
                </a:ln>
                <a:solidFill>
                  <a:schemeClr val="bg1"/>
                </a:solidFill>
                <a:effectLst/>
                <a:latin typeface="Verdana" pitchFamily="34" charset="0"/>
              </a:rPr>
              <a:t>CMA/ COP : </a:t>
            </a:r>
            <a:r>
              <a:rPr lang="en-GB" sz="900" b="0" dirty="0" smtClean="0">
                <a:solidFill>
                  <a:schemeClr val="bg1"/>
                </a:solidFill>
              </a:rPr>
              <a:t>Joint CMA/ COP will take place in 2017 to take stock of progress</a:t>
            </a:r>
            <a:endParaRPr kumimoji="0" lang="en-IE" sz="900" b="0" i="0" u="none" strike="noStrike" cap="none" normalizeH="0" baseline="0" dirty="0" smtClean="0">
              <a:ln>
                <a:noFill/>
              </a:ln>
              <a:solidFill>
                <a:schemeClr val="bg1"/>
              </a:solidFill>
              <a:effectLst/>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Verdana" pitchFamily="34" charset="0"/>
              </a:rPr>
              <a:t>Article 15 mechanism: </a:t>
            </a:r>
            <a:r>
              <a:rPr lang="en-GB" sz="900" b="0" dirty="0" smtClean="0">
                <a:solidFill>
                  <a:schemeClr val="bg1"/>
                </a:solidFill>
              </a:rPr>
              <a:t>Submissions invited on the Paris Agreement mechanism 'to facilitate implementation and promote compliance' by 30 March 2017</a:t>
            </a:r>
            <a:endParaRPr kumimoji="0" lang="en-GB" sz="900" b="0" i="0" u="none" strike="noStrike" cap="none" normalizeH="0" baseline="0" dirty="0" smtClean="0">
              <a:ln>
                <a:noFill/>
              </a:ln>
              <a:solidFill>
                <a:schemeClr val="bg1"/>
              </a:solidFill>
              <a:effectLst/>
            </a:endParaRPr>
          </a:p>
        </p:txBody>
      </p:sp>
      <p:sp>
        <p:nvSpPr>
          <p:cNvPr id="4" name="Slide Number Placeholder 3"/>
          <p:cNvSpPr>
            <a:spLocks noGrp="1"/>
          </p:cNvSpPr>
          <p:nvPr>
            <p:ph type="sldNum" sz="quarter" idx="10"/>
          </p:nvPr>
        </p:nvSpPr>
        <p:spPr/>
        <p:txBody>
          <a:bodyPr/>
          <a:lstStyle/>
          <a:p>
            <a:fld id="{7FFCD85E-2713-4FC0-BAC6-3B0F51E02468}" type="slidenum">
              <a:rPr lang="en-GB" smtClean="0"/>
              <a:pPr/>
              <a:t>11</a:t>
            </a:fld>
            <a:endParaRPr lang="en-GB"/>
          </a:p>
        </p:txBody>
      </p:sp>
    </p:spTree>
    <p:extLst>
      <p:ext uri="{BB962C8B-B14F-4D97-AF65-F5344CB8AC3E}">
        <p14:creationId xmlns:p14="http://schemas.microsoft.com/office/powerpoint/2010/main" val="37544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Tx/>
              <a:buFont typeface="Arial" panose="020B0604020202020204" pitchFamily="34" charset="0"/>
              <a:buNone/>
              <a:defRPr/>
            </a:pPr>
            <a:r>
              <a:rPr lang="en-GB" sz="1200" b="1" i="0" dirty="0"/>
              <a:t>Ratification of the Paris Agreement:</a:t>
            </a:r>
            <a:r>
              <a:rPr lang="en-GB" sz="1200" b="1" i="0" baseline="0" dirty="0"/>
              <a:t> </a:t>
            </a:r>
            <a:r>
              <a:rPr lang="en-GB" sz="1200" dirty="0"/>
              <a:t>almost done, expect RUS and TUR</a:t>
            </a:r>
            <a:endParaRPr lang="en-GB" sz="1200" i="0" dirty="0"/>
          </a:p>
          <a:p>
            <a:pPr>
              <a:spcBef>
                <a:spcPts val="0"/>
              </a:spcBef>
              <a:buClrTx/>
              <a:buFont typeface="Arial" panose="020B0604020202020204" pitchFamily="34" charset="0"/>
              <a:buNone/>
              <a:defRPr/>
            </a:pPr>
            <a:endParaRPr lang="en-GB" sz="1200" i="0" dirty="0"/>
          </a:p>
          <a:p>
            <a:pPr>
              <a:spcBef>
                <a:spcPts val="0"/>
              </a:spcBef>
              <a:buClrTx/>
              <a:buFont typeface="Arial" panose="020B0604020202020204" pitchFamily="34" charset="0"/>
              <a:buNone/>
              <a:defRPr/>
            </a:pPr>
            <a:r>
              <a:rPr lang="fr-FR" sz="1200" b="1" i="0" dirty="0"/>
              <a:t>NDC </a:t>
            </a:r>
            <a:r>
              <a:rPr lang="fr-FR" sz="1200" b="1" i="0" dirty="0" err="1"/>
              <a:t>implementation</a:t>
            </a:r>
            <a:r>
              <a:rPr lang="fr-FR" sz="1200" b="1" i="0" baseline="0" dirty="0"/>
              <a:t> </a:t>
            </a:r>
            <a:r>
              <a:rPr lang="fr-FR" sz="1200" b="0" i="0" baseline="0" dirty="0" err="1"/>
              <a:t>is</a:t>
            </a:r>
            <a:r>
              <a:rPr lang="fr-FR" sz="1200" b="0" i="0" baseline="0" dirty="0"/>
              <a:t> the main </a:t>
            </a:r>
            <a:r>
              <a:rPr lang="fr-FR" sz="1200" b="0" i="0" baseline="0" dirty="0" err="1"/>
              <a:t>piece</a:t>
            </a:r>
            <a:r>
              <a:rPr lang="fr-FR" sz="1200" b="0" i="0" baseline="0" dirty="0"/>
              <a:t>. This </a:t>
            </a:r>
            <a:r>
              <a:rPr lang="fr-FR" sz="1200" b="0" i="0" baseline="0" dirty="0" err="1"/>
              <a:t>involves</a:t>
            </a:r>
            <a:r>
              <a:rPr lang="fr-FR" sz="1200" b="0" i="0" baseline="0" dirty="0"/>
              <a:t> in an </a:t>
            </a:r>
            <a:r>
              <a:rPr lang="fr-FR" sz="1200" b="0" i="0" baseline="0" dirty="0" err="1"/>
              <a:t>integrated</a:t>
            </a:r>
            <a:r>
              <a:rPr lang="fr-FR" sz="1200" b="0" i="0" baseline="0" dirty="0"/>
              <a:t> </a:t>
            </a:r>
            <a:r>
              <a:rPr lang="fr-FR" sz="1200" b="0" i="0" baseline="0" dirty="0" err="1"/>
              <a:t>manner</a:t>
            </a:r>
            <a:r>
              <a:rPr lang="fr-FR" sz="1200" b="0" i="0" baseline="0" dirty="0"/>
              <a:t>: </a:t>
            </a:r>
          </a:p>
          <a:p>
            <a:pPr marL="342900" indent="-342900">
              <a:spcBef>
                <a:spcPts val="0"/>
              </a:spcBef>
              <a:buClrTx/>
              <a:buFont typeface="+mj-lt"/>
              <a:buAutoNum type="arabicPeriod"/>
              <a:defRPr/>
            </a:pPr>
            <a:r>
              <a:rPr lang="en-GB" sz="1200" dirty="0"/>
              <a:t>Further embedding the NDC into the national development strategy</a:t>
            </a:r>
            <a:r>
              <a:rPr lang="en-GB" sz="1200" baseline="0" dirty="0">
                <a:solidFill>
                  <a:srgbClr val="FF0000"/>
                </a:solidFill>
              </a:rPr>
              <a:t> </a:t>
            </a:r>
            <a:r>
              <a:rPr lang="en-GB" sz="1200" b="0" baseline="0" dirty="0">
                <a:solidFill>
                  <a:srgbClr val="FF0000"/>
                </a:solidFill>
              </a:rPr>
              <a:t>and </a:t>
            </a:r>
            <a:r>
              <a:rPr lang="en-GB" sz="1200" b="0" baseline="0" dirty="0" err="1">
                <a:solidFill>
                  <a:srgbClr val="FF0000"/>
                </a:solidFill>
              </a:rPr>
              <a:t>sectoral</a:t>
            </a:r>
            <a:r>
              <a:rPr lang="en-GB" sz="1200" b="0" baseline="0" dirty="0">
                <a:solidFill>
                  <a:srgbClr val="FF0000"/>
                </a:solidFill>
              </a:rPr>
              <a:t> strategies </a:t>
            </a:r>
            <a:r>
              <a:rPr lang="en-GB" sz="1200" dirty="0"/>
              <a:t>and the sustainable development goals;</a:t>
            </a:r>
          </a:p>
          <a:p>
            <a:pPr marL="342900" indent="-342900">
              <a:spcBef>
                <a:spcPts val="0"/>
              </a:spcBef>
              <a:buClrTx/>
              <a:buFont typeface="+mj-lt"/>
              <a:buAutoNum type="arabicPeriod"/>
              <a:defRPr/>
            </a:pPr>
            <a:r>
              <a:rPr lang="en-GB" sz="1200" dirty="0"/>
              <a:t>Increasing awareness and ownership of the NDCs across branches of government, in parliaments, and with national civil societies and private sector stakeholders;</a:t>
            </a:r>
          </a:p>
          <a:p>
            <a:pPr marL="342900" indent="-342900">
              <a:spcBef>
                <a:spcPts val="0"/>
              </a:spcBef>
              <a:buClrTx/>
              <a:buFont typeface="+mj-lt"/>
              <a:buAutoNum type="arabicPeriod"/>
              <a:defRPr/>
            </a:pPr>
            <a:r>
              <a:rPr lang="en-GB" sz="1200" dirty="0"/>
              <a:t>Prioritizing and organising deliverables including legislative acts and institutional arrangements;</a:t>
            </a:r>
          </a:p>
          <a:p>
            <a:pPr marL="342900" indent="-342900">
              <a:spcBef>
                <a:spcPts val="0"/>
              </a:spcBef>
              <a:buClrTx/>
              <a:buFont typeface="+mj-lt"/>
              <a:buAutoNum type="arabicPeriod"/>
              <a:defRPr/>
            </a:pPr>
            <a:r>
              <a:rPr lang="en-GB" sz="1200" dirty="0"/>
              <a:t>Translating high-level targets into sectoral roadmaps and bankable projects;</a:t>
            </a:r>
          </a:p>
          <a:p>
            <a:pPr marL="342900" indent="-342900">
              <a:spcBef>
                <a:spcPts val="0"/>
              </a:spcBef>
              <a:buClrTx/>
              <a:buFont typeface="+mj-lt"/>
              <a:buAutoNum type="arabicPeriod"/>
              <a:defRPr/>
            </a:pPr>
            <a:r>
              <a:rPr lang="en-GB" sz="1200" dirty="0"/>
              <a:t>Mobilising finance from the national budget, private investors and (for developing countries) international sources of support including EU aid instruments and the GCF;</a:t>
            </a:r>
          </a:p>
          <a:p>
            <a:pPr marL="342900" indent="-342900">
              <a:spcBef>
                <a:spcPts val="0"/>
              </a:spcBef>
              <a:buClrTx/>
              <a:buFont typeface="+mj-lt"/>
              <a:buAutoNum type="arabicPeriod"/>
              <a:defRPr/>
            </a:pPr>
            <a:r>
              <a:rPr lang="en-GB" sz="1200" dirty="0"/>
              <a:t>Managing data and information to enable and facilitate NDC implementation, monitor impacts, demonstrate results and share good practices. </a:t>
            </a:r>
          </a:p>
          <a:p>
            <a:pPr>
              <a:spcBef>
                <a:spcPts val="0"/>
              </a:spcBef>
            </a:pPr>
            <a:endParaRPr lang="en-GB" sz="1200" dirty="0">
              <a:effectLst/>
            </a:endParaRPr>
          </a:p>
          <a:p>
            <a:pPr>
              <a:spcBef>
                <a:spcPts val="0"/>
              </a:spcBef>
              <a:buClrTx/>
              <a:buFont typeface="Arial" panose="020B0604020202020204" pitchFamily="34" charset="0"/>
              <a:buNone/>
              <a:defRPr/>
            </a:pPr>
            <a:r>
              <a:rPr lang="en-GB" sz="1200" b="1" i="0" dirty="0"/>
              <a:t>NDC updating/enhancement</a:t>
            </a:r>
            <a:r>
              <a:rPr lang="en-GB" sz="1200" b="0" i="0" dirty="0"/>
              <a:t>: </a:t>
            </a:r>
          </a:p>
          <a:p>
            <a:pPr marL="171450" indent="-171450">
              <a:spcBef>
                <a:spcPts val="0"/>
              </a:spcBef>
              <a:buClrTx/>
              <a:buFontTx/>
              <a:buChar char="-"/>
              <a:defRPr/>
            </a:pPr>
            <a:r>
              <a:rPr lang="en-GB" sz="1200" b="0" i="0" dirty="0"/>
              <a:t>required before</a:t>
            </a:r>
            <a:r>
              <a:rPr lang="en-GB" sz="1200" b="0" i="0" baseline="0" dirty="0"/>
              <a:t> 2020 for countries whose NDC is on the 2025 timeline, </a:t>
            </a:r>
            <a:r>
              <a:rPr lang="en-GB" sz="1200" b="0" i="0" baseline="0" dirty="0" err="1"/>
              <a:t>inc.</a:t>
            </a:r>
            <a:r>
              <a:rPr lang="en-GB" sz="1200" b="0" i="0" baseline="0" dirty="0"/>
              <a:t> USA and BRA. </a:t>
            </a:r>
          </a:p>
          <a:p>
            <a:pPr marL="171450" indent="-171450">
              <a:spcBef>
                <a:spcPts val="0"/>
              </a:spcBef>
              <a:buClrTx/>
              <a:buFontTx/>
              <a:buChar char="-"/>
              <a:defRPr/>
            </a:pPr>
            <a:r>
              <a:rPr lang="en-GB" sz="1200" b="0" i="0" baseline="0" dirty="0"/>
              <a:t>possible at any time for countries willing to improve their contribution – </a:t>
            </a:r>
            <a:r>
              <a:rPr lang="en-GB" sz="1200" b="0" i="0" baseline="0" dirty="0" err="1"/>
              <a:t>eg</a:t>
            </a:r>
            <a:r>
              <a:rPr lang="en-GB" sz="1200" b="0" i="0" baseline="0" dirty="0"/>
              <a:t> ARG working on it</a:t>
            </a:r>
          </a:p>
          <a:p>
            <a:pPr marL="171450" indent="-171450">
              <a:spcBef>
                <a:spcPts val="0"/>
              </a:spcBef>
              <a:buClrTx/>
              <a:buFontTx/>
              <a:buChar char="-"/>
              <a:defRPr/>
            </a:pPr>
            <a:r>
              <a:rPr lang="en-GB" sz="1200" b="0" i="0" baseline="0" dirty="0"/>
              <a:t>required from all by 2025 at the latest </a:t>
            </a:r>
            <a:endParaRPr lang="en-GB" sz="1200" b="0" i="0" dirty="0"/>
          </a:p>
          <a:p>
            <a:pPr>
              <a:spcBef>
                <a:spcPts val="0"/>
              </a:spcBef>
              <a:buClrTx/>
              <a:buFont typeface="Arial" panose="020B0604020202020204" pitchFamily="34" charset="0"/>
              <a:buNone/>
              <a:defRPr/>
            </a:pPr>
            <a:endParaRPr lang="en-GB" sz="1200" i="0" dirty="0"/>
          </a:p>
          <a:p>
            <a:pPr>
              <a:spcBef>
                <a:spcPts val="0"/>
              </a:spcBef>
              <a:buClrTx/>
              <a:buFont typeface="Arial" panose="020B0604020202020204" pitchFamily="34" charset="0"/>
              <a:buNone/>
              <a:defRPr/>
            </a:pPr>
            <a:r>
              <a:rPr lang="en-GB" sz="1200" b="1" i="0" dirty="0"/>
              <a:t>Mid-century strategies</a:t>
            </a:r>
          </a:p>
          <a:p>
            <a:pPr marL="171450" indent="-171450">
              <a:spcBef>
                <a:spcPts val="0"/>
              </a:spcBef>
              <a:buClrTx/>
              <a:buFont typeface="Arial" panose="020B0604020202020204" pitchFamily="34" charset="0"/>
              <a:buChar char="•"/>
              <a:defRPr/>
            </a:pPr>
            <a:r>
              <a:rPr lang="en-GB" sz="1200" i="0" dirty="0"/>
              <a:t>All Parties</a:t>
            </a:r>
            <a:r>
              <a:rPr lang="en-GB" sz="1200" i="0" baseline="0" dirty="0"/>
              <a:t> invited to prepare and communicate a mid-century strategy by 2020 (Paris decision)</a:t>
            </a:r>
            <a:endParaRPr lang="en-GB" sz="1200" i="0" dirty="0"/>
          </a:p>
          <a:p>
            <a:pPr marL="171450" indent="-171450">
              <a:spcBef>
                <a:spcPts val="0"/>
              </a:spcBef>
              <a:buClrTx/>
              <a:buFont typeface="Arial" panose="020B0604020202020204" pitchFamily="34" charset="0"/>
              <a:buChar char="•"/>
              <a:defRPr/>
            </a:pPr>
            <a:r>
              <a:rPr lang="en-GB" sz="1200" i="0" dirty="0"/>
              <a:t>Commission</a:t>
            </a:r>
            <a:r>
              <a:rPr lang="en-GB" sz="1200" i="0" baseline="0" dirty="0"/>
              <a:t> </a:t>
            </a:r>
            <a:r>
              <a:rPr lang="en-GB" sz="1200" i="0" dirty="0"/>
              <a:t>communicated its an EU</a:t>
            </a:r>
            <a:r>
              <a:rPr lang="en-GB" sz="1200" i="0" baseline="0" dirty="0"/>
              <a:t> </a:t>
            </a:r>
            <a:r>
              <a:rPr lang="en-GB" sz="1200" i="0" dirty="0"/>
              <a:t>2050 roadmap in 2011 already (but</a:t>
            </a:r>
            <a:r>
              <a:rPr lang="en-GB" sz="1200" i="0" baseline="0" dirty="0"/>
              <a:t> was never endorsed by Council). </a:t>
            </a:r>
          </a:p>
          <a:p>
            <a:pPr marL="171450" indent="-171450">
              <a:spcBef>
                <a:spcPts val="0"/>
              </a:spcBef>
              <a:buClrTx/>
              <a:buFont typeface="Arial" panose="020B0604020202020204" pitchFamily="34" charset="0"/>
              <a:buChar char="•"/>
              <a:defRPr/>
            </a:pPr>
            <a:r>
              <a:rPr lang="en-GB" sz="1200" i="0" baseline="0" dirty="0"/>
              <a:t>Can share valuable experience on the methodological aspects (modelling, impact assessment, </a:t>
            </a:r>
            <a:r>
              <a:rPr lang="en-GB" sz="1200" i="0" baseline="0" dirty="0" err="1"/>
              <a:t>cobenefits</a:t>
            </a:r>
            <a:r>
              <a:rPr lang="en-GB" sz="1200" i="0" baseline="0" dirty="0"/>
              <a:t>, stakeholder consultation, political process) </a:t>
            </a:r>
          </a:p>
          <a:p>
            <a:pPr marL="171450" indent="-171450">
              <a:spcBef>
                <a:spcPts val="0"/>
              </a:spcBef>
              <a:buClrTx/>
              <a:buFont typeface="Arial" panose="020B0604020202020204" pitchFamily="34" charset="0"/>
              <a:buChar char="•"/>
              <a:defRPr/>
            </a:pPr>
            <a:r>
              <a:rPr lang="en-GB" sz="1200" i="0" baseline="0" dirty="0"/>
              <a:t>USA, MEX, CAN and DE presented their 2050 strategy at the Marrakech conference</a:t>
            </a:r>
          </a:p>
          <a:p>
            <a:pPr marL="171450" indent="-171450">
              <a:spcBef>
                <a:spcPts val="0"/>
              </a:spcBef>
              <a:buClrTx/>
              <a:buFont typeface="Arial" panose="020B0604020202020204" pitchFamily="34" charset="0"/>
              <a:buChar char="•"/>
              <a:defRPr/>
            </a:pPr>
            <a:r>
              <a:rPr lang="en-GB" sz="1200" i="0" baseline="0" dirty="0"/>
              <a:t>CHN’s own strategy well advanced</a:t>
            </a:r>
            <a:endParaRPr lang="en-GB" sz="1200" i="0" dirty="0"/>
          </a:p>
          <a:p>
            <a:pPr>
              <a:spcBef>
                <a:spcPts val="0"/>
              </a:spcBef>
              <a:buClrTx/>
              <a:buFont typeface="Arial" panose="020B0604020202020204" pitchFamily="34" charset="0"/>
              <a:buNone/>
              <a:defRPr/>
            </a:pPr>
            <a:endParaRPr lang="en-GB" sz="1200" i="0" dirty="0"/>
          </a:p>
          <a:p>
            <a:pPr>
              <a:spcBef>
                <a:spcPts val="0"/>
              </a:spcBef>
              <a:buClrTx/>
              <a:buFont typeface="Arial" panose="020B0604020202020204" pitchFamily="34" charset="0"/>
              <a:buNone/>
              <a:defRPr/>
            </a:pPr>
            <a:r>
              <a:rPr lang="en-GB" sz="1200" b="1" i="0" dirty="0"/>
              <a:t>Adaptation undertakings</a:t>
            </a:r>
          </a:p>
          <a:p>
            <a:pPr marL="171450" indent="-171450">
              <a:spcBef>
                <a:spcPts val="0"/>
              </a:spcBef>
              <a:buClrTx/>
              <a:buFont typeface="Arial" panose="020B0604020202020204" pitchFamily="34" charset="0"/>
              <a:buChar char="•"/>
              <a:defRPr/>
            </a:pPr>
            <a:r>
              <a:rPr lang="en-GB" dirty="0"/>
              <a:t>PA establishes a global goal of enhancing adaptive capacity, strengthening resilience and reducing vulnerability to climate change and requests all Parties to prepare and submit periodical adaptation communications. </a:t>
            </a:r>
          </a:p>
          <a:p>
            <a:pPr marL="171450" indent="-171450">
              <a:spcBef>
                <a:spcPts val="0"/>
              </a:spcBef>
              <a:buClrTx/>
              <a:buFont typeface="Arial" panose="020B0604020202020204" pitchFamily="34" charset="0"/>
              <a:buChar char="•"/>
              <a:defRPr/>
            </a:pPr>
            <a:r>
              <a:rPr lang="en-GB" dirty="0"/>
              <a:t>Adaptation</a:t>
            </a:r>
            <a:r>
              <a:rPr lang="en-GB" baseline="0" dirty="0"/>
              <a:t> action and enhancing resilience is an important piece of climate policy for all G20 countries. </a:t>
            </a:r>
          </a:p>
          <a:p>
            <a:pPr marL="171450" indent="-171450">
              <a:buFont typeface="Arial" panose="020B0604020202020204" pitchFamily="34" charset="0"/>
              <a:buChar char="•"/>
            </a:pPr>
            <a:r>
              <a:rPr lang="en-GB" baseline="0" dirty="0"/>
              <a:t>All G20 countries have either an adaptation undertaking or included </a:t>
            </a:r>
            <a:r>
              <a:rPr lang="en-GB" dirty="0"/>
              <a:t>adaptation action and prioritie</a:t>
            </a:r>
            <a:r>
              <a:rPr lang="en-GB" baseline="0" dirty="0"/>
              <a:t>s in their NDCs </a:t>
            </a:r>
            <a:r>
              <a:rPr lang="en-GB" dirty="0"/>
              <a:t>(</a:t>
            </a:r>
            <a:r>
              <a:rPr lang="en-US" dirty="0"/>
              <a:t>ARG, BRA, IND, IDN, KOR, KSA, MEX, RSA)</a:t>
            </a:r>
            <a:endParaRPr lang="en-GB" dirty="0"/>
          </a:p>
          <a:p>
            <a:pPr marL="171450" indent="-171450">
              <a:spcBef>
                <a:spcPts val="0"/>
              </a:spcBef>
              <a:buClrTx/>
              <a:buFont typeface="Arial" panose="020B0604020202020204" pitchFamily="34" charset="0"/>
              <a:buChar char="•"/>
              <a:defRPr/>
            </a:pPr>
            <a:r>
              <a:rPr lang="en-GB" dirty="0"/>
              <a:t>We can share valuable experiences on approaches for planning, implementing and reporting on adaptation action and vulnerabilities</a:t>
            </a:r>
          </a:p>
          <a:p>
            <a:pPr marL="0" indent="0">
              <a:spcBef>
                <a:spcPts val="0"/>
              </a:spcBef>
              <a:buClrTx/>
              <a:buFont typeface="Arial" panose="020B0604020202020204" pitchFamily="34" charset="0"/>
              <a:buNone/>
              <a:defRPr/>
            </a:pPr>
            <a:endParaRPr lang="en-GB" sz="1200" i="0" dirty="0"/>
          </a:p>
          <a:p>
            <a:pPr>
              <a:spcBef>
                <a:spcPts val="0"/>
              </a:spcBef>
              <a:buClrTx/>
              <a:buFont typeface="Arial" panose="020B0604020202020204" pitchFamily="34" charset="0"/>
              <a:buNone/>
              <a:defRPr/>
            </a:pPr>
            <a:r>
              <a:rPr lang="en-GB" sz="1200" b="1" i="0" dirty="0"/>
              <a:t>Monitoring and reporting systems</a:t>
            </a:r>
          </a:p>
          <a:p>
            <a:pPr marL="171450" indent="-171450">
              <a:spcBef>
                <a:spcPts val="0"/>
              </a:spcBef>
              <a:buClrTx/>
              <a:buFont typeface="Arial" panose="020B0604020202020204" pitchFamily="34" charset="0"/>
              <a:buChar char="•"/>
              <a:defRPr/>
            </a:pPr>
            <a:r>
              <a:rPr lang="en-GB" sz="1200" kern="1200" dirty="0">
                <a:solidFill>
                  <a:schemeClr val="tx1"/>
                </a:solidFill>
                <a:effectLst/>
                <a:latin typeface="Arial" charset="0"/>
                <a:ea typeface="ＭＳ Ｐゴシック" pitchFamily="-1" charset="-128"/>
                <a:cs typeface="ＭＳ Ｐゴシック" pitchFamily="-102" charset="-128"/>
              </a:rPr>
              <a:t>the PA foresees a gradual transitioning from a bifurcated transparency framework with relaxed requirements for developing</a:t>
            </a:r>
            <a:r>
              <a:rPr lang="en-GB" sz="1200" kern="1200" baseline="0" dirty="0">
                <a:solidFill>
                  <a:schemeClr val="tx1"/>
                </a:solidFill>
                <a:effectLst/>
                <a:latin typeface="Arial" charset="0"/>
                <a:ea typeface="ＭＳ Ｐゴシック" pitchFamily="-1" charset="-128"/>
                <a:cs typeface="ＭＳ Ｐゴシック" pitchFamily="-102" charset="-128"/>
              </a:rPr>
              <a:t> countries to a </a:t>
            </a:r>
            <a:r>
              <a:rPr lang="en-GB" sz="1200" kern="1200" dirty="0">
                <a:solidFill>
                  <a:schemeClr val="tx1"/>
                </a:solidFill>
                <a:effectLst/>
                <a:latin typeface="Arial" charset="0"/>
                <a:ea typeface="ＭＳ Ｐゴシック" pitchFamily="-1" charset="-128"/>
                <a:cs typeface="ＭＳ Ｐゴシック" pitchFamily="-102" charset="-128"/>
              </a:rPr>
              <a:t>framework with common  modalities and procedures.</a:t>
            </a:r>
            <a:r>
              <a:rPr lang="en-GB" sz="1200" kern="1200" baseline="0" dirty="0">
                <a:solidFill>
                  <a:schemeClr val="tx1"/>
                </a:solidFill>
                <a:effectLst/>
                <a:latin typeface="Arial" charset="0"/>
                <a:ea typeface="ＭＳ Ｐゴシック" pitchFamily="-1" charset="-128"/>
                <a:cs typeface="ＭＳ Ｐゴシック" pitchFamily="-102" charset="-128"/>
              </a:rPr>
              <a:t> </a:t>
            </a:r>
            <a:endParaRPr lang="en-GB" sz="1200" kern="1200" dirty="0">
              <a:solidFill>
                <a:schemeClr val="tx1"/>
              </a:solidFill>
              <a:effectLst/>
              <a:latin typeface="Arial" charset="0"/>
              <a:ea typeface="ＭＳ Ｐゴシック" pitchFamily="-1" charset="-128"/>
              <a:cs typeface="ＭＳ Ｐゴシック" pitchFamily="-102" charset="-128"/>
            </a:endParaRPr>
          </a:p>
          <a:p>
            <a:pPr marL="171450" indent="-171450">
              <a:spcBef>
                <a:spcPts val="0"/>
              </a:spcBef>
              <a:buClrTx/>
              <a:buFont typeface="Arial" panose="020B0604020202020204" pitchFamily="34" charset="0"/>
              <a:buChar char="•"/>
              <a:defRPr/>
            </a:pPr>
            <a:r>
              <a:rPr lang="en-GB" sz="1200" kern="1200" dirty="0">
                <a:solidFill>
                  <a:schemeClr val="tx1"/>
                </a:solidFill>
                <a:effectLst/>
                <a:latin typeface="Arial" charset="0"/>
                <a:ea typeface="ＭＳ Ｐゴシック" pitchFamily="-1" charset="-128"/>
                <a:cs typeface="ＭＳ Ｐゴシック" pitchFamily="-102" charset="-128"/>
              </a:rPr>
              <a:t>This is a major step up for developing countries. At the same time our partner governments understand the need to track progress and impact of the climate policies being implemented both domestically to verify results and internationally to live up to the commitments made. </a:t>
            </a:r>
            <a:endParaRPr lang="en-GB" sz="1200" i="0"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12</a:t>
            </a:fld>
            <a:endParaRPr lang="en-GB" dirty="0"/>
          </a:p>
        </p:txBody>
      </p:sp>
    </p:spTree>
    <p:extLst>
      <p:ext uri="{BB962C8B-B14F-4D97-AF65-F5344CB8AC3E}">
        <p14:creationId xmlns:p14="http://schemas.microsoft.com/office/powerpoint/2010/main" val="419362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FCD85E-2713-4FC0-BAC6-3B0F51E02468}" type="slidenum">
              <a:rPr lang="en-GB" smtClean="0"/>
              <a:pPr/>
              <a:t>13</a:t>
            </a:fld>
            <a:endParaRPr lang="en-GB"/>
          </a:p>
        </p:txBody>
      </p:sp>
    </p:spTree>
    <p:extLst>
      <p:ext uri="{BB962C8B-B14F-4D97-AF65-F5344CB8AC3E}">
        <p14:creationId xmlns:p14="http://schemas.microsoft.com/office/powerpoint/2010/main" val="210765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GB" sz="1200" b="0" i="0"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14</a:t>
            </a:fld>
            <a:endParaRPr lang="en-GB" dirty="0"/>
          </a:p>
        </p:txBody>
      </p:sp>
    </p:spTree>
    <p:extLst>
      <p:ext uri="{BB962C8B-B14F-4D97-AF65-F5344CB8AC3E}">
        <p14:creationId xmlns:p14="http://schemas.microsoft.com/office/powerpoint/2010/main" val="222494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GB" sz="1200" b="1" i="0" dirty="0" smtClean="0"/>
              <a:t>Mission Innovation</a:t>
            </a:r>
            <a:r>
              <a:rPr lang="en-GB" sz="1200" b="0" i="0" dirty="0" smtClean="0"/>
              <a:t>:</a:t>
            </a:r>
            <a:r>
              <a:rPr lang="en-GB" sz="1200" b="0" i="0" baseline="0" dirty="0" smtClean="0"/>
              <a:t> to promote innovation in clean energy technologies</a:t>
            </a:r>
            <a:endParaRPr lang="en-GB" sz="1200" b="0" i="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GB" sz="1200" b="1" i="0" dirty="0" smtClean="0"/>
              <a:t>Global Covenant of Mayors for Climate &amp; Energy</a:t>
            </a:r>
            <a:r>
              <a:rPr lang="en-GB" sz="1200" b="0" i="0" dirty="0" smtClean="0"/>
              <a:t>: to promote engagement of local authorities.</a:t>
            </a:r>
            <a:r>
              <a:rPr lang="en-GB" sz="1200" b="0" i="0" baseline="0" dirty="0" smtClean="0"/>
              <a:t> Results from a merger of the </a:t>
            </a:r>
            <a:r>
              <a:rPr lang="en-GB" sz="1200" b="0" i="0" baseline="0" dirty="0" err="1" smtClean="0"/>
              <a:t>Convenant</a:t>
            </a:r>
            <a:r>
              <a:rPr lang="en-GB" sz="1200" b="0" i="0" baseline="0" dirty="0" smtClean="0"/>
              <a:t> of Mayors or European origin and Bloomberg's Compact of Mayors</a:t>
            </a:r>
            <a:endParaRPr lang="en-GB" sz="1200" b="0" i="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GB" sz="1200" b="1" i="0" dirty="0" smtClean="0"/>
              <a:t>African Renewable Energy Initiative</a:t>
            </a:r>
            <a:r>
              <a:rPr lang="en-GB" sz="1200" b="0" i="0" dirty="0" smtClean="0"/>
              <a:t>: fast-tracking 10GW of renewable electricity capacity by 2020 and 300GW by 2030</a:t>
            </a:r>
          </a:p>
          <a:p>
            <a:pPr marL="0" marR="0" indent="0" algn="l" defTabSz="914400" rtl="0" eaLnBrk="0" fontAlgn="base" latinLnBrk="0" hangingPunct="0">
              <a:lnSpc>
                <a:spcPct val="100000"/>
              </a:lnSpc>
              <a:spcBef>
                <a:spcPts val="0"/>
              </a:spcBef>
              <a:spcAft>
                <a:spcPct val="0"/>
              </a:spcAft>
              <a:buClrTx/>
              <a:buSzTx/>
              <a:buFontTx/>
              <a:buNone/>
              <a:tabLst/>
              <a:defRPr/>
            </a:pPr>
            <a:r>
              <a:rPr lang="en-GB" sz="1200" b="1" i="0" dirty="0" err="1" smtClean="0"/>
              <a:t>Insuresilience</a:t>
            </a:r>
            <a:r>
              <a:rPr lang="en-GB" sz="1200" b="0" i="0" dirty="0" smtClean="0"/>
              <a:t>: offer</a:t>
            </a:r>
            <a:r>
              <a:rPr lang="en-GB" sz="1200" b="0" i="0" baseline="0" dirty="0" smtClean="0"/>
              <a:t> insurance services against climate risk to 400m people within most vulnerable countries </a:t>
            </a:r>
            <a:endParaRPr lang="en-GB" sz="1200" b="0" i="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GB" sz="1200" b="1" i="0" dirty="0" smtClean="0"/>
              <a:t>Climate and Clean Air Coalition</a:t>
            </a:r>
            <a:r>
              <a:rPr lang="en-GB" sz="1200" b="0" i="0" dirty="0" smtClean="0"/>
              <a:t>: cooperative</a:t>
            </a:r>
            <a:r>
              <a:rPr lang="en-GB" sz="1200" b="0" i="0" baseline="0" dirty="0" smtClean="0"/>
              <a:t> </a:t>
            </a:r>
            <a:r>
              <a:rPr lang="en-GB" sz="1200" b="0" i="0" dirty="0" smtClean="0"/>
              <a:t>work on short</a:t>
            </a:r>
            <a:r>
              <a:rPr lang="en-GB" sz="1200" b="0" i="0" baseline="0" dirty="0" smtClean="0"/>
              <a:t> lived climate pollutants</a:t>
            </a:r>
            <a:endParaRPr lang="en-GB" sz="1200" b="0" i="0" dirty="0" smtClean="0"/>
          </a:p>
          <a:p>
            <a:endParaRPr lang="en-GB" dirty="0"/>
          </a:p>
        </p:txBody>
      </p:sp>
      <p:sp>
        <p:nvSpPr>
          <p:cNvPr id="4" name="Slide Number Placeholder 3"/>
          <p:cNvSpPr>
            <a:spLocks noGrp="1"/>
          </p:cNvSpPr>
          <p:nvPr>
            <p:ph type="sldNum" sz="quarter" idx="10"/>
          </p:nvPr>
        </p:nvSpPr>
        <p:spPr/>
        <p:txBody>
          <a:bodyPr/>
          <a:lstStyle/>
          <a:p>
            <a:fld id="{BA257B14-6CD6-4D20-B80E-8303EB898615}" type="slidenum">
              <a:rPr lang="en-GB" altLang="en-US" smtClean="0"/>
              <a:pPr/>
              <a:t>15</a:t>
            </a:fld>
            <a:endParaRPr lang="en-GB" altLang="en-US"/>
          </a:p>
        </p:txBody>
      </p:sp>
    </p:spTree>
    <p:extLst>
      <p:ext uri="{BB962C8B-B14F-4D97-AF65-F5344CB8AC3E}">
        <p14:creationId xmlns:p14="http://schemas.microsoft.com/office/powerpoint/2010/main" val="241567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BE60-FA03-4423-9AD0-A5B9CF22AD52}" type="slidenum">
              <a:rPr lang="en-GB" altLang="en-US" smtClean="0"/>
              <a:pPr/>
              <a:t>16</a:t>
            </a:fld>
            <a:endParaRPr lang="en-GB" altLang="en-US"/>
          </a:p>
        </p:txBody>
      </p:sp>
    </p:spTree>
    <p:extLst>
      <p:ext uri="{BB962C8B-B14F-4D97-AF65-F5344CB8AC3E}">
        <p14:creationId xmlns:p14="http://schemas.microsoft.com/office/powerpoint/2010/main" val="52845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FCD85E-2713-4FC0-BAC6-3B0F51E02468}" type="slidenum">
              <a:rPr lang="en-GB" smtClean="0"/>
              <a:pPr/>
              <a:t>2</a:t>
            </a:fld>
            <a:endParaRPr lang="en-GB"/>
          </a:p>
        </p:txBody>
      </p:sp>
    </p:spTree>
    <p:extLst>
      <p:ext uri="{BB962C8B-B14F-4D97-AF65-F5344CB8AC3E}">
        <p14:creationId xmlns:p14="http://schemas.microsoft.com/office/powerpoint/2010/main" val="333290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the EU has </a:t>
            </a:r>
            <a:r>
              <a:rPr lang="fr-FR" baseline="0" dirty="0" err="1"/>
              <a:t>already</a:t>
            </a:r>
            <a:r>
              <a:rPr lang="fr-FR" baseline="0" dirty="0"/>
              <a:t> </a:t>
            </a:r>
            <a:r>
              <a:rPr lang="fr-FR" b="1" baseline="0" dirty="0"/>
              <a:t>a </a:t>
            </a:r>
            <a:r>
              <a:rPr lang="fr-FR" b="1" baseline="0" dirty="0" err="1"/>
              <a:t>compelling</a:t>
            </a:r>
            <a:r>
              <a:rPr lang="fr-FR" b="1" baseline="0" dirty="0"/>
              <a:t> story to tell</a:t>
            </a:r>
            <a:r>
              <a:rPr lang="fr-FR" baseline="0" dirty="0"/>
              <a:t> on </a:t>
            </a:r>
            <a:r>
              <a:rPr lang="fr-FR" baseline="0" dirty="0" err="1"/>
              <a:t>decoupling</a:t>
            </a:r>
            <a:r>
              <a:rPr lang="fr-FR" baseline="0" dirty="0"/>
              <a:t> </a:t>
            </a:r>
            <a:r>
              <a:rPr lang="fr-FR" baseline="0" dirty="0" err="1"/>
              <a:t>emissions</a:t>
            </a:r>
            <a:r>
              <a:rPr lang="fr-FR" baseline="0" dirty="0"/>
              <a:t> </a:t>
            </a:r>
            <a:r>
              <a:rPr lang="fr-FR" baseline="0" dirty="0" err="1"/>
              <a:t>from</a:t>
            </a:r>
            <a:r>
              <a:rPr lang="fr-FR" baseline="0" dirty="0"/>
              <a:t> </a:t>
            </a:r>
            <a:r>
              <a:rPr lang="fr-FR" baseline="0" dirty="0" err="1"/>
              <a:t>growth</a:t>
            </a:r>
            <a:endParaRPr lang="fr-FR"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1" dirty="0"/>
              <a:t>Not be complacent or </a:t>
            </a:r>
            <a:r>
              <a:rPr lang="en-GB" altLang="en-US" b="1" baseline="0" dirty="0"/>
              <a:t>arrogant</a:t>
            </a:r>
            <a:r>
              <a:rPr lang="en-GB" altLang="en-US" baseline="0" dirty="0"/>
              <a:t> – still a long way to go and we can also learn from the experience of others</a:t>
            </a:r>
          </a:p>
          <a:p>
            <a:r>
              <a:rPr lang="en-GB" altLang="en-US" b="1" baseline="0" dirty="0"/>
              <a:t>But assume our leadership and be ready to share our experience</a:t>
            </a:r>
          </a:p>
        </p:txBody>
      </p:sp>
    </p:spTree>
    <p:extLst>
      <p:ext uri="{BB962C8B-B14F-4D97-AF65-F5344CB8AC3E}">
        <p14:creationId xmlns:p14="http://schemas.microsoft.com/office/powerpoint/2010/main" val="101140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On </a:t>
            </a:r>
            <a:r>
              <a:rPr lang="fr-BE" dirty="0" err="1" smtClean="0"/>
              <a:t>track</a:t>
            </a:r>
            <a:r>
              <a:rPr lang="fr-BE" dirty="0" smtClean="0"/>
              <a:t> to </a:t>
            </a:r>
            <a:r>
              <a:rPr lang="fr-BE" dirty="0" err="1" smtClean="0"/>
              <a:t>surpass</a:t>
            </a:r>
            <a:r>
              <a:rPr lang="fr-BE" baseline="0" dirty="0" smtClean="0"/>
              <a:t> the 2020 </a:t>
            </a:r>
            <a:r>
              <a:rPr lang="fr-BE" baseline="0" dirty="0" err="1" smtClean="0"/>
              <a:t>target</a:t>
            </a:r>
            <a:endParaRPr lang="fr-BE" baseline="0" dirty="0" smtClean="0"/>
          </a:p>
          <a:p>
            <a:endParaRPr lang="fr-BE" baseline="0" dirty="0" smtClean="0"/>
          </a:p>
          <a:p>
            <a:r>
              <a:rPr lang="fr-BE" baseline="0" dirty="0" smtClean="0"/>
              <a:t>New </a:t>
            </a:r>
            <a:r>
              <a:rPr lang="fr-BE" baseline="0" dirty="0" err="1" smtClean="0"/>
              <a:t>policy</a:t>
            </a:r>
            <a:r>
              <a:rPr lang="fr-BE" baseline="0" dirty="0" smtClean="0"/>
              <a:t> </a:t>
            </a:r>
            <a:r>
              <a:rPr lang="fr-BE" baseline="0" dirty="0" err="1" smtClean="0"/>
              <a:t>measures</a:t>
            </a:r>
            <a:r>
              <a:rPr lang="fr-BE" baseline="0" dirty="0" smtClean="0"/>
              <a:t> are </a:t>
            </a:r>
            <a:r>
              <a:rPr lang="fr-BE" baseline="0" dirty="0" err="1" smtClean="0"/>
              <a:t>under</a:t>
            </a:r>
            <a:r>
              <a:rPr lang="fr-BE" baseline="0" dirty="0" smtClean="0"/>
              <a:t> </a:t>
            </a:r>
            <a:r>
              <a:rPr lang="fr-BE" baseline="0" dirty="0" err="1" smtClean="0"/>
              <a:t>development</a:t>
            </a:r>
            <a:r>
              <a:rPr lang="fr-BE" baseline="0" dirty="0" smtClean="0"/>
              <a:t> to put us on </a:t>
            </a:r>
            <a:r>
              <a:rPr lang="fr-BE" baseline="0" dirty="0" err="1" smtClean="0"/>
              <a:t>track</a:t>
            </a:r>
            <a:r>
              <a:rPr lang="fr-BE" baseline="0" dirty="0" smtClean="0"/>
              <a:t> for the 2030 </a:t>
            </a:r>
            <a:r>
              <a:rPr lang="fr-BE" baseline="0" dirty="0" err="1" smtClean="0"/>
              <a:t>climate</a:t>
            </a:r>
            <a:r>
              <a:rPr lang="fr-BE" baseline="0" dirty="0" smtClean="0"/>
              <a:t> and </a:t>
            </a:r>
            <a:r>
              <a:rPr lang="fr-BE" baseline="0" dirty="0" err="1" smtClean="0"/>
              <a:t>energy</a:t>
            </a:r>
            <a:r>
              <a:rPr lang="fr-BE" baseline="0" dirty="0" smtClean="0"/>
              <a:t> </a:t>
            </a:r>
            <a:r>
              <a:rPr lang="fr-BE" baseline="0" dirty="0" err="1" smtClean="0"/>
              <a:t>targets</a:t>
            </a:r>
            <a:endParaRPr lang="fr-BE" baseline="0" dirty="0" smtClean="0"/>
          </a:p>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4</a:t>
            </a:fld>
            <a:endParaRPr lang="en-GB"/>
          </a:p>
        </p:txBody>
      </p:sp>
    </p:spTree>
    <p:extLst>
      <p:ext uri="{BB962C8B-B14F-4D97-AF65-F5344CB8AC3E}">
        <p14:creationId xmlns:p14="http://schemas.microsoft.com/office/powerpoint/2010/main" val="173538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(more figures on the EU 2030 climate and energy</a:t>
            </a:r>
            <a:r>
              <a:rPr lang="en-GB" baseline="0" dirty="0"/>
              <a:t> framework / Energy Union / winter package if needed)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(credit to DG ENER for the winter package infographics)</a:t>
            </a:r>
          </a:p>
          <a:p>
            <a:endParaRPr lang="fr-FR" dirty="0"/>
          </a:p>
        </p:txBody>
      </p:sp>
      <p:sp>
        <p:nvSpPr>
          <p:cNvPr id="4" name="Espace réservé du numéro de diapositive 3"/>
          <p:cNvSpPr>
            <a:spLocks noGrp="1"/>
          </p:cNvSpPr>
          <p:nvPr>
            <p:ph type="sldNum" sz="quarter" idx="10"/>
          </p:nvPr>
        </p:nvSpPr>
        <p:spPr/>
        <p:txBody>
          <a:bodyPr/>
          <a:lstStyle/>
          <a:p>
            <a:fld id="{7FFCD85E-2713-4FC0-BAC6-3B0F51E02468}" type="slidenum">
              <a:rPr lang="en-GB" smtClean="0"/>
              <a:pPr/>
              <a:t>5</a:t>
            </a:fld>
            <a:endParaRPr lang="en-GB"/>
          </a:p>
        </p:txBody>
      </p:sp>
    </p:spTree>
    <p:extLst>
      <p:ext uri="{BB962C8B-B14F-4D97-AF65-F5344CB8AC3E}">
        <p14:creationId xmlns:p14="http://schemas.microsoft.com/office/powerpoint/2010/main" val="105953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(more figures on the EU 2030 climate and energy</a:t>
            </a:r>
            <a:r>
              <a:rPr lang="en-GB" baseline="0" dirty="0"/>
              <a:t> framework / Energy Union / winter package if needed)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(credit to DG ENER for the winter package infographics)</a:t>
            </a:r>
          </a:p>
          <a:p>
            <a:endParaRPr lang="fr-FR" dirty="0"/>
          </a:p>
        </p:txBody>
      </p:sp>
      <p:sp>
        <p:nvSpPr>
          <p:cNvPr id="4" name="Espace réservé du numéro de diapositive 3"/>
          <p:cNvSpPr>
            <a:spLocks noGrp="1"/>
          </p:cNvSpPr>
          <p:nvPr>
            <p:ph type="sldNum" sz="quarter" idx="10"/>
          </p:nvPr>
        </p:nvSpPr>
        <p:spPr/>
        <p:txBody>
          <a:bodyPr/>
          <a:lstStyle/>
          <a:p>
            <a:fld id="{7FFCD85E-2713-4FC0-BAC6-3B0F51E02468}" type="slidenum">
              <a:rPr lang="en-GB" smtClean="0"/>
              <a:pPr/>
              <a:t>6</a:t>
            </a:fld>
            <a:endParaRPr lang="en-GB"/>
          </a:p>
        </p:txBody>
      </p:sp>
    </p:spTree>
    <p:extLst>
      <p:ext uri="{BB962C8B-B14F-4D97-AF65-F5344CB8AC3E}">
        <p14:creationId xmlns:p14="http://schemas.microsoft.com/office/powerpoint/2010/main" val="64927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(more figures on the EU 2030 climate and energy</a:t>
            </a:r>
            <a:r>
              <a:rPr lang="en-GB" baseline="0" dirty="0"/>
              <a:t> framework / Energy Union / winter package if needed)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(credit to DG ENER for the winter package infographics)</a:t>
            </a:r>
          </a:p>
          <a:p>
            <a:endParaRPr lang="fr-FR" dirty="0"/>
          </a:p>
        </p:txBody>
      </p:sp>
      <p:sp>
        <p:nvSpPr>
          <p:cNvPr id="4" name="Espace réservé du numéro de diapositive 3"/>
          <p:cNvSpPr>
            <a:spLocks noGrp="1"/>
          </p:cNvSpPr>
          <p:nvPr>
            <p:ph type="sldNum" sz="quarter" idx="10"/>
          </p:nvPr>
        </p:nvSpPr>
        <p:spPr/>
        <p:txBody>
          <a:bodyPr/>
          <a:lstStyle/>
          <a:p>
            <a:fld id="{7FFCD85E-2713-4FC0-BAC6-3B0F51E02468}" type="slidenum">
              <a:rPr lang="en-GB" smtClean="0"/>
              <a:pPr/>
              <a:t>7</a:t>
            </a:fld>
            <a:endParaRPr lang="en-GB"/>
          </a:p>
        </p:txBody>
      </p:sp>
    </p:spTree>
    <p:extLst>
      <p:ext uri="{BB962C8B-B14F-4D97-AF65-F5344CB8AC3E}">
        <p14:creationId xmlns:p14="http://schemas.microsoft.com/office/powerpoint/2010/main" val="305042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FCD85E-2713-4FC0-BAC6-3B0F51E02468}" type="slidenum">
              <a:rPr lang="en-GB" smtClean="0"/>
              <a:pPr/>
              <a:t>8</a:t>
            </a:fld>
            <a:endParaRPr lang="en-GB"/>
          </a:p>
        </p:txBody>
      </p:sp>
    </p:spTree>
    <p:extLst>
      <p:ext uri="{BB962C8B-B14F-4D97-AF65-F5344CB8AC3E}">
        <p14:creationId xmlns:p14="http://schemas.microsoft.com/office/powerpoint/2010/main" val="408143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r>
              <a:rPr lang="en-GB" sz="1200" b="1" dirty="0">
                <a:solidFill>
                  <a:schemeClr val="tx1"/>
                </a:solidFill>
              </a:rPr>
              <a:t>An historic Agreement: </a:t>
            </a:r>
          </a:p>
          <a:p>
            <a:pPr marL="171450" indent="-171450">
              <a:spcBef>
                <a:spcPts val="0"/>
              </a:spcBef>
              <a:buFont typeface="Arial" panose="020B0604020202020204" pitchFamily="34" charset="0"/>
              <a:buChar char="•"/>
            </a:pPr>
            <a:r>
              <a:rPr lang="en-GB" sz="1200" dirty="0">
                <a:solidFill>
                  <a:schemeClr val="tx1"/>
                </a:solidFill>
              </a:rPr>
              <a:t>A new chapter in international climate governance and action (10 years in the making)</a:t>
            </a:r>
          </a:p>
          <a:p>
            <a:pPr marL="171450" indent="-171450">
              <a:spcBef>
                <a:spcPts val="0"/>
              </a:spcBef>
              <a:buFont typeface="Arial" panose="020B0604020202020204" pitchFamily="34" charset="0"/>
              <a:buChar char="•"/>
            </a:pPr>
            <a:r>
              <a:rPr lang="en-GB" sz="1200" dirty="0">
                <a:solidFill>
                  <a:schemeClr val="tx1"/>
                </a:solidFill>
              </a:rPr>
              <a:t>A win for multilateralism</a:t>
            </a:r>
          </a:p>
          <a:p>
            <a:pPr marL="171450" indent="-171450">
              <a:spcBef>
                <a:spcPts val="0"/>
              </a:spcBef>
              <a:buFont typeface="Arial" panose="020B0604020202020204" pitchFamily="34" charset="0"/>
              <a:buChar char="•"/>
            </a:pPr>
            <a:r>
              <a:rPr lang="en-GB" sz="1200" dirty="0">
                <a:solidFill>
                  <a:schemeClr val="tx1"/>
                </a:solidFill>
              </a:rPr>
              <a:t>A strong signal to policy makers, investors and businesses </a:t>
            </a:r>
          </a:p>
          <a:p>
            <a:pPr marL="171450" indent="-171450">
              <a:spcBef>
                <a:spcPts val="0"/>
              </a:spcBef>
              <a:buFont typeface="Arial" panose="020B0604020202020204" pitchFamily="34" charset="0"/>
              <a:buChar char="•"/>
            </a:pPr>
            <a:endParaRPr lang="en-GB" sz="1200" dirty="0">
              <a:solidFill>
                <a:schemeClr val="tx1"/>
              </a:solidFill>
            </a:endParaRPr>
          </a:p>
          <a:p>
            <a:pPr marL="0" indent="0">
              <a:spcBef>
                <a:spcPts val="0"/>
              </a:spcBef>
              <a:buFont typeface="Arial" panose="020B0604020202020204" pitchFamily="34" charset="0"/>
              <a:buNone/>
            </a:pPr>
            <a:r>
              <a:rPr lang="en-US" sz="1200" b="1" dirty="0">
                <a:solidFill>
                  <a:schemeClr val="tx1"/>
                </a:solidFill>
              </a:rPr>
              <a:t>What was agreed? </a:t>
            </a:r>
          </a:p>
          <a:p>
            <a:pPr marL="171450" indent="-171450">
              <a:spcBef>
                <a:spcPts val="0"/>
              </a:spcBef>
              <a:buFont typeface="Arial" panose="020B0604020202020204" pitchFamily="34" charset="0"/>
              <a:buChar char="•"/>
            </a:pPr>
            <a:r>
              <a:rPr lang="en-GB" altLang="en-US" sz="1200" b="1" kern="0" dirty="0">
                <a:solidFill>
                  <a:schemeClr val="tx1"/>
                </a:solidFill>
                <a:ea typeface="ＭＳ Ｐゴシック" pitchFamily="-1" charset="-128"/>
              </a:rPr>
              <a:t>Fair, ambitious and legally binding agreement </a:t>
            </a:r>
            <a:r>
              <a:rPr lang="en-GB" altLang="en-US" sz="1200" kern="0" dirty="0">
                <a:solidFill>
                  <a:schemeClr val="tx1"/>
                </a:solidFill>
                <a:ea typeface="ＭＳ Ｐゴシック" pitchFamily="-1" charset="-128"/>
              </a:rPr>
              <a:t>with targets for all Parties (although aggregate efforts are not yet in line with common</a:t>
            </a:r>
            <a:r>
              <a:rPr lang="en-GB" altLang="en-US" sz="1200" kern="0" baseline="0" dirty="0">
                <a:solidFill>
                  <a:schemeClr val="tx1"/>
                </a:solidFill>
                <a:ea typeface="ＭＳ Ｐゴシック" pitchFamily="-1" charset="-128"/>
              </a:rPr>
              <a:t> goals</a:t>
            </a:r>
            <a:r>
              <a:rPr lang="en-GB" altLang="en-US" sz="1200" kern="0" dirty="0">
                <a:solidFill>
                  <a:schemeClr val="tx1"/>
                </a:solidFill>
                <a:ea typeface="ＭＳ Ｐゴシック" pitchFamily="-1" charset="-128"/>
              </a:rPr>
              <a:t>)</a:t>
            </a:r>
          </a:p>
          <a:p>
            <a:pPr marL="171450" indent="-171450">
              <a:spcBef>
                <a:spcPts val="0"/>
              </a:spcBef>
              <a:buFont typeface="Arial" panose="020B0604020202020204" pitchFamily="34" charset="0"/>
              <a:buChar char="•"/>
            </a:pPr>
            <a:r>
              <a:rPr lang="en-GB" altLang="en-US" sz="1200" b="1" kern="0" dirty="0">
                <a:solidFill>
                  <a:schemeClr val="tx1"/>
                </a:solidFill>
                <a:ea typeface="ＭＳ Ｐゴシック" pitchFamily="-1" charset="-128"/>
              </a:rPr>
              <a:t>Transparency and accountability </a:t>
            </a:r>
            <a:r>
              <a:rPr lang="en-GB" altLang="en-US" sz="1200" kern="0" dirty="0">
                <a:solidFill>
                  <a:schemeClr val="tx1"/>
                </a:solidFill>
                <a:ea typeface="ＭＳ Ｐゴシック" pitchFamily="-1" charset="-128"/>
              </a:rPr>
              <a:t>through robust common rules </a:t>
            </a:r>
          </a:p>
          <a:p>
            <a:pPr marL="171450" indent="-171450">
              <a:spcBef>
                <a:spcPts val="0"/>
              </a:spcBef>
              <a:buFont typeface="Arial" panose="020B0604020202020204" pitchFamily="34" charset="0"/>
              <a:buChar char="•"/>
            </a:pPr>
            <a:r>
              <a:rPr lang="en-GB" altLang="en-US" sz="1200" b="1" kern="0" dirty="0">
                <a:solidFill>
                  <a:schemeClr val="tx1"/>
                </a:solidFill>
                <a:ea typeface="ＭＳ Ｐゴシック" pitchFamily="-1" charset="-128"/>
              </a:rPr>
              <a:t>Dynamism</a:t>
            </a:r>
            <a:r>
              <a:rPr lang="en-GB" altLang="en-US" sz="1200" kern="0" dirty="0">
                <a:solidFill>
                  <a:schemeClr val="tx1"/>
                </a:solidFill>
                <a:ea typeface="ＭＳ Ｐゴシック" pitchFamily="-1" charset="-128"/>
              </a:rPr>
              <a:t> - 5 yearly reviews to increase ambition towards a </a:t>
            </a:r>
            <a:r>
              <a:rPr lang="en-GB" altLang="en-US" sz="1200" b="1" kern="0" dirty="0">
                <a:solidFill>
                  <a:schemeClr val="tx1"/>
                </a:solidFill>
                <a:ea typeface="ＭＳ Ｐゴシック" pitchFamily="-1" charset="-128"/>
              </a:rPr>
              <a:t>long term goal</a:t>
            </a:r>
          </a:p>
          <a:p>
            <a:pPr marL="171450" indent="-171450">
              <a:spcBef>
                <a:spcPts val="0"/>
              </a:spcBef>
              <a:buFont typeface="Arial" panose="020B0604020202020204" pitchFamily="34" charset="0"/>
              <a:buChar char="•"/>
            </a:pPr>
            <a:r>
              <a:rPr lang="en-GB" altLang="en-US" sz="1200" b="1" kern="0" dirty="0">
                <a:solidFill>
                  <a:schemeClr val="tx1"/>
                </a:solidFill>
                <a:ea typeface="ＭＳ Ｐゴシック" pitchFamily="-1" charset="-128"/>
              </a:rPr>
              <a:t>A solidarity package </a:t>
            </a:r>
            <a:r>
              <a:rPr lang="en-GB" altLang="en-US" sz="1200" b="0" kern="0" dirty="0">
                <a:solidFill>
                  <a:schemeClr val="tx1"/>
                </a:solidFill>
                <a:ea typeface="ＭＳ Ｐゴシック" pitchFamily="-1" charset="-128"/>
              </a:rPr>
              <a:t>of international support f</a:t>
            </a:r>
            <a:r>
              <a:rPr lang="en-GB" altLang="en-US" sz="1200" kern="0" dirty="0">
                <a:solidFill>
                  <a:schemeClr val="tx1"/>
                </a:solidFill>
                <a:ea typeface="ＭＳ Ｐゴシック" pitchFamily="-1" charset="-128"/>
              </a:rPr>
              <a:t>or low carbon, climate resilient sustainable development</a:t>
            </a:r>
          </a:p>
          <a:p>
            <a:pPr marL="171450" indent="-171450">
              <a:spcBef>
                <a:spcPts val="0"/>
              </a:spcBef>
              <a:buFont typeface="Arial" panose="020B0604020202020204" pitchFamily="34" charset="0"/>
              <a:buChar char="•"/>
            </a:pPr>
            <a:r>
              <a:rPr lang="en-GB" sz="1200" b="1" dirty="0">
                <a:solidFill>
                  <a:schemeClr val="tx1"/>
                </a:solidFill>
                <a:ea typeface="ＭＳ Ｐゴシック" pitchFamily="34" charset="-128"/>
              </a:rPr>
              <a:t>And accelerated action pre-2020</a:t>
            </a:r>
          </a:p>
          <a:p>
            <a:pPr marL="171450" indent="-171450">
              <a:spcBef>
                <a:spcPts val="0"/>
              </a:spcBef>
              <a:buFont typeface="Arial" panose="020B0604020202020204" pitchFamily="34" charset="0"/>
              <a:buChar char="•"/>
            </a:pPr>
            <a:endParaRPr lang="en-GB" sz="1200" b="1" dirty="0">
              <a:solidFill>
                <a:schemeClr val="tx1"/>
              </a:solidFill>
              <a:ea typeface="ＭＳ Ｐゴシック" pitchFamily="34" charset="-128"/>
            </a:endParaRPr>
          </a:p>
          <a:p>
            <a:pPr>
              <a:spcBef>
                <a:spcPts val="0"/>
              </a:spcBef>
            </a:pPr>
            <a:r>
              <a:rPr lang="en-GB" b="1" dirty="0">
                <a:solidFill>
                  <a:schemeClr val="tx1"/>
                </a:solidFill>
              </a:rPr>
              <a:t>The EU played a key role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GB" sz="1200" kern="1200" dirty="0">
                <a:solidFill>
                  <a:schemeClr val="tx1"/>
                </a:solidFill>
                <a:latin typeface="Arial" charset="0"/>
                <a:ea typeface="ＭＳ Ｐゴシック" pitchFamily="-1" charset="-128"/>
                <a:cs typeface="ＭＳ Ｐゴシック" pitchFamily="-102" charset="-128"/>
              </a:rPr>
              <a:t>Influx of ideas at front end of negotiation cycle to</a:t>
            </a:r>
            <a:r>
              <a:rPr lang="en-GB" sz="1200" kern="1200" baseline="0" dirty="0">
                <a:solidFill>
                  <a:schemeClr val="tx1"/>
                </a:solidFill>
                <a:latin typeface="Arial" charset="0"/>
                <a:ea typeface="ＭＳ Ｐゴシック" pitchFamily="-1" charset="-128"/>
                <a:cs typeface="ＭＳ Ｐゴシック" pitchFamily="-102" charset="-128"/>
              </a:rPr>
              <a:t> frame the terms of the negotiations</a:t>
            </a:r>
            <a:endParaRPr lang="en-GB" sz="1200" kern="1200" dirty="0">
              <a:solidFill>
                <a:schemeClr val="tx1"/>
              </a:solidFill>
              <a:latin typeface="Arial" charset="0"/>
              <a:ea typeface="ＭＳ Ｐゴシック" pitchFamily="-1" charset="-128"/>
              <a:cs typeface="ＭＳ Ｐゴシック" pitchFamily="-102" charset="-128"/>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GB" sz="1200" kern="1200" dirty="0">
                <a:solidFill>
                  <a:schemeClr val="tx1"/>
                </a:solidFill>
                <a:latin typeface="Arial" charset="0"/>
                <a:ea typeface="ＭＳ Ｐゴシック" pitchFamily="-1" charset="-128"/>
                <a:cs typeface="ＭＳ Ｐゴシック" pitchFamily="-102" charset="-128"/>
              </a:rPr>
              <a:t>Bridge-building proposals to help broker final compromise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GB" sz="1200" kern="1200" dirty="0">
                <a:solidFill>
                  <a:schemeClr val="tx1"/>
                </a:solidFill>
                <a:latin typeface="Arial" charset="0"/>
                <a:ea typeface="ＭＳ Ｐゴシック" pitchFamily="-1" charset="-128"/>
                <a:cs typeface="ＭＳ Ｐゴシック" pitchFamily="-102" charset="-128"/>
              </a:rPr>
              <a:t>EU / ACP </a:t>
            </a:r>
            <a:r>
              <a:rPr lang="en-GB" sz="1200" dirty="0">
                <a:solidFill>
                  <a:schemeClr val="tx1"/>
                </a:solidFill>
              </a:rPr>
              <a:t>alliance to bear weight</a:t>
            </a:r>
            <a:r>
              <a:rPr lang="en-GB" sz="1200" baseline="0" dirty="0">
                <a:solidFill>
                  <a:schemeClr val="tx1"/>
                </a:solidFill>
              </a:rPr>
              <a:t> in the last few days</a:t>
            </a:r>
            <a:endParaRPr lang="en-GB" sz="1200" dirty="0">
              <a:solidFill>
                <a:schemeClr val="tx1"/>
              </a:solidFill>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GB" sz="1200" kern="1200" dirty="0">
                <a:solidFill>
                  <a:schemeClr val="tx1"/>
                </a:solidFill>
                <a:latin typeface="Arial" charset="0"/>
                <a:ea typeface="ＭＳ Ｐゴシック" pitchFamily="-1" charset="-128"/>
                <a:cs typeface="ＭＳ Ｐゴシック" pitchFamily="-102" charset="-128"/>
              </a:rPr>
              <a:t>EU cohesion maintained until the end game</a:t>
            </a:r>
          </a:p>
          <a:p>
            <a:pPr marL="171450" indent="-171450">
              <a:spcBef>
                <a:spcPts val="0"/>
              </a:spcBef>
              <a:buFont typeface="Arial" panose="020B0604020202020204" pitchFamily="34" charset="0"/>
              <a:buChar char="•"/>
            </a:pPr>
            <a:endParaRPr lang="en-GB" sz="1200" b="1" dirty="0">
              <a:solidFill>
                <a:schemeClr val="tx1"/>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7FFCD85E-2713-4FC0-BAC6-3B0F51E02468}" type="slidenum">
              <a:rPr lang="en-GB" smtClean="0"/>
              <a:pPr/>
              <a:t>9</a:t>
            </a:fld>
            <a:endParaRPr lang="en-GB"/>
          </a:p>
        </p:txBody>
      </p:sp>
    </p:spTree>
    <p:extLst>
      <p:ext uri="{BB962C8B-B14F-4D97-AF65-F5344CB8AC3E}">
        <p14:creationId xmlns:p14="http://schemas.microsoft.com/office/powerpoint/2010/main" val="1728725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175"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b="0">
              <a:solidFill>
                <a:srgbClr val="FFFFFF"/>
              </a:solidFill>
              <a:latin typeface="Verdana" pitchFamily="-1" charset="0"/>
              <a:ea typeface="ＭＳ Ｐゴシック" pitchFamily="-1" charset="-128"/>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2"/>
          <p:cNvGrpSpPr>
            <a:grpSpLocks/>
          </p:cNvGrpSpPr>
          <p:nvPr/>
        </p:nvGrpSpPr>
        <p:grpSpPr bwMode="auto">
          <a:xfrm>
            <a:off x="0" y="981075"/>
            <a:ext cx="9180513" cy="5876925"/>
            <a:chOff x="0" y="618"/>
            <a:chExt cx="5783" cy="3702"/>
          </a:xfrm>
        </p:grpSpPr>
        <p:sp>
          <p:nvSpPr>
            <p:cNvPr id="7" name="Rectangle 3"/>
            <p:cNvSpPr>
              <a:spLocks noChangeArrowheads="1"/>
            </p:cNvSpPr>
            <p:nvPr/>
          </p:nvSpPr>
          <p:spPr bwMode="auto">
            <a:xfrm>
              <a:off x="0" y="618"/>
              <a:ext cx="5783" cy="3702"/>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b="0">
                <a:solidFill>
                  <a:srgbClr val="FFFFFF"/>
                </a:solidFill>
                <a:latin typeface="Verdana" pitchFamily="-1" charset="0"/>
                <a:ea typeface="ＭＳ Ｐゴシック" pitchFamily="-1" charset="-128"/>
              </a:endParaRPr>
            </a:p>
          </p:txBody>
        </p:sp>
        <p:sp>
          <p:nvSpPr>
            <p:cNvPr id="8" name="Rectangle 7"/>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i="1">
                <a:solidFill>
                  <a:srgbClr val="FFFFFF"/>
                </a:solidFill>
                <a:latin typeface="Verdana" pitchFamily="-1" charset="0"/>
                <a:ea typeface="ＭＳ Ｐゴシック" pitchFamily="-1" charset="-128"/>
              </a:endParaRPr>
            </a:p>
          </p:txBody>
        </p:sp>
        <p:sp>
          <p:nvSpPr>
            <p:cNvPr id="9" name="Rectangle 28"/>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i="1" dirty="0">
                  <a:solidFill>
                    <a:srgbClr val="FFFFFF"/>
                  </a:solidFill>
                  <a:latin typeface="Verdana" pitchFamily="-107" charset="0"/>
                  <a:ea typeface="ＭＳ Ｐゴシック" pitchFamily="-107" charset="-128"/>
                  <a:cs typeface="ＭＳ Ｐゴシック" pitchFamily="-107" charset="-128"/>
                </a:rPr>
                <a:t>Climate Action</a:t>
              </a:r>
            </a:p>
          </p:txBody>
        </p:sp>
      </p:grpSp>
      <p:pic>
        <p:nvPicPr>
          <p:cNvPr id="10"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2863"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3"/>
          <p:cNvSpPr>
            <a:spLocks noChangeShapeType="1"/>
          </p:cNvSpPr>
          <p:nvPr/>
        </p:nvSpPr>
        <p:spPr bwMode="auto">
          <a:xfrm flipV="1">
            <a:off x="4146550" y="1228725"/>
            <a:ext cx="622300" cy="0"/>
          </a:xfrm>
          <a:prstGeom prst="line">
            <a:avLst/>
          </a:prstGeom>
          <a:noFill/>
          <a:ln w="38100">
            <a:solidFill>
              <a:srgbClr val="31942E"/>
            </a:solidFill>
            <a:round/>
            <a:headEnd/>
            <a:tailEnd/>
          </a:ln>
        </p:spPr>
        <p:txBody>
          <a:bodyPr anchor="ctr"/>
          <a:lstStyle/>
          <a:p>
            <a:pPr>
              <a:defRPr/>
            </a:pPr>
            <a:endParaRPr lang="de-DE">
              <a:latin typeface="Verdana" pitchFamily="-107" charset="0"/>
              <a:ea typeface="ＭＳ Ｐゴシック" pitchFamily="-107" charset="-128"/>
              <a:cs typeface="ＭＳ Ｐゴシック" pitchFamily="-107"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12" name="Rectangle 6"/>
          <p:cNvSpPr>
            <a:spLocks noGrp="1" noChangeArrowheads="1"/>
          </p:cNvSpPr>
          <p:nvPr>
            <p:ph type="dt" sz="half" idx="10"/>
          </p:nvPr>
        </p:nvSpPr>
        <p:spPr/>
        <p:txBody>
          <a:bodyPr/>
          <a:lstStyle>
            <a:lvl1pPr>
              <a:defRPr sz="1200" b="1">
                <a:solidFill>
                  <a:schemeClr val="bg1"/>
                </a:solidFill>
                <a:latin typeface="Verdana" pitchFamily="-1" charset="0"/>
              </a:defRPr>
            </a:lvl1pPr>
          </a:lstStyle>
          <a:p>
            <a:pPr>
              <a:defRPr/>
            </a:pPr>
            <a:endParaRPr lang="en-US" altLang="en-US"/>
          </a:p>
        </p:txBody>
      </p:sp>
      <p:sp>
        <p:nvSpPr>
          <p:cNvPr id="13" name="Rectangle 8"/>
          <p:cNvSpPr>
            <a:spLocks noGrp="1" noChangeArrowheads="1"/>
          </p:cNvSpPr>
          <p:nvPr>
            <p:ph type="sldNum" sz="quarter" idx="11"/>
          </p:nvPr>
        </p:nvSpPr>
        <p:spPr/>
        <p:txBody>
          <a:bodyPr/>
          <a:lstStyle>
            <a:lvl1pPr>
              <a:defRPr>
                <a:solidFill>
                  <a:schemeClr val="bg1"/>
                </a:solidFill>
                <a:latin typeface="Verdana" pitchFamily="34" charset="0"/>
              </a:defRPr>
            </a:lvl1pPr>
          </a:lstStyle>
          <a:p>
            <a:fld id="{FAFE8177-02FF-4A19-A3F2-A1904A9BD08C}" type="slidenum">
              <a:rPr lang="en-GB"/>
              <a:pPr/>
              <a:t>‹#›</a:t>
            </a:fld>
            <a:endParaRPr lang="en-GB"/>
          </a:p>
        </p:txBody>
      </p:sp>
    </p:spTree>
    <p:extLst>
      <p:ext uri="{BB962C8B-B14F-4D97-AF65-F5344CB8AC3E}">
        <p14:creationId xmlns:p14="http://schemas.microsoft.com/office/powerpoint/2010/main" val="3432638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DDFC894D-23E5-46AF-B524-1065B91D0848}" type="slidenum">
              <a:rPr lang="en-GB"/>
              <a:pPr/>
              <a:t>‹#›</a:t>
            </a:fld>
            <a:endParaRPr lang="en-GB"/>
          </a:p>
        </p:txBody>
      </p:sp>
    </p:spTree>
    <p:extLst>
      <p:ext uri="{BB962C8B-B14F-4D97-AF65-F5344CB8AC3E}">
        <p14:creationId xmlns:p14="http://schemas.microsoft.com/office/powerpoint/2010/main" val="291764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DE876CAE-80A1-41CD-AEF8-4E9B5448DB1B}" type="slidenum">
              <a:rPr lang="en-GB"/>
              <a:pPr/>
              <a:t>‹#›</a:t>
            </a:fld>
            <a:endParaRPr lang="en-GB"/>
          </a:p>
        </p:txBody>
      </p:sp>
    </p:spTree>
    <p:extLst>
      <p:ext uri="{BB962C8B-B14F-4D97-AF65-F5344CB8AC3E}">
        <p14:creationId xmlns:p14="http://schemas.microsoft.com/office/powerpoint/2010/main" val="2177484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8F698D96-A790-405A-9388-53C26A541AF2}" type="slidenum">
              <a:rPr lang="en-GB"/>
              <a:pPr/>
              <a:t>‹#›</a:t>
            </a:fld>
            <a:endParaRPr lang="en-GB"/>
          </a:p>
        </p:txBody>
      </p:sp>
    </p:spTree>
    <p:extLst>
      <p:ext uri="{BB962C8B-B14F-4D97-AF65-F5344CB8AC3E}">
        <p14:creationId xmlns:p14="http://schemas.microsoft.com/office/powerpoint/2010/main" val="63506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61F06700-69A9-4E6B-8014-BD6C943A1870}" type="slidenum">
              <a:rPr lang="en-GB"/>
              <a:pPr/>
              <a:t>‹#›</a:t>
            </a:fld>
            <a:endParaRPr lang="en-GB"/>
          </a:p>
        </p:txBody>
      </p:sp>
    </p:spTree>
    <p:extLst>
      <p:ext uri="{BB962C8B-B14F-4D97-AF65-F5344CB8AC3E}">
        <p14:creationId xmlns:p14="http://schemas.microsoft.com/office/powerpoint/2010/main" val="2981565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B2A7C24B-5903-4C05-BECD-9E26764B3ABD}" type="slidenum">
              <a:rPr lang="en-GB"/>
              <a:pPr/>
              <a:t>‹#›</a:t>
            </a:fld>
            <a:endParaRPr lang="en-GB"/>
          </a:p>
        </p:txBody>
      </p:sp>
    </p:spTree>
    <p:extLst>
      <p:ext uri="{BB962C8B-B14F-4D97-AF65-F5344CB8AC3E}">
        <p14:creationId xmlns:p14="http://schemas.microsoft.com/office/powerpoint/2010/main" val="2031992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fld id="{C2EA61A0-46AA-42DA-B461-C5E686210363}" type="slidenum">
              <a:rPr lang="en-GB"/>
              <a:pPr/>
              <a:t>‹#›</a:t>
            </a:fld>
            <a:endParaRPr lang="en-GB"/>
          </a:p>
        </p:txBody>
      </p:sp>
    </p:spTree>
    <p:extLst>
      <p:ext uri="{BB962C8B-B14F-4D97-AF65-F5344CB8AC3E}">
        <p14:creationId xmlns:p14="http://schemas.microsoft.com/office/powerpoint/2010/main" val="691349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fld id="{290E7F6E-9F2F-4ED5-B222-D175881E0A12}" type="slidenum">
              <a:rPr lang="en-GB"/>
              <a:pPr/>
              <a:t>‹#›</a:t>
            </a:fld>
            <a:endParaRPr lang="en-GB"/>
          </a:p>
        </p:txBody>
      </p:sp>
    </p:spTree>
    <p:extLst>
      <p:ext uri="{BB962C8B-B14F-4D97-AF65-F5344CB8AC3E}">
        <p14:creationId xmlns:p14="http://schemas.microsoft.com/office/powerpoint/2010/main" val="1301519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fld id="{35100C60-3859-4BAF-A4DF-0CF38EC82F4A}" type="slidenum">
              <a:rPr lang="en-GB"/>
              <a:pPr/>
              <a:t>‹#›</a:t>
            </a:fld>
            <a:endParaRPr lang="en-GB"/>
          </a:p>
        </p:txBody>
      </p:sp>
    </p:spTree>
    <p:extLst>
      <p:ext uri="{BB962C8B-B14F-4D97-AF65-F5344CB8AC3E}">
        <p14:creationId xmlns:p14="http://schemas.microsoft.com/office/powerpoint/2010/main" val="3131545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063D16B0-647D-4ED6-AFA0-7D9049C48410}" type="slidenum">
              <a:rPr lang="en-GB"/>
              <a:pPr/>
              <a:t>‹#›</a:t>
            </a:fld>
            <a:endParaRPr lang="en-GB"/>
          </a:p>
        </p:txBody>
      </p:sp>
    </p:spTree>
    <p:extLst>
      <p:ext uri="{BB962C8B-B14F-4D97-AF65-F5344CB8AC3E}">
        <p14:creationId xmlns:p14="http://schemas.microsoft.com/office/powerpoint/2010/main" val="172467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FBF69BCB-8DCB-411C-81D2-6D961E5C53A2}" type="slidenum">
              <a:rPr lang="en-GB"/>
              <a:pPr/>
              <a:t>‹#›</a:t>
            </a:fld>
            <a:endParaRPr lang="en-GB"/>
          </a:p>
        </p:txBody>
      </p:sp>
    </p:spTree>
    <p:extLst>
      <p:ext uri="{BB962C8B-B14F-4D97-AF65-F5344CB8AC3E}">
        <p14:creationId xmlns:p14="http://schemas.microsoft.com/office/powerpoint/2010/main" val="272982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ea typeface="ＭＳ Ｐゴシック" pitchFamily="-1" charset="-128"/>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34" charset="0"/>
              </a:defRPr>
            </a:lvl1pPr>
          </a:lstStyle>
          <a:p>
            <a:fld id="{75B052FF-04C7-461B-BD71-88488C95A3AD}"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b="0">
              <a:solidFill>
                <a:srgbClr val="FFFFFF"/>
              </a:solidFill>
              <a:ea typeface="ＭＳ Ｐゴシック" pitchFamily="-1" charset="-128"/>
            </a:endParaRPr>
          </a:p>
        </p:txBody>
      </p:sp>
      <p:pic>
        <p:nvPicPr>
          <p:cNvPr id="1031" name="Picture 17" descr="LOGO CE_Vertical_EN_NEG_quadri_H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27"/>
          <p:cNvGrpSpPr>
            <a:grpSpLocks/>
          </p:cNvGrpSpPr>
          <p:nvPr/>
        </p:nvGrpSpPr>
        <p:grpSpPr bwMode="auto">
          <a:xfrm>
            <a:off x="4090988" y="6470650"/>
            <a:ext cx="817562" cy="387350"/>
            <a:chOff x="2577" y="4076"/>
            <a:chExt cx="515" cy="244"/>
          </a:xfrm>
        </p:grpSpPr>
        <p:sp>
          <p:nvSpPr>
            <p:cNvPr id="1034" name="Rectangle 6"/>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i="1">
                <a:solidFill>
                  <a:srgbClr val="FFFFFF"/>
                </a:solidFill>
                <a:latin typeface="Verdana" pitchFamily="-1" charset="0"/>
                <a:ea typeface="ＭＳ Ｐゴシック" pitchFamily="-1" charset="-128"/>
              </a:endParaRPr>
            </a:p>
          </p:txBody>
        </p:sp>
        <p:sp>
          <p:nvSpPr>
            <p:cNvPr id="1035" name="Rectangle 26"/>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i="1" dirty="0">
                  <a:solidFill>
                    <a:srgbClr val="FFFFFF"/>
                  </a:solidFill>
                  <a:latin typeface="Verdana" pitchFamily="-107" charset="0"/>
                  <a:ea typeface="ＭＳ Ｐゴシック" pitchFamily="-107" charset="-128"/>
                  <a:cs typeface="ＭＳ Ｐゴシック" pitchFamily="-107" charset="-128"/>
                </a:rPr>
                <a:t>Climate Action</a:t>
              </a:r>
            </a:p>
          </p:txBody>
        </p:sp>
      </p:grpSp>
      <p:sp>
        <p:nvSpPr>
          <p:cNvPr id="1033" name="Line 28"/>
          <p:cNvSpPr>
            <a:spLocks noChangeShapeType="1"/>
          </p:cNvSpPr>
          <p:nvPr/>
        </p:nvSpPr>
        <p:spPr bwMode="auto">
          <a:xfrm flipV="1">
            <a:off x="4146550" y="1238250"/>
            <a:ext cx="622300" cy="0"/>
          </a:xfrm>
          <a:prstGeom prst="line">
            <a:avLst/>
          </a:prstGeom>
          <a:noFill/>
          <a:ln w="38100">
            <a:solidFill>
              <a:srgbClr val="31942E"/>
            </a:solidFill>
            <a:round/>
            <a:headEnd/>
            <a:tailEnd/>
          </a:ln>
        </p:spPr>
        <p:txBody>
          <a:bodyPr anchor="ctr"/>
          <a:lstStyle/>
          <a:p>
            <a:pPr>
              <a:defRPr/>
            </a:pPr>
            <a:endParaRPr lang="de-DE">
              <a:latin typeface="Verdana"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497983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1" charset="-128"/>
          <a:cs typeface="ＭＳ Ｐゴシック" pitchFamily="-102"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1" charset="-128"/>
          <a:cs typeface="ＭＳ Ｐゴシック" pitchFamily="-10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1"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928906" y="5269182"/>
            <a:ext cx="485335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r" eaLnBrk="1" hangingPunct="1">
              <a:spcBef>
                <a:spcPct val="50000"/>
              </a:spcBef>
            </a:pPr>
            <a:r>
              <a:rPr lang="en-US" altLang="en-US" sz="1400" dirty="0" smtClean="0">
                <a:solidFill>
                  <a:schemeClr val="bg1"/>
                </a:solidFill>
              </a:rPr>
              <a:t>Matthieu Ballu</a:t>
            </a:r>
            <a:endParaRPr lang="en-US" altLang="en-US" sz="1400" dirty="0">
              <a:solidFill>
                <a:schemeClr val="bg1"/>
              </a:solidFill>
            </a:endParaRPr>
          </a:p>
          <a:p>
            <a:pPr algn="r" eaLnBrk="1" hangingPunct="1">
              <a:spcBef>
                <a:spcPct val="50000"/>
              </a:spcBef>
            </a:pPr>
            <a:r>
              <a:rPr lang="en-US" altLang="en-US" sz="1400" dirty="0">
                <a:solidFill>
                  <a:schemeClr val="bg1"/>
                </a:solidFill>
              </a:rPr>
              <a:t>DG Climate </a:t>
            </a:r>
            <a:r>
              <a:rPr lang="en-US" altLang="en-US" sz="1400" dirty="0" smtClean="0">
                <a:solidFill>
                  <a:schemeClr val="bg1"/>
                </a:solidFill>
              </a:rPr>
              <a:t>Action</a:t>
            </a:r>
            <a:endParaRPr lang="en-US" altLang="en-US" sz="1400" dirty="0">
              <a:solidFill>
                <a:schemeClr val="bg1"/>
              </a:solidFill>
            </a:endParaRPr>
          </a:p>
        </p:txBody>
      </p:sp>
      <p:sp>
        <p:nvSpPr>
          <p:cNvPr id="2" name="Title 1"/>
          <p:cNvSpPr>
            <a:spLocks noGrp="1"/>
          </p:cNvSpPr>
          <p:nvPr>
            <p:ph type="ctrTitle"/>
          </p:nvPr>
        </p:nvSpPr>
        <p:spPr>
          <a:xfrm>
            <a:off x="4490405" y="2094571"/>
            <a:ext cx="4522971" cy="1122173"/>
          </a:xfrm>
        </p:spPr>
        <p:txBody>
          <a:bodyPr/>
          <a:lstStyle/>
          <a:p>
            <a:r>
              <a:rPr lang="fr-BE" sz="2800" dirty="0"/>
              <a:t>News update</a:t>
            </a:r>
            <a:endParaRPr lang="en-GB" sz="2800" dirty="0"/>
          </a:p>
        </p:txBody>
      </p:sp>
      <p:sp>
        <p:nvSpPr>
          <p:cNvPr id="3" name="Subtitle 2"/>
          <p:cNvSpPr>
            <a:spLocks noGrp="1"/>
          </p:cNvSpPr>
          <p:nvPr>
            <p:ph type="subTitle" idx="1"/>
          </p:nvPr>
        </p:nvSpPr>
        <p:spPr>
          <a:xfrm>
            <a:off x="4490405" y="3405987"/>
            <a:ext cx="4410817" cy="1392867"/>
          </a:xfrm>
        </p:spPr>
        <p:txBody>
          <a:bodyPr/>
          <a:lstStyle/>
          <a:p>
            <a:r>
              <a:rPr lang="fr-FR" sz="2400" b="0" dirty="0" err="1" smtClean="0"/>
              <a:t>ClimaSouth</a:t>
            </a:r>
            <a:r>
              <a:rPr lang="fr-FR" sz="2400" b="0" dirty="0" smtClean="0"/>
              <a:t> SC</a:t>
            </a:r>
          </a:p>
          <a:p>
            <a:r>
              <a:rPr lang="fr-BE" altLang="en-US" sz="2400" b="0" dirty="0" smtClean="0"/>
              <a:t>29 March </a:t>
            </a:r>
            <a:r>
              <a:rPr lang="fr-BE" altLang="en-US" sz="2400" b="0" dirty="0"/>
              <a:t>2017</a:t>
            </a:r>
            <a:endParaRPr lang="en-GB" altLang="en-US" sz="2400" b="0" dirty="0"/>
          </a:p>
          <a:p>
            <a:endParaRPr lang="fr-FR" sz="2400" b="0" dirty="0"/>
          </a:p>
        </p:txBody>
      </p:sp>
      <p:pic>
        <p:nvPicPr>
          <p:cNvPr id="1033" name="Picture 9" descr="Résultat de recherche d'images pour &quot;tour eiffel action now&qu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9656" y="2094572"/>
            <a:ext cx="3605709" cy="270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83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GB" i="0" dirty="0" smtClean="0"/>
              <a:t>Sustained momentum and global determination</a:t>
            </a:r>
          </a:p>
          <a:p>
            <a:pPr marL="457200" indent="-457200">
              <a:buFont typeface="+mj-lt"/>
              <a:buAutoNum type="arabicPeriod"/>
            </a:pPr>
            <a:r>
              <a:rPr lang="en-GB" i="0" dirty="0" smtClean="0"/>
              <a:t>Strong evidence of solidarity and action </a:t>
            </a:r>
          </a:p>
          <a:p>
            <a:pPr marL="457200" indent="-457200">
              <a:buFont typeface="+mj-lt"/>
              <a:buAutoNum type="arabicPeriod"/>
            </a:pPr>
            <a:r>
              <a:rPr lang="en-GB" i="0" dirty="0" smtClean="0"/>
              <a:t>Steady progress on the Paris rulebook</a:t>
            </a:r>
          </a:p>
          <a:p>
            <a:pPr marL="457200" indent="-457200">
              <a:buFont typeface="+mj-lt"/>
              <a:buAutoNum type="arabicPeriod"/>
            </a:pPr>
            <a:r>
              <a:rPr lang="en-GB" i="0" dirty="0" smtClean="0"/>
              <a:t>Broad respect for the Paris balance, despite some muted protests</a:t>
            </a:r>
          </a:p>
          <a:p>
            <a:pPr lvl="2"/>
            <a:r>
              <a:rPr lang="en-GB" dirty="0" smtClean="0"/>
              <a:t>		</a:t>
            </a:r>
            <a:r>
              <a:rPr lang="en-GB" sz="2800" b="1" dirty="0" smtClean="0"/>
              <a:t>=</a:t>
            </a:r>
            <a:endParaRPr lang="en-GB" b="1" dirty="0" smtClean="0"/>
          </a:p>
          <a:p>
            <a:r>
              <a:rPr lang="en-GB" i="0" dirty="0" smtClean="0"/>
              <a:t>Preparations for the </a:t>
            </a:r>
            <a:br>
              <a:rPr lang="en-GB" i="0" dirty="0" smtClean="0"/>
            </a:br>
            <a:r>
              <a:rPr lang="en-GB" i="0" dirty="0" smtClean="0"/>
              <a:t>new regime on track</a:t>
            </a:r>
            <a:endParaRPr lang="en-GB" i="0" dirty="0"/>
          </a:p>
        </p:txBody>
      </p:sp>
      <p:sp>
        <p:nvSpPr>
          <p:cNvPr id="4" name="Right Arrow 3"/>
          <p:cNvSpPr/>
          <p:nvPr/>
        </p:nvSpPr>
        <p:spPr bwMode="auto">
          <a:xfrm>
            <a:off x="413886" y="2608447"/>
            <a:ext cx="452388" cy="25025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7600" b="1">
              <a:solidFill>
                <a:srgbClr val="FFD624"/>
              </a:solidFill>
              <a:ea typeface="ＭＳ Ｐゴシック" pitchFamily="34" charset="-128"/>
            </a:endParaRPr>
          </a:p>
        </p:txBody>
      </p:sp>
      <p:sp>
        <p:nvSpPr>
          <p:cNvPr id="6" name="Right Arrow 5"/>
          <p:cNvSpPr/>
          <p:nvPr/>
        </p:nvSpPr>
        <p:spPr bwMode="auto">
          <a:xfrm>
            <a:off x="431536" y="3030347"/>
            <a:ext cx="452388" cy="25025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7600" b="1">
              <a:solidFill>
                <a:srgbClr val="FFD624"/>
              </a:solidFill>
              <a:ea typeface="ＭＳ Ｐゴシック" pitchFamily="34" charset="-128"/>
            </a:endParaRPr>
          </a:p>
        </p:txBody>
      </p:sp>
      <p:sp>
        <p:nvSpPr>
          <p:cNvPr id="7" name="Right Arrow 6"/>
          <p:cNvSpPr/>
          <p:nvPr/>
        </p:nvSpPr>
        <p:spPr bwMode="auto">
          <a:xfrm>
            <a:off x="429936" y="3452247"/>
            <a:ext cx="452388" cy="25025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7600" b="1">
              <a:solidFill>
                <a:srgbClr val="FFD624"/>
              </a:solidFill>
              <a:ea typeface="ＭＳ Ｐゴシック" pitchFamily="34" charset="-128"/>
            </a:endParaRPr>
          </a:p>
        </p:txBody>
      </p:sp>
      <p:sp>
        <p:nvSpPr>
          <p:cNvPr id="8" name="Right Arrow 7"/>
          <p:cNvSpPr/>
          <p:nvPr/>
        </p:nvSpPr>
        <p:spPr bwMode="auto">
          <a:xfrm>
            <a:off x="437961" y="3893397"/>
            <a:ext cx="452388" cy="25025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7600" b="1">
              <a:solidFill>
                <a:srgbClr val="FFD624"/>
              </a:solidFill>
              <a:ea typeface="ＭＳ Ｐゴシック" pitchFamily="34" charset="-128"/>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901" y="4653135"/>
            <a:ext cx="3377738"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 y="1339850"/>
            <a:ext cx="9144000" cy="936625"/>
          </a:xfrm>
        </p:spPr>
        <p:txBody>
          <a:bodyPr/>
          <a:lstStyle/>
          <a:p>
            <a:pPr algn="ctr"/>
            <a:r>
              <a:rPr lang="en-GB" sz="2400" dirty="0" smtClean="0"/>
              <a:t>Marrakesh climate change conference</a:t>
            </a:r>
            <a:endParaRPr lang="en-GB" sz="2400" dirty="0"/>
          </a:p>
        </p:txBody>
      </p:sp>
    </p:spTree>
    <p:extLst>
      <p:ext uri="{BB962C8B-B14F-4D97-AF65-F5344CB8AC3E}">
        <p14:creationId xmlns:p14="http://schemas.microsoft.com/office/powerpoint/2010/main" val="342305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36231" y="2276475"/>
            <a:ext cx="8334089" cy="841828"/>
          </a:xfrm>
          <a:prstGeom prst="rect">
            <a:avLst/>
          </a:prstGeom>
          <a:solidFill>
            <a:schemeClr val="bg1">
              <a:lumMod val="85000"/>
            </a:schemeClr>
          </a:solidFill>
          <a:ln w="57150">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US" sz="2000" i="1" dirty="0" smtClean="0">
                <a:solidFill>
                  <a:schemeClr val="bg2">
                    <a:lumMod val="25000"/>
                  </a:schemeClr>
                </a:solidFill>
              </a:rPr>
              <a:t>Transparency rules</a:t>
            </a:r>
            <a:endParaRPr kumimoji="0" lang="en-IE" sz="2000" b="1" i="1" u="none" strike="noStrike" cap="none" normalizeH="0" baseline="0" dirty="0" smtClean="0">
              <a:ln>
                <a:noFill/>
              </a:ln>
              <a:solidFill>
                <a:schemeClr val="bg2">
                  <a:lumMod val="25000"/>
                </a:schemeClr>
              </a:solidFill>
              <a:effectLst/>
            </a:endParaRPr>
          </a:p>
        </p:txBody>
      </p:sp>
      <p:sp>
        <p:nvSpPr>
          <p:cNvPr id="9" name="Rectangle 8"/>
          <p:cNvSpPr/>
          <p:nvPr/>
        </p:nvSpPr>
        <p:spPr bwMode="auto">
          <a:xfrm>
            <a:off x="436231" y="3336017"/>
            <a:ext cx="8334089" cy="841828"/>
          </a:xfrm>
          <a:prstGeom prst="rect">
            <a:avLst/>
          </a:prstGeom>
          <a:solidFill>
            <a:schemeClr val="bg1">
              <a:lumMod val="85000"/>
            </a:schemeClr>
          </a:solidFill>
          <a:ln w="57150">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2000" i="1" dirty="0">
                <a:solidFill>
                  <a:schemeClr val="bg2">
                    <a:lumMod val="25000"/>
                  </a:schemeClr>
                </a:solidFill>
              </a:rPr>
              <a:t>5-yearly ambition </a:t>
            </a:r>
            <a:r>
              <a:rPr lang="en-US" sz="2000" i="1" dirty="0" smtClean="0">
                <a:solidFill>
                  <a:schemeClr val="bg2">
                    <a:lumMod val="25000"/>
                  </a:schemeClr>
                </a:solidFill>
              </a:rPr>
              <a:t>cycle</a:t>
            </a:r>
            <a:endParaRPr lang="en-IE" sz="2000" i="1" dirty="0">
              <a:solidFill>
                <a:schemeClr val="bg2">
                  <a:lumMod val="25000"/>
                </a:schemeClr>
              </a:solidFill>
            </a:endParaRPr>
          </a:p>
        </p:txBody>
      </p:sp>
      <p:sp>
        <p:nvSpPr>
          <p:cNvPr id="13" name="Rectangle 12"/>
          <p:cNvSpPr/>
          <p:nvPr/>
        </p:nvSpPr>
        <p:spPr bwMode="auto">
          <a:xfrm>
            <a:off x="4850397" y="3461547"/>
            <a:ext cx="1911852" cy="634410"/>
          </a:xfrm>
          <a:prstGeom prst="rect">
            <a:avLst/>
          </a:prstGeom>
          <a:solidFill>
            <a:schemeClr val="bg2">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smtClean="0"/>
              <a:t>2018 Dialogue</a:t>
            </a:r>
            <a:endParaRPr lang="en-IE" sz="1600" b="0" dirty="0"/>
          </a:p>
        </p:txBody>
      </p:sp>
      <p:sp>
        <p:nvSpPr>
          <p:cNvPr id="19" name="Rectangle 18"/>
          <p:cNvSpPr/>
          <p:nvPr/>
        </p:nvSpPr>
        <p:spPr bwMode="auto">
          <a:xfrm>
            <a:off x="6762248" y="3461547"/>
            <a:ext cx="1911851" cy="634410"/>
          </a:xfrm>
          <a:prstGeom prst="rect">
            <a:avLst/>
          </a:prstGeom>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smtClean="0"/>
              <a:t>2023+ </a:t>
            </a:r>
            <a:br>
              <a:rPr lang="en-US" sz="1600" b="0" dirty="0" smtClean="0"/>
            </a:br>
            <a:r>
              <a:rPr lang="en-US" sz="1600" b="0" dirty="0" smtClean="0"/>
              <a:t>Global </a:t>
            </a:r>
            <a:r>
              <a:rPr lang="en-US" sz="1600" b="0" dirty="0" err="1" smtClean="0"/>
              <a:t>Stocktake</a:t>
            </a:r>
            <a:endParaRPr lang="en-IE" sz="1600" b="0" dirty="0"/>
          </a:p>
        </p:txBody>
      </p:sp>
      <p:sp>
        <p:nvSpPr>
          <p:cNvPr id="23" name="Rectangle 22"/>
          <p:cNvSpPr/>
          <p:nvPr/>
        </p:nvSpPr>
        <p:spPr bwMode="auto">
          <a:xfrm>
            <a:off x="6512283" y="2402005"/>
            <a:ext cx="2161817" cy="634410"/>
          </a:xfrm>
          <a:prstGeom prst="rect">
            <a:avLst/>
          </a:prstGeom>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a:t>       Post-Paris</a:t>
            </a:r>
            <a:endParaRPr lang="en-IE" sz="1600" b="0" dirty="0"/>
          </a:p>
        </p:txBody>
      </p:sp>
      <p:sp>
        <p:nvSpPr>
          <p:cNvPr id="3" name="Pentagon 2"/>
          <p:cNvSpPr/>
          <p:nvPr/>
        </p:nvSpPr>
        <p:spPr bwMode="auto">
          <a:xfrm>
            <a:off x="4850397" y="2402005"/>
            <a:ext cx="2087661" cy="634410"/>
          </a:xfrm>
          <a:prstGeom prst="homePlate">
            <a:avLst/>
          </a:prstGeom>
          <a:solidFill>
            <a:schemeClr val="bg2">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smtClean="0">
                <a:solidFill>
                  <a:schemeClr val="lt1"/>
                </a:solidFill>
                <a:latin typeface="+mn-lt"/>
                <a:ea typeface="+mn-ea"/>
              </a:rPr>
              <a:t>Pre-Paris</a:t>
            </a:r>
            <a:endParaRPr lang="en-IE" sz="1600" b="0" dirty="0">
              <a:solidFill>
                <a:schemeClr val="lt1"/>
              </a:solidFill>
              <a:latin typeface="+mn-lt"/>
              <a:ea typeface="+mn-ea"/>
            </a:endParaRPr>
          </a:p>
        </p:txBody>
      </p:sp>
      <p:sp>
        <p:nvSpPr>
          <p:cNvPr id="31" name="TextBox 30"/>
          <p:cNvSpPr txBox="1">
            <a:spLocks noChangeArrowheads="1"/>
          </p:cNvSpPr>
          <p:nvPr/>
        </p:nvSpPr>
        <p:spPr bwMode="auto">
          <a:xfrm>
            <a:off x="357188" y="1309687"/>
            <a:ext cx="855821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1pPr>
            <a:lvl2pPr marL="4572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2pPr>
            <a:lvl3pPr marL="9144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3pPr>
            <a:lvl4pPr marL="13716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4pPr>
            <a:lvl5pPr marL="18288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5pPr>
            <a:lvl6pPr marL="2286000" algn="l" defTabSz="914400" rtl="0" eaLnBrk="1" latinLnBrk="0" hangingPunct="1">
              <a:defRPr sz="7600" b="1" kern="1200">
                <a:solidFill>
                  <a:srgbClr val="FFD624"/>
                </a:solidFill>
                <a:latin typeface="Verdana" pitchFamily="34" charset="0"/>
                <a:ea typeface="ＭＳ Ｐゴシック" pitchFamily="34" charset="-128"/>
                <a:cs typeface="+mn-cs"/>
              </a:defRPr>
            </a:lvl6pPr>
            <a:lvl7pPr marL="2743200" algn="l" defTabSz="914400" rtl="0" eaLnBrk="1" latinLnBrk="0" hangingPunct="1">
              <a:defRPr sz="7600" b="1" kern="1200">
                <a:solidFill>
                  <a:srgbClr val="FFD624"/>
                </a:solidFill>
                <a:latin typeface="Verdana" pitchFamily="34" charset="0"/>
                <a:ea typeface="ＭＳ Ｐゴシック" pitchFamily="34" charset="-128"/>
                <a:cs typeface="+mn-cs"/>
              </a:defRPr>
            </a:lvl7pPr>
            <a:lvl8pPr marL="3200400" algn="l" defTabSz="914400" rtl="0" eaLnBrk="1" latinLnBrk="0" hangingPunct="1">
              <a:defRPr sz="7600" b="1" kern="1200">
                <a:solidFill>
                  <a:srgbClr val="FFD624"/>
                </a:solidFill>
                <a:latin typeface="Verdana" pitchFamily="34" charset="0"/>
                <a:ea typeface="ＭＳ Ｐゴシック" pitchFamily="34" charset="-128"/>
                <a:cs typeface="+mn-cs"/>
              </a:defRPr>
            </a:lvl8pPr>
            <a:lvl9pPr marL="3657600" algn="l" defTabSz="914400" rtl="0" eaLnBrk="1" latinLnBrk="0" hangingPunct="1">
              <a:defRPr sz="7600" b="1" kern="1200">
                <a:solidFill>
                  <a:srgbClr val="FFD624"/>
                </a:solidFill>
                <a:latin typeface="Verdana" pitchFamily="34" charset="0"/>
                <a:ea typeface="ＭＳ Ｐゴシック" pitchFamily="34" charset="-128"/>
                <a:cs typeface="+mn-cs"/>
              </a:defRPr>
            </a:lvl9pPr>
          </a:lstStyle>
          <a:p>
            <a:pPr marL="358775" marR="0" lvl="0" indent="0" algn="l" defTabSz="914400" rtl="0" eaLnBrk="1" fontAlgn="base" latinLnBrk="0" hangingPunct="1">
              <a:lnSpc>
                <a:spcPct val="100000"/>
              </a:lnSpc>
              <a:spcBef>
                <a:spcPct val="0"/>
              </a:spcBef>
              <a:spcAft>
                <a:spcPct val="0"/>
              </a:spcAft>
              <a:buClrTx/>
              <a:buSzTx/>
              <a:buFontTx/>
              <a:buNone/>
              <a:tabLst/>
              <a:defRPr/>
            </a:pPr>
            <a:r>
              <a:rPr lang="en-GB" altLang="en-US" sz="2800" kern="0" noProof="0" dirty="0" smtClean="0">
                <a:solidFill>
                  <a:srgbClr val="0F5494"/>
                </a:solidFill>
                <a:latin typeface="Verdana"/>
              </a:rPr>
              <a:t>Implementing the Paris Agreement</a:t>
            </a:r>
            <a:endParaRPr kumimoji="0" lang="en-GB" altLang="en-US" sz="1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36" name="Rectangle 35"/>
          <p:cNvSpPr/>
          <p:nvPr/>
        </p:nvSpPr>
        <p:spPr bwMode="auto">
          <a:xfrm>
            <a:off x="436230" y="5513160"/>
            <a:ext cx="8334089" cy="841828"/>
          </a:xfrm>
          <a:prstGeom prst="rect">
            <a:avLst/>
          </a:prstGeom>
          <a:solidFill>
            <a:schemeClr val="bg1">
              <a:lumMod val="85000"/>
            </a:schemeClr>
          </a:solidFill>
          <a:ln w="57150">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2000" i="1" dirty="0" smtClean="0">
                <a:solidFill>
                  <a:schemeClr val="bg2">
                    <a:lumMod val="25000"/>
                  </a:schemeClr>
                </a:solidFill>
              </a:rPr>
              <a:t>Implementation</a:t>
            </a:r>
            <a:endParaRPr lang="en-IE" sz="2000" i="1" dirty="0">
              <a:solidFill>
                <a:schemeClr val="bg2">
                  <a:lumMod val="25000"/>
                </a:schemeClr>
              </a:solidFill>
            </a:endParaRPr>
          </a:p>
        </p:txBody>
      </p:sp>
      <p:sp>
        <p:nvSpPr>
          <p:cNvPr id="37" name="Rectangle 36"/>
          <p:cNvSpPr/>
          <p:nvPr/>
        </p:nvSpPr>
        <p:spPr bwMode="auto">
          <a:xfrm>
            <a:off x="436230" y="4471762"/>
            <a:ext cx="8334088" cy="841828"/>
          </a:xfrm>
          <a:prstGeom prst="rect">
            <a:avLst/>
          </a:prstGeom>
          <a:solidFill>
            <a:schemeClr val="bg1">
              <a:lumMod val="85000"/>
            </a:schemeClr>
          </a:solidFill>
          <a:ln w="57150">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2000" i="1" dirty="0">
                <a:solidFill>
                  <a:schemeClr val="bg2">
                    <a:lumMod val="25000"/>
                  </a:schemeClr>
                </a:solidFill>
              </a:rPr>
              <a:t>Multilateral climate regime</a:t>
            </a:r>
            <a:endParaRPr lang="en-IE" sz="2000" i="1" dirty="0">
              <a:solidFill>
                <a:schemeClr val="bg2">
                  <a:lumMod val="25000"/>
                </a:schemeClr>
              </a:solidFill>
            </a:endParaRPr>
          </a:p>
        </p:txBody>
      </p:sp>
      <p:sp>
        <p:nvSpPr>
          <p:cNvPr id="38" name="Rectangle 37"/>
          <p:cNvSpPr/>
          <p:nvPr/>
        </p:nvSpPr>
        <p:spPr bwMode="auto">
          <a:xfrm>
            <a:off x="4863096" y="5638690"/>
            <a:ext cx="824823" cy="634410"/>
          </a:xfrm>
          <a:prstGeom prst="rect">
            <a:avLst/>
          </a:prstGeom>
          <a:solidFill>
            <a:schemeClr val="accent1"/>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smtClean="0"/>
              <a:t>NDCs</a:t>
            </a:r>
            <a:endParaRPr lang="en-IE" sz="1600" b="0" dirty="0"/>
          </a:p>
        </p:txBody>
      </p:sp>
      <p:sp>
        <p:nvSpPr>
          <p:cNvPr id="39" name="Rectangle 38"/>
          <p:cNvSpPr/>
          <p:nvPr/>
        </p:nvSpPr>
        <p:spPr bwMode="auto">
          <a:xfrm>
            <a:off x="5692522" y="5638690"/>
            <a:ext cx="1210048" cy="634410"/>
          </a:xfrm>
          <a:prstGeom prst="rect">
            <a:avLst/>
          </a:prstGeom>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smtClean="0"/>
              <a:t>Solidarity</a:t>
            </a:r>
            <a:endParaRPr lang="en-IE" sz="1600" b="0" dirty="0"/>
          </a:p>
        </p:txBody>
      </p:sp>
      <p:sp>
        <p:nvSpPr>
          <p:cNvPr id="40" name="Rectangle 39"/>
          <p:cNvSpPr/>
          <p:nvPr/>
        </p:nvSpPr>
        <p:spPr bwMode="auto">
          <a:xfrm>
            <a:off x="6902570" y="5636929"/>
            <a:ext cx="1771528" cy="629027"/>
          </a:xfrm>
          <a:prstGeom prst="rect">
            <a:avLst/>
          </a:prstGeom>
          <a:solidFill>
            <a:schemeClr val="bg2">
              <a:lumMod val="2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r>
              <a:rPr lang="en-US" sz="1600" b="0" dirty="0" smtClean="0"/>
              <a:t>Action Agenda</a:t>
            </a:r>
            <a:endParaRPr lang="en-IE" sz="1600" b="0" dirty="0"/>
          </a:p>
        </p:txBody>
      </p:sp>
      <p:sp>
        <p:nvSpPr>
          <p:cNvPr id="41" name="Rectangle 40"/>
          <p:cNvSpPr/>
          <p:nvPr/>
        </p:nvSpPr>
        <p:spPr bwMode="auto">
          <a:xfrm>
            <a:off x="4875795" y="4561822"/>
            <a:ext cx="849479" cy="317205"/>
          </a:xfrm>
          <a:prstGeom prst="rect">
            <a:avLst/>
          </a:prstGeom>
          <a:solidFill>
            <a:schemeClr val="accent1">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ADAPTATION</a:t>
            </a:r>
            <a:endParaRPr lang="en-IE" sz="750" b="0" dirty="0"/>
          </a:p>
        </p:txBody>
      </p:sp>
      <p:sp>
        <p:nvSpPr>
          <p:cNvPr id="42" name="Rectangle 41"/>
          <p:cNvSpPr/>
          <p:nvPr/>
        </p:nvSpPr>
        <p:spPr bwMode="auto">
          <a:xfrm>
            <a:off x="7303503" y="4561821"/>
            <a:ext cx="710195" cy="317205"/>
          </a:xfrm>
          <a:prstGeom prst="rect">
            <a:avLst/>
          </a:prstGeom>
          <a:solidFill>
            <a:schemeClr val="accent1">
              <a:lumMod val="50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IE" sz="750" b="0" dirty="0" smtClean="0"/>
              <a:t>LAND</a:t>
            </a:r>
            <a:endParaRPr lang="en-IE" sz="750" b="0" dirty="0"/>
          </a:p>
        </p:txBody>
      </p:sp>
      <p:sp>
        <p:nvSpPr>
          <p:cNvPr id="43" name="Rectangle 42"/>
          <p:cNvSpPr/>
          <p:nvPr/>
        </p:nvSpPr>
        <p:spPr bwMode="auto">
          <a:xfrm>
            <a:off x="4875795" y="4877674"/>
            <a:ext cx="849479" cy="317205"/>
          </a:xfrm>
          <a:prstGeom prst="rect">
            <a:avLst/>
          </a:prstGeom>
          <a:solidFill>
            <a:schemeClr val="accent4">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FINANCE</a:t>
            </a:r>
            <a:endParaRPr lang="en-IE" sz="750" b="0" dirty="0"/>
          </a:p>
        </p:txBody>
      </p:sp>
      <p:sp>
        <p:nvSpPr>
          <p:cNvPr id="44" name="Rectangle 43"/>
          <p:cNvSpPr/>
          <p:nvPr/>
        </p:nvSpPr>
        <p:spPr bwMode="auto">
          <a:xfrm>
            <a:off x="7303504" y="4877674"/>
            <a:ext cx="710194" cy="317205"/>
          </a:xfrm>
          <a:prstGeom prst="rect">
            <a:avLst/>
          </a:prstGeom>
          <a:solidFill>
            <a:schemeClr val="accent2">
              <a:lumMod val="40000"/>
              <a:lumOff val="60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SCIENCE</a:t>
            </a:r>
            <a:endParaRPr lang="en-IE" sz="750" b="0" dirty="0"/>
          </a:p>
        </p:txBody>
      </p:sp>
      <p:sp>
        <p:nvSpPr>
          <p:cNvPr id="45" name="Rectangle 44"/>
          <p:cNvSpPr/>
          <p:nvPr/>
        </p:nvSpPr>
        <p:spPr bwMode="auto">
          <a:xfrm>
            <a:off x="5725274" y="4561820"/>
            <a:ext cx="773428" cy="317205"/>
          </a:xfrm>
          <a:prstGeom prst="rect">
            <a:avLst/>
          </a:prstGeom>
          <a:solidFill>
            <a:schemeClr val="accent3">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CAPACITY-BUILDING</a:t>
            </a:r>
            <a:endParaRPr lang="en-IE" sz="750" b="0" dirty="0"/>
          </a:p>
        </p:txBody>
      </p:sp>
      <p:sp>
        <p:nvSpPr>
          <p:cNvPr id="46" name="Rectangle 45"/>
          <p:cNvSpPr/>
          <p:nvPr/>
        </p:nvSpPr>
        <p:spPr bwMode="auto">
          <a:xfrm>
            <a:off x="5725275" y="4877674"/>
            <a:ext cx="773428" cy="317205"/>
          </a:xfrm>
          <a:prstGeom prst="rect">
            <a:avLst/>
          </a:prstGeom>
          <a:solidFill>
            <a:schemeClr val="tx2"/>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TECH</a:t>
            </a:r>
            <a:endParaRPr lang="en-IE" sz="750" b="0" dirty="0"/>
          </a:p>
        </p:txBody>
      </p:sp>
      <p:sp>
        <p:nvSpPr>
          <p:cNvPr id="47" name="Rectangle 46"/>
          <p:cNvSpPr/>
          <p:nvPr/>
        </p:nvSpPr>
        <p:spPr bwMode="auto">
          <a:xfrm>
            <a:off x="6498703" y="4877674"/>
            <a:ext cx="804801" cy="317205"/>
          </a:xfrm>
          <a:prstGeom prst="rect">
            <a:avLst/>
          </a:prstGeom>
          <a:solidFill>
            <a:schemeClr val="bg2">
              <a:lumMod val="50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IE" sz="750" b="0" dirty="0" smtClean="0"/>
              <a:t>MARKETS</a:t>
            </a:r>
            <a:endParaRPr lang="en-IE" sz="750" b="0" dirty="0"/>
          </a:p>
        </p:txBody>
      </p:sp>
      <p:sp>
        <p:nvSpPr>
          <p:cNvPr id="48" name="Rectangle 47"/>
          <p:cNvSpPr/>
          <p:nvPr/>
        </p:nvSpPr>
        <p:spPr bwMode="auto">
          <a:xfrm>
            <a:off x="6498703" y="4561822"/>
            <a:ext cx="804801" cy="317205"/>
          </a:xfrm>
          <a:prstGeom prst="rect">
            <a:avLst/>
          </a:prstGeom>
          <a:solidFill>
            <a:schemeClr val="accent2">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MITIGATION</a:t>
            </a:r>
            <a:endParaRPr lang="en-IE" sz="750" b="0" dirty="0"/>
          </a:p>
        </p:txBody>
      </p:sp>
      <p:sp>
        <p:nvSpPr>
          <p:cNvPr id="49" name="Rectangle 48"/>
          <p:cNvSpPr/>
          <p:nvPr/>
        </p:nvSpPr>
        <p:spPr bwMode="auto">
          <a:xfrm>
            <a:off x="8013699" y="4561821"/>
            <a:ext cx="660400" cy="633057"/>
          </a:xfrm>
          <a:prstGeom prst="rect">
            <a:avLst/>
          </a:prstGeom>
          <a:solidFill>
            <a:schemeClr val="accent2">
              <a:lumMod val="75000"/>
            </a:schemeClr>
          </a:solidFill>
          <a:ln>
            <a:no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US" sz="750" b="0" dirty="0" smtClean="0"/>
              <a:t>COM-PLIANCE</a:t>
            </a:r>
            <a:endParaRPr lang="en-IE" sz="750" b="0" dirty="0"/>
          </a:p>
        </p:txBody>
      </p:sp>
    </p:spTree>
    <p:extLst>
      <p:ext uri="{BB962C8B-B14F-4D97-AF65-F5344CB8AC3E}">
        <p14:creationId xmlns:p14="http://schemas.microsoft.com/office/powerpoint/2010/main" val="632534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marL="0" indent="0" algn="ctr"/>
            <a:r>
              <a:rPr lang="fr-FR" sz="2400" dirty="0" err="1"/>
              <a:t>What</a:t>
            </a:r>
            <a:r>
              <a:rPr lang="fr-FR" sz="2400" dirty="0"/>
              <a:t> </a:t>
            </a:r>
            <a:r>
              <a:rPr lang="fr-FR" sz="2400" dirty="0" err="1"/>
              <a:t>is</a:t>
            </a:r>
            <a:r>
              <a:rPr lang="fr-FR" sz="2400" dirty="0"/>
              <a:t> </a:t>
            </a:r>
            <a:r>
              <a:rPr lang="fr-FR" sz="2400" dirty="0" err="1"/>
              <a:t>expected</a:t>
            </a:r>
            <a:r>
              <a:rPr lang="fr-FR" sz="2400" dirty="0"/>
              <a:t> </a:t>
            </a:r>
            <a:r>
              <a:rPr lang="fr-FR" sz="2400" dirty="0" err="1"/>
              <a:t>from</a:t>
            </a:r>
            <a:r>
              <a:rPr lang="fr-FR" sz="2400" dirty="0"/>
              <a:t> </a:t>
            </a:r>
            <a:r>
              <a:rPr lang="fr-FR" sz="2400" dirty="0" err="1"/>
              <a:t>partner</a:t>
            </a:r>
            <a:r>
              <a:rPr lang="fr-FR" sz="2400" dirty="0"/>
              <a:t> countries to </a:t>
            </a:r>
            <a:r>
              <a:rPr lang="fr-FR" sz="2400" dirty="0" err="1"/>
              <a:t>implement</a:t>
            </a:r>
            <a:r>
              <a:rPr lang="fr-FR" sz="2400" dirty="0"/>
              <a:t> the Paris Agreement? </a:t>
            </a:r>
            <a:endParaRPr lang="en-GB" altLang="en-US" sz="2400" dirty="0"/>
          </a:p>
        </p:txBody>
      </p:sp>
      <p:sp>
        <p:nvSpPr>
          <p:cNvPr id="8" name="Content Placeholder 2"/>
          <p:cNvSpPr>
            <a:spLocks noGrp="1"/>
          </p:cNvSpPr>
          <p:nvPr>
            <p:ph idx="1"/>
          </p:nvPr>
        </p:nvSpPr>
        <p:spPr/>
        <p:txBody>
          <a:bodyPr/>
          <a:lstStyle/>
          <a:p>
            <a:pPr>
              <a:spcBef>
                <a:spcPts val="1800"/>
              </a:spcBef>
              <a:buClrTx/>
              <a:buFont typeface="Arial" panose="020B0604020202020204" pitchFamily="34" charset="0"/>
              <a:buChar char="•"/>
              <a:defRPr/>
            </a:pPr>
            <a:r>
              <a:rPr lang="en-GB" sz="2000" i="0" dirty="0"/>
              <a:t>Ratification</a:t>
            </a:r>
          </a:p>
          <a:p>
            <a:pPr>
              <a:spcBef>
                <a:spcPts val="1800"/>
              </a:spcBef>
              <a:buClrTx/>
              <a:buFont typeface="Arial" panose="020B0604020202020204" pitchFamily="34" charset="0"/>
              <a:buChar char="•"/>
              <a:defRPr/>
            </a:pPr>
            <a:r>
              <a:rPr lang="fr-FR" sz="2000" i="0" dirty="0" err="1"/>
              <a:t>Implementation</a:t>
            </a:r>
            <a:r>
              <a:rPr lang="fr-FR" sz="2000" i="0" dirty="0"/>
              <a:t> of </a:t>
            </a:r>
            <a:r>
              <a:rPr lang="fr-FR" sz="2000" i="0" dirty="0" err="1"/>
              <a:t>NDCs</a:t>
            </a:r>
            <a:endParaRPr lang="en-GB" sz="2000" i="0" dirty="0"/>
          </a:p>
          <a:p>
            <a:pPr>
              <a:spcBef>
                <a:spcPts val="1800"/>
              </a:spcBef>
              <a:buClrTx/>
              <a:buFont typeface="Arial" panose="020B0604020202020204" pitchFamily="34" charset="0"/>
              <a:buChar char="•"/>
              <a:defRPr/>
            </a:pPr>
            <a:r>
              <a:rPr lang="en-GB" sz="2000" i="0" dirty="0"/>
              <a:t>NDC updating/enhancement</a:t>
            </a:r>
          </a:p>
          <a:p>
            <a:pPr>
              <a:spcBef>
                <a:spcPts val="1800"/>
              </a:spcBef>
              <a:buClrTx/>
              <a:buFont typeface="Arial" panose="020B0604020202020204" pitchFamily="34" charset="0"/>
              <a:buChar char="•"/>
              <a:defRPr/>
            </a:pPr>
            <a:r>
              <a:rPr lang="en-GB" sz="2000" i="0" dirty="0"/>
              <a:t>Mid-century strategies</a:t>
            </a:r>
          </a:p>
          <a:p>
            <a:pPr>
              <a:spcBef>
                <a:spcPts val="1800"/>
              </a:spcBef>
              <a:buClrTx/>
              <a:buFont typeface="Arial" panose="020B0604020202020204" pitchFamily="34" charset="0"/>
              <a:buChar char="•"/>
              <a:defRPr/>
            </a:pPr>
            <a:r>
              <a:rPr lang="en-GB" sz="2000" i="0" dirty="0"/>
              <a:t>Adaptation action </a:t>
            </a:r>
          </a:p>
          <a:p>
            <a:pPr>
              <a:spcBef>
                <a:spcPts val="1800"/>
              </a:spcBef>
              <a:buClrTx/>
              <a:buFont typeface="Arial" panose="020B0604020202020204" pitchFamily="34" charset="0"/>
              <a:buChar char="•"/>
              <a:defRPr/>
            </a:pPr>
            <a:r>
              <a:rPr lang="en-GB" sz="2000" i="0" dirty="0"/>
              <a:t>Enhance monitoring and reporting systems</a:t>
            </a:r>
          </a:p>
        </p:txBody>
      </p:sp>
    </p:spTree>
    <p:extLst>
      <p:ext uri="{BB962C8B-B14F-4D97-AF65-F5344CB8AC3E}">
        <p14:creationId xmlns:p14="http://schemas.microsoft.com/office/powerpoint/2010/main" val="1687148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2668587"/>
          </a:xfrm>
        </p:spPr>
        <p:txBody>
          <a:bodyPr/>
          <a:lstStyle/>
          <a:p>
            <a:r>
              <a:rPr lang="fr-FR" b="1" i="0" cap="all" dirty="0">
                <a:solidFill>
                  <a:schemeClr val="bg1">
                    <a:lumMod val="65000"/>
                  </a:schemeClr>
                </a:solidFill>
              </a:rPr>
              <a:t>1. </a:t>
            </a:r>
            <a:r>
              <a:rPr lang="fr-FR" b="1" i="0" cap="all" dirty="0" err="1">
                <a:solidFill>
                  <a:schemeClr val="bg1">
                    <a:lumMod val="65000"/>
                  </a:schemeClr>
                </a:solidFill>
              </a:rPr>
              <a:t>EU’s</a:t>
            </a:r>
            <a:r>
              <a:rPr lang="fr-FR" b="1" i="0" cap="all" dirty="0">
                <a:solidFill>
                  <a:schemeClr val="bg1">
                    <a:lumMod val="65000"/>
                  </a:schemeClr>
                </a:solidFill>
              </a:rPr>
              <a:t> </a:t>
            </a:r>
            <a:r>
              <a:rPr lang="fr-FR" b="1" i="0" cap="all" dirty="0" err="1">
                <a:solidFill>
                  <a:schemeClr val="bg1">
                    <a:lumMod val="65000"/>
                  </a:schemeClr>
                </a:solidFill>
              </a:rPr>
              <a:t>preparation</a:t>
            </a:r>
            <a:r>
              <a:rPr lang="fr-FR" b="1" i="0" cap="all" dirty="0">
                <a:solidFill>
                  <a:schemeClr val="bg1">
                    <a:lumMod val="65000"/>
                  </a:schemeClr>
                </a:solidFill>
              </a:rPr>
              <a:t> for the </a:t>
            </a:r>
            <a:r>
              <a:rPr lang="fr-FR" b="1" i="0" cap="all" dirty="0" err="1">
                <a:solidFill>
                  <a:schemeClr val="bg1">
                    <a:lumMod val="65000"/>
                  </a:schemeClr>
                </a:solidFill>
              </a:rPr>
              <a:t>implementation</a:t>
            </a:r>
            <a:r>
              <a:rPr lang="fr-FR" b="1" i="0" cap="all" dirty="0">
                <a:solidFill>
                  <a:schemeClr val="bg1">
                    <a:lumMod val="65000"/>
                  </a:schemeClr>
                </a:solidFill>
              </a:rPr>
              <a:t> of the Paris Agreement</a:t>
            </a:r>
          </a:p>
          <a:p>
            <a:endParaRPr lang="fr-FR" b="1" i="0" cap="all" dirty="0">
              <a:solidFill>
                <a:schemeClr val="bg1">
                  <a:lumMod val="65000"/>
                </a:schemeClr>
              </a:solidFill>
            </a:endParaRPr>
          </a:p>
          <a:p>
            <a:endParaRPr lang="fr-FR" b="1" i="0" cap="all" dirty="0">
              <a:latin typeface="+mj-lt"/>
            </a:endParaRPr>
          </a:p>
          <a:p>
            <a:r>
              <a:rPr lang="fr-FR" b="1" i="0" cap="all" dirty="0">
                <a:solidFill>
                  <a:schemeClr val="bg1">
                    <a:lumMod val="65000"/>
                  </a:schemeClr>
                </a:solidFill>
              </a:rPr>
              <a:t>2. International </a:t>
            </a:r>
            <a:r>
              <a:rPr lang="fr-FR" b="1" i="0" cap="all" dirty="0" err="1">
                <a:solidFill>
                  <a:schemeClr val="bg1">
                    <a:lumMod val="65000"/>
                  </a:schemeClr>
                </a:solidFill>
              </a:rPr>
              <a:t>climate</a:t>
            </a:r>
            <a:r>
              <a:rPr lang="fr-FR" b="1" i="0" cap="all" dirty="0">
                <a:solidFill>
                  <a:schemeClr val="bg1">
                    <a:lumMod val="65000"/>
                  </a:schemeClr>
                </a:solidFill>
              </a:rPr>
              <a:t> </a:t>
            </a:r>
            <a:r>
              <a:rPr lang="fr-FR" b="1" i="0" cap="all" dirty="0" err="1" smtClean="0">
                <a:solidFill>
                  <a:schemeClr val="bg1">
                    <a:lumMod val="65000"/>
                  </a:schemeClr>
                </a:solidFill>
              </a:rPr>
              <a:t>negotiations</a:t>
            </a:r>
            <a:endParaRPr lang="fr-FR" b="1" i="0" cap="all" dirty="0" smtClean="0">
              <a:solidFill>
                <a:schemeClr val="bg1">
                  <a:lumMod val="65000"/>
                </a:schemeClr>
              </a:solidFill>
            </a:endParaRPr>
          </a:p>
          <a:p>
            <a:endParaRPr lang="fr-FR" b="1" i="0" cap="all" dirty="0" smtClean="0">
              <a:solidFill>
                <a:schemeClr val="bg1">
                  <a:lumMod val="65000"/>
                </a:schemeClr>
              </a:solidFill>
            </a:endParaRPr>
          </a:p>
          <a:p>
            <a:endParaRPr lang="fr-FR" b="1" i="0" cap="all" dirty="0">
              <a:solidFill>
                <a:schemeClr val="bg1">
                  <a:lumMod val="65000"/>
                </a:schemeClr>
              </a:solidFill>
            </a:endParaRPr>
          </a:p>
          <a:p>
            <a:r>
              <a:rPr lang="fr-FR" b="1" i="0" cap="all" dirty="0">
                <a:latin typeface="+mj-lt"/>
              </a:rPr>
              <a:t>3. International </a:t>
            </a:r>
            <a:r>
              <a:rPr lang="fr-FR" b="1" i="0" cap="all" dirty="0" err="1">
                <a:latin typeface="+mj-lt"/>
              </a:rPr>
              <a:t>climate</a:t>
            </a:r>
            <a:r>
              <a:rPr lang="fr-FR" b="1" i="0" cap="all" dirty="0">
                <a:latin typeface="+mj-lt"/>
              </a:rPr>
              <a:t> initiatives</a:t>
            </a:r>
          </a:p>
        </p:txBody>
      </p:sp>
    </p:spTree>
    <p:extLst>
      <p:ext uri="{BB962C8B-B14F-4D97-AF65-F5344CB8AC3E}">
        <p14:creationId xmlns:p14="http://schemas.microsoft.com/office/powerpoint/2010/main" val="4072890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5288" y="1339851"/>
            <a:ext cx="8229600" cy="869949"/>
          </a:xfrm>
        </p:spPr>
        <p:txBody>
          <a:bodyPr/>
          <a:lstStyle/>
          <a:p>
            <a:pPr marL="0" indent="0" algn="ctr"/>
            <a:r>
              <a:rPr lang="fr-FR" sz="2400" dirty="0" err="1"/>
              <a:t>Coming</a:t>
            </a:r>
            <a:r>
              <a:rPr lang="fr-FR" sz="2400" dirty="0"/>
              <a:t> </a:t>
            </a:r>
            <a:r>
              <a:rPr lang="fr-FR" sz="2400" dirty="0" err="1"/>
              <a:t>together</a:t>
            </a:r>
            <a:r>
              <a:rPr lang="fr-FR" sz="2400" dirty="0"/>
              <a:t> on the "Action agenda"</a:t>
            </a:r>
            <a:endParaRPr lang="en-GB" altLang="en-US" sz="2400" dirty="0"/>
          </a:p>
        </p:txBody>
      </p:sp>
      <p:sp>
        <p:nvSpPr>
          <p:cNvPr id="8" name="Content Placeholder 2"/>
          <p:cNvSpPr>
            <a:spLocks noGrp="1"/>
          </p:cNvSpPr>
          <p:nvPr>
            <p:ph idx="1"/>
          </p:nvPr>
        </p:nvSpPr>
        <p:spPr>
          <a:xfrm>
            <a:off x="457200" y="2240280"/>
            <a:ext cx="8260080" cy="3781109"/>
          </a:xfrm>
        </p:spPr>
        <p:txBody>
          <a:bodyPr/>
          <a:lstStyle/>
          <a:p>
            <a:pPr>
              <a:spcBef>
                <a:spcPts val="1200"/>
              </a:spcBef>
              <a:buClrTx/>
              <a:buFont typeface="Arial" panose="020B0604020202020204" pitchFamily="34" charset="0"/>
              <a:buChar char="•"/>
              <a:defRPr/>
            </a:pPr>
            <a:r>
              <a:rPr lang="fr-BE" sz="2000" i="0" dirty="0"/>
              <a:t>NAZCA (climateaction.unfccc.int): </a:t>
            </a:r>
          </a:p>
          <a:p>
            <a:pPr lvl="1">
              <a:spcBef>
                <a:spcPts val="1200"/>
              </a:spcBef>
              <a:buClrTx/>
              <a:buFont typeface="Arial" panose="020B0604020202020204" pitchFamily="34" charset="0"/>
              <a:buChar char="•"/>
              <a:defRPr/>
            </a:pPr>
            <a:r>
              <a:rPr lang="fr-BE" sz="1600" i="0" dirty="0"/>
              <a:t>a global </a:t>
            </a:r>
            <a:r>
              <a:rPr lang="fr-BE" sz="1600" i="0" dirty="0" err="1"/>
              <a:t>registry</a:t>
            </a:r>
            <a:r>
              <a:rPr lang="fr-BE" sz="1600" i="0" dirty="0"/>
              <a:t> to </a:t>
            </a:r>
            <a:r>
              <a:rPr lang="fr-BE" sz="1600" i="0" dirty="0" err="1"/>
              <a:t>track</a:t>
            </a:r>
            <a:r>
              <a:rPr lang="fr-BE" sz="1600" i="0" dirty="0"/>
              <a:t> </a:t>
            </a:r>
            <a:r>
              <a:rPr lang="fr-BE" sz="1600" i="0" dirty="0" err="1"/>
              <a:t>climate</a:t>
            </a:r>
            <a:r>
              <a:rPr lang="fr-BE" sz="1600" i="0" dirty="0"/>
              <a:t> </a:t>
            </a:r>
            <a:r>
              <a:rPr lang="fr-BE" sz="1600" i="0" dirty="0" err="1"/>
              <a:t>commitments</a:t>
            </a:r>
            <a:r>
              <a:rPr lang="fr-BE" sz="1600" i="0" dirty="0"/>
              <a:t> </a:t>
            </a:r>
            <a:r>
              <a:rPr lang="fr-BE" sz="1600" i="0" dirty="0" err="1"/>
              <a:t>from</a:t>
            </a:r>
            <a:r>
              <a:rPr lang="fr-BE" sz="1600" i="0" dirty="0"/>
              <a:t> non-State </a:t>
            </a:r>
            <a:r>
              <a:rPr lang="fr-BE" sz="1600" i="0" dirty="0" err="1"/>
              <a:t>actors</a:t>
            </a:r>
            <a:r>
              <a:rPr lang="fr-BE" sz="1600" i="0" dirty="0"/>
              <a:t> </a:t>
            </a:r>
          </a:p>
          <a:p>
            <a:pPr lvl="1">
              <a:spcBef>
                <a:spcPts val="1200"/>
              </a:spcBef>
              <a:buClrTx/>
              <a:buFont typeface="Arial" panose="020B0604020202020204" pitchFamily="34" charset="0"/>
              <a:buChar char="•"/>
              <a:defRPr/>
            </a:pPr>
            <a:r>
              <a:rPr lang="fr-BE" sz="1600" i="0" dirty="0" err="1"/>
              <a:t>inc.</a:t>
            </a:r>
            <a:r>
              <a:rPr lang="fr-BE" sz="1600" i="0" dirty="0"/>
              <a:t> 2500 </a:t>
            </a:r>
            <a:r>
              <a:rPr lang="fr-BE" sz="1600" i="0" dirty="0" err="1"/>
              <a:t>cities</a:t>
            </a:r>
            <a:r>
              <a:rPr lang="fr-BE" sz="1600" i="0" dirty="0"/>
              <a:t>, 200 </a:t>
            </a:r>
            <a:r>
              <a:rPr lang="fr-BE" sz="1600" i="0" dirty="0" err="1"/>
              <a:t>regions</a:t>
            </a:r>
            <a:r>
              <a:rPr lang="fr-BE" sz="1600" i="0" dirty="0"/>
              <a:t>, 2100 </a:t>
            </a:r>
            <a:r>
              <a:rPr lang="fr-BE" sz="1600" i="0" dirty="0" err="1"/>
              <a:t>companies</a:t>
            </a:r>
            <a:r>
              <a:rPr lang="fr-BE" sz="1600" i="0" dirty="0"/>
              <a:t>, 500 </a:t>
            </a:r>
            <a:r>
              <a:rPr lang="fr-BE" sz="1600" i="0" dirty="0" err="1"/>
              <a:t>investors</a:t>
            </a:r>
            <a:endParaRPr lang="fr-BE" sz="1600" i="0" dirty="0"/>
          </a:p>
          <a:p>
            <a:pPr>
              <a:spcBef>
                <a:spcPts val="1200"/>
              </a:spcBef>
              <a:buClrTx/>
              <a:buFont typeface="Arial" panose="020B0604020202020204" pitchFamily="34" charset="0"/>
              <a:buChar char="•"/>
              <a:defRPr/>
            </a:pPr>
            <a:r>
              <a:rPr lang="fr-BE" sz="2000" i="0" dirty="0" err="1"/>
              <a:t>Cooperative</a:t>
            </a:r>
            <a:r>
              <a:rPr lang="fr-BE" sz="2000" i="0" dirty="0"/>
              <a:t> </a:t>
            </a:r>
            <a:r>
              <a:rPr lang="fr-BE" sz="2000" i="0" dirty="0" err="1"/>
              <a:t>partnerships</a:t>
            </a:r>
            <a:endParaRPr lang="fr-BE" sz="2000" i="0" dirty="0"/>
          </a:p>
          <a:p>
            <a:pPr lvl="1">
              <a:spcBef>
                <a:spcPts val="1200"/>
              </a:spcBef>
              <a:buClrTx/>
              <a:buFont typeface="Arial" panose="020B0604020202020204" pitchFamily="34" charset="0"/>
              <a:buChar char="•"/>
              <a:defRPr/>
            </a:pPr>
            <a:r>
              <a:rPr lang="fr-BE" sz="1600" i="0" dirty="0" err="1"/>
              <a:t>inc.</a:t>
            </a:r>
            <a:r>
              <a:rPr lang="fr-BE" sz="1600" i="0" dirty="0"/>
              <a:t> 77 </a:t>
            </a:r>
            <a:r>
              <a:rPr lang="fr-BE" sz="1600" i="0" dirty="0" err="1"/>
              <a:t>concrete</a:t>
            </a:r>
            <a:r>
              <a:rPr lang="fr-BE" sz="1600" i="0" dirty="0"/>
              <a:t> initiatives </a:t>
            </a:r>
            <a:r>
              <a:rPr lang="fr-FR" sz="1600" i="0" dirty="0"/>
              <a:t>of State and non-State </a:t>
            </a:r>
            <a:r>
              <a:rPr lang="fr-FR" sz="1600" i="0" dirty="0" err="1"/>
              <a:t>actors</a:t>
            </a:r>
            <a:r>
              <a:rPr lang="fr-FR" sz="1600" i="0" dirty="0"/>
              <a:t> </a:t>
            </a:r>
            <a:r>
              <a:rPr lang="fr-FR" sz="1600" i="0" dirty="0" err="1"/>
              <a:t>across</a:t>
            </a:r>
            <a:r>
              <a:rPr lang="fr-FR" sz="1600" i="0" dirty="0"/>
              <a:t> </a:t>
            </a:r>
            <a:r>
              <a:rPr lang="fr-FR" sz="1600" i="0" dirty="0" err="1" smtClean="0"/>
              <a:t>sectors</a:t>
            </a:r>
            <a:endParaRPr lang="fr-FR" sz="1600" i="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4" y="4864100"/>
            <a:ext cx="8741113" cy="9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247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2576"/>
            <a:ext cx="8229600" cy="724818"/>
          </a:xfrm>
        </p:spPr>
        <p:txBody>
          <a:bodyPr/>
          <a:lstStyle/>
          <a:p>
            <a:pPr marL="0" lvl="0" indent="0"/>
            <a:r>
              <a:rPr lang="en-GB" sz="2400" dirty="0"/>
              <a:t>Commission's priority initiatives under the action </a:t>
            </a:r>
            <a:r>
              <a:rPr lang="en-GB" sz="2400" dirty="0" smtClean="0"/>
              <a:t>agenda</a:t>
            </a:r>
            <a:endParaRPr lang="en-GB" sz="2400" dirty="0"/>
          </a:p>
        </p:txBody>
      </p:sp>
      <p:pic>
        <p:nvPicPr>
          <p:cNvPr id="3076" name="Picture 4" descr="GCoMfCa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218" y="2416398"/>
            <a:ext cx="4371273" cy="15824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Climate &amp;amp; Clean Air Coalit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limate &amp;amp; Clean Air Coalition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pbs.twimg.com/media/CxYaAtWUUAEXZq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044" y="4787901"/>
            <a:ext cx="2821046" cy="188158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278" y="4101706"/>
            <a:ext cx="26574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ésultat de recherche d'images pour &quot;mission innovatio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260" y="5417595"/>
            <a:ext cx="4062536" cy="914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972" t="14568" r="26598" b="8766"/>
          <a:stretch/>
        </p:blipFill>
        <p:spPr bwMode="auto">
          <a:xfrm>
            <a:off x="612775" y="2416398"/>
            <a:ext cx="2689225" cy="273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453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65" y="1644986"/>
            <a:ext cx="4327844" cy="437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Grp="1" noChangeArrowheads="1"/>
          </p:cNvSpPr>
          <p:nvPr>
            <p:ph type="ctrTitle"/>
          </p:nvPr>
        </p:nvSpPr>
        <p:spPr>
          <a:xfrm>
            <a:off x="4457700" y="1435435"/>
            <a:ext cx="4819650" cy="1757027"/>
          </a:xfrm>
        </p:spPr>
        <p:txBody>
          <a:bodyPr/>
          <a:lstStyle/>
          <a:p>
            <a:pPr algn="ctr" eaLnBrk="1" hangingPunct="1"/>
            <a:r>
              <a:rPr lang="en-GB" altLang="en-US" sz="3600" dirty="0"/>
              <a:t>Thank you!</a:t>
            </a:r>
            <a:r>
              <a:rPr lang="en-GB" altLang="en-US" sz="3200" dirty="0">
                <a:solidFill>
                  <a:schemeClr val="bg1"/>
                </a:solidFill>
              </a:rPr>
              <a:t/>
            </a:r>
            <a:br>
              <a:rPr lang="en-GB" altLang="en-US" sz="3200" dirty="0">
                <a:solidFill>
                  <a:schemeClr val="bg1"/>
                </a:solidFill>
              </a:rPr>
            </a:br>
            <a:r>
              <a:rPr lang="en-GB" altLang="en-US" sz="3200" dirty="0">
                <a:solidFill>
                  <a:schemeClr val="bg1"/>
                </a:solidFill>
              </a:rPr>
              <a:t/>
            </a:r>
            <a:br>
              <a:rPr lang="en-GB" altLang="en-US" sz="3200" dirty="0">
                <a:solidFill>
                  <a:schemeClr val="bg1"/>
                </a:solidFill>
              </a:rPr>
            </a:br>
            <a:r>
              <a:rPr lang="en-GB" altLang="en-US" sz="2000" dirty="0">
                <a:solidFill>
                  <a:schemeClr val="bg1"/>
                </a:solidFill>
              </a:rPr>
              <a:t>Visit EU Climate Action online:</a:t>
            </a:r>
            <a:endParaRPr lang="en-GB" altLang="en-US" sz="1200" dirty="0">
              <a:solidFill>
                <a:schemeClr val="bg1"/>
              </a:solidFill>
            </a:endParaRPr>
          </a:p>
        </p:txBody>
      </p:sp>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991390" y="3200400"/>
            <a:ext cx="3878812"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53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2668587"/>
          </a:xfrm>
        </p:spPr>
        <p:txBody>
          <a:bodyPr/>
          <a:lstStyle/>
          <a:p>
            <a:r>
              <a:rPr lang="fr-FR" b="1" i="0" cap="all" dirty="0" smtClean="0">
                <a:latin typeface="+mj-lt"/>
              </a:rPr>
              <a:t>1. </a:t>
            </a:r>
            <a:r>
              <a:rPr lang="fr-FR" b="1" i="0" cap="all" dirty="0" err="1" smtClean="0">
                <a:latin typeface="+mj-lt"/>
              </a:rPr>
              <a:t>EU’s</a:t>
            </a:r>
            <a:r>
              <a:rPr lang="fr-FR" b="1" i="0" cap="all" dirty="0" smtClean="0">
                <a:latin typeface="+mj-lt"/>
              </a:rPr>
              <a:t> </a:t>
            </a:r>
            <a:r>
              <a:rPr lang="fr-FR" b="1" i="0" cap="all" dirty="0" err="1">
                <a:latin typeface="+mj-lt"/>
              </a:rPr>
              <a:t>preparation</a:t>
            </a:r>
            <a:r>
              <a:rPr lang="fr-FR" b="1" i="0" cap="all" dirty="0">
                <a:latin typeface="+mj-lt"/>
              </a:rPr>
              <a:t> for the </a:t>
            </a:r>
            <a:r>
              <a:rPr lang="fr-FR" b="1" i="0" cap="all" dirty="0" err="1">
                <a:latin typeface="+mj-lt"/>
              </a:rPr>
              <a:t>implementation</a:t>
            </a:r>
            <a:r>
              <a:rPr lang="fr-FR" b="1" i="0" cap="all" dirty="0">
                <a:latin typeface="+mj-lt"/>
              </a:rPr>
              <a:t> of the Paris </a:t>
            </a:r>
            <a:r>
              <a:rPr lang="fr-FR" b="1" i="0" cap="all" dirty="0" smtClean="0">
                <a:latin typeface="+mj-lt"/>
              </a:rPr>
              <a:t>Agreement</a:t>
            </a:r>
          </a:p>
          <a:p>
            <a:endParaRPr lang="fr-FR" b="1" i="0" cap="all" dirty="0" smtClean="0">
              <a:latin typeface="+mj-lt"/>
            </a:endParaRPr>
          </a:p>
          <a:p>
            <a:endParaRPr lang="fr-FR" b="1" i="0" cap="all" dirty="0" smtClean="0">
              <a:solidFill>
                <a:schemeClr val="bg1">
                  <a:lumMod val="65000"/>
                </a:schemeClr>
              </a:solidFill>
              <a:latin typeface="+mj-lt"/>
            </a:endParaRPr>
          </a:p>
          <a:p>
            <a:r>
              <a:rPr lang="fr-FR" b="1" i="0" cap="all" dirty="0">
                <a:solidFill>
                  <a:schemeClr val="bg1">
                    <a:lumMod val="65000"/>
                  </a:schemeClr>
                </a:solidFill>
              </a:rPr>
              <a:t>2. International </a:t>
            </a:r>
            <a:r>
              <a:rPr lang="fr-FR" b="1" i="0" cap="all" dirty="0" err="1">
                <a:solidFill>
                  <a:schemeClr val="bg1">
                    <a:lumMod val="65000"/>
                  </a:schemeClr>
                </a:solidFill>
              </a:rPr>
              <a:t>climate</a:t>
            </a:r>
            <a:r>
              <a:rPr lang="fr-FR" b="1" i="0" cap="all" dirty="0">
                <a:solidFill>
                  <a:schemeClr val="bg1">
                    <a:lumMod val="65000"/>
                  </a:schemeClr>
                </a:solidFill>
              </a:rPr>
              <a:t> </a:t>
            </a:r>
            <a:r>
              <a:rPr lang="fr-FR" b="1" i="0" cap="all" dirty="0" err="1" smtClean="0">
                <a:solidFill>
                  <a:schemeClr val="bg1">
                    <a:lumMod val="65000"/>
                  </a:schemeClr>
                </a:solidFill>
              </a:rPr>
              <a:t>negotiations</a:t>
            </a:r>
            <a:endParaRPr lang="fr-FR" b="1" i="0" cap="all" dirty="0" smtClean="0">
              <a:solidFill>
                <a:schemeClr val="bg1">
                  <a:lumMod val="65000"/>
                </a:schemeClr>
              </a:solidFill>
            </a:endParaRPr>
          </a:p>
          <a:p>
            <a:endParaRPr lang="fr-FR" b="1" i="0" cap="all" dirty="0" smtClean="0">
              <a:solidFill>
                <a:schemeClr val="bg1">
                  <a:lumMod val="65000"/>
                </a:schemeClr>
              </a:solidFill>
            </a:endParaRPr>
          </a:p>
          <a:p>
            <a:endParaRPr lang="fr-FR" b="1" i="0" cap="all" dirty="0">
              <a:solidFill>
                <a:schemeClr val="bg1">
                  <a:lumMod val="65000"/>
                </a:schemeClr>
              </a:solidFill>
            </a:endParaRPr>
          </a:p>
          <a:p>
            <a:r>
              <a:rPr lang="fr-FR" b="1" i="0" cap="all" dirty="0">
                <a:solidFill>
                  <a:schemeClr val="bg1">
                    <a:lumMod val="65000"/>
                  </a:schemeClr>
                </a:solidFill>
              </a:rPr>
              <a:t>3. International </a:t>
            </a:r>
            <a:r>
              <a:rPr lang="fr-FR" b="1" i="0" cap="all" dirty="0" err="1">
                <a:solidFill>
                  <a:schemeClr val="bg1">
                    <a:lumMod val="65000"/>
                  </a:schemeClr>
                </a:solidFill>
              </a:rPr>
              <a:t>climate</a:t>
            </a:r>
            <a:r>
              <a:rPr lang="fr-FR" b="1" i="0" cap="all" dirty="0">
                <a:solidFill>
                  <a:schemeClr val="bg1">
                    <a:lumMod val="65000"/>
                  </a:schemeClr>
                </a:solidFill>
              </a:rPr>
              <a:t> </a:t>
            </a:r>
            <a:r>
              <a:rPr lang="fr-FR" b="1" i="0" cap="all" dirty="0" smtClean="0">
                <a:solidFill>
                  <a:schemeClr val="bg1">
                    <a:lumMod val="65000"/>
                  </a:schemeClr>
                </a:solidFill>
              </a:rPr>
              <a:t>initiatives</a:t>
            </a:r>
            <a:endParaRPr lang="fr-FR" b="1" i="0" cap="all" dirty="0">
              <a:solidFill>
                <a:schemeClr val="bg1">
                  <a:lumMod val="65000"/>
                </a:schemeClr>
              </a:solidFill>
            </a:endParaRPr>
          </a:p>
        </p:txBody>
      </p:sp>
    </p:spTree>
    <p:extLst>
      <p:ext uri="{BB962C8B-B14F-4D97-AF65-F5344CB8AC3E}">
        <p14:creationId xmlns:p14="http://schemas.microsoft.com/office/powerpoint/2010/main" val="76106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082606" y="6363493"/>
            <a:ext cx="2895600" cy="476250"/>
          </a:xfrm>
        </p:spPr>
        <p:txBody>
          <a:bodyPr/>
          <a:lstStyle/>
          <a:p>
            <a:pPr>
              <a:defRPr/>
            </a:pPr>
            <a:fld id="{FC1F643B-52A1-4E0C-BEE2-B82FA1ABA9AB}" type="slidenum">
              <a:rPr lang="en-GB" smtClean="0">
                <a:solidFill>
                  <a:prstClr val="black"/>
                </a:solidFill>
              </a:rPr>
              <a:pPr>
                <a:defRPr/>
              </a:pPr>
              <a:t>3</a:t>
            </a:fld>
            <a:endParaRPr lang="en-GB" dirty="0">
              <a:solidFill>
                <a:prstClr val="black"/>
              </a:solidFill>
            </a:endParaRP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2309" y="1452323"/>
            <a:ext cx="7647181" cy="4785400"/>
          </a:xfrm>
          <a:prstGeom prst="rect">
            <a:avLst/>
          </a:prstGeom>
        </p:spPr>
      </p:pic>
    </p:spTree>
    <p:extLst>
      <p:ext uri="{BB962C8B-B14F-4D97-AF65-F5344CB8AC3E}">
        <p14:creationId xmlns:p14="http://schemas.microsoft.com/office/powerpoint/2010/main" val="393774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6167" y="1854200"/>
            <a:ext cx="8280740" cy="4092311"/>
          </a:xfrm>
          <a:prstGeom prst="rect">
            <a:avLst/>
          </a:prstGeom>
        </p:spPr>
      </p:pic>
    </p:spTree>
    <p:extLst>
      <p:ext uri="{BB962C8B-B14F-4D97-AF65-F5344CB8AC3E}">
        <p14:creationId xmlns:p14="http://schemas.microsoft.com/office/powerpoint/2010/main" val="26847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320799"/>
            <a:ext cx="9139362" cy="5017478"/>
          </a:xfrm>
          <a:prstGeom prst="rect">
            <a:avLst/>
          </a:prstGeom>
        </p:spPr>
      </p:pic>
    </p:spTree>
    <p:extLst>
      <p:ext uri="{BB962C8B-B14F-4D97-AF65-F5344CB8AC3E}">
        <p14:creationId xmlns:p14="http://schemas.microsoft.com/office/powerpoint/2010/main" val="336972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858327" y="4458216"/>
            <a:ext cx="3871095" cy="2106702"/>
          </a:xfrm>
          <a:prstGeom prst="rect">
            <a:avLst/>
          </a:prstGeom>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82246" y="4562765"/>
            <a:ext cx="3016272" cy="2238151"/>
          </a:xfrm>
          <a:prstGeom prst="rect">
            <a:avLst/>
          </a:prstGeom>
        </p:spPr>
      </p:pic>
      <p:pic>
        <p:nvPicPr>
          <p:cNvPr id="5" name="Image 4"/>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209309" y="2022763"/>
            <a:ext cx="3852936" cy="2461116"/>
          </a:xfrm>
          <a:prstGeom prst="rect">
            <a:avLst/>
          </a:prstGeom>
        </p:spPr>
      </p:pic>
      <p:pic>
        <p:nvPicPr>
          <p:cNvPr id="6" name="Image 5"/>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20436" y="2068948"/>
            <a:ext cx="2651198" cy="2074811"/>
          </a:xfrm>
          <a:prstGeom prst="rect">
            <a:avLst/>
          </a:prstGeom>
        </p:spPr>
      </p:pic>
      <p:pic>
        <p:nvPicPr>
          <p:cNvPr id="7" name="Image 6"/>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72027" y="1289537"/>
            <a:ext cx="8988153" cy="664309"/>
          </a:xfrm>
          <a:prstGeom prst="rect">
            <a:avLst/>
          </a:prstGeom>
        </p:spPr>
      </p:pic>
    </p:spTree>
    <p:extLst>
      <p:ext uri="{BB962C8B-B14F-4D97-AF65-F5344CB8AC3E}">
        <p14:creationId xmlns:p14="http://schemas.microsoft.com/office/powerpoint/2010/main" val="2157534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312983"/>
            <a:ext cx="8986833" cy="656493"/>
          </a:xfrm>
          <a:prstGeom prst="rect">
            <a:avLst/>
          </a:prstGeom>
        </p:spPr>
      </p:pic>
      <p:pic>
        <p:nvPicPr>
          <p:cNvPr id="7" name="Imag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02541" y="2512640"/>
            <a:ext cx="3073616" cy="3401821"/>
          </a:xfrm>
          <a:prstGeom prst="rect">
            <a:avLst/>
          </a:prstGeom>
        </p:spPr>
      </p:pic>
      <p:pic>
        <p:nvPicPr>
          <p:cNvPr id="8" name="Image 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3205753" y="2598615"/>
            <a:ext cx="2820778" cy="3158104"/>
          </a:xfrm>
          <a:prstGeom prst="rect">
            <a:avLst/>
          </a:prstGeom>
        </p:spPr>
      </p:pic>
      <p:pic>
        <p:nvPicPr>
          <p:cNvPr id="9" name="Image 8"/>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3444" y="2708030"/>
            <a:ext cx="3298778" cy="2970677"/>
          </a:xfrm>
          <a:prstGeom prst="rect">
            <a:avLst/>
          </a:prstGeom>
        </p:spPr>
      </p:pic>
    </p:spTree>
    <p:extLst>
      <p:ext uri="{BB962C8B-B14F-4D97-AF65-F5344CB8AC3E}">
        <p14:creationId xmlns:p14="http://schemas.microsoft.com/office/powerpoint/2010/main" val="3649168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2668587"/>
          </a:xfrm>
        </p:spPr>
        <p:txBody>
          <a:bodyPr/>
          <a:lstStyle/>
          <a:p>
            <a:r>
              <a:rPr lang="fr-FR" b="1" i="0" cap="all" dirty="0">
                <a:solidFill>
                  <a:schemeClr val="bg1">
                    <a:lumMod val="65000"/>
                  </a:schemeClr>
                </a:solidFill>
              </a:rPr>
              <a:t>1. </a:t>
            </a:r>
            <a:r>
              <a:rPr lang="fr-FR" b="1" i="0" cap="all" dirty="0" err="1">
                <a:solidFill>
                  <a:schemeClr val="bg1">
                    <a:lumMod val="65000"/>
                  </a:schemeClr>
                </a:solidFill>
              </a:rPr>
              <a:t>EU’s</a:t>
            </a:r>
            <a:r>
              <a:rPr lang="fr-FR" b="1" i="0" cap="all" dirty="0">
                <a:solidFill>
                  <a:schemeClr val="bg1">
                    <a:lumMod val="65000"/>
                  </a:schemeClr>
                </a:solidFill>
              </a:rPr>
              <a:t> </a:t>
            </a:r>
            <a:r>
              <a:rPr lang="fr-FR" b="1" i="0" cap="all" dirty="0" err="1">
                <a:solidFill>
                  <a:schemeClr val="bg1">
                    <a:lumMod val="65000"/>
                  </a:schemeClr>
                </a:solidFill>
              </a:rPr>
              <a:t>preparation</a:t>
            </a:r>
            <a:r>
              <a:rPr lang="fr-FR" b="1" i="0" cap="all" dirty="0">
                <a:solidFill>
                  <a:schemeClr val="bg1">
                    <a:lumMod val="65000"/>
                  </a:schemeClr>
                </a:solidFill>
              </a:rPr>
              <a:t> for the </a:t>
            </a:r>
            <a:r>
              <a:rPr lang="fr-FR" b="1" i="0" cap="all" dirty="0" err="1">
                <a:solidFill>
                  <a:schemeClr val="bg1">
                    <a:lumMod val="65000"/>
                  </a:schemeClr>
                </a:solidFill>
              </a:rPr>
              <a:t>implementation</a:t>
            </a:r>
            <a:r>
              <a:rPr lang="fr-FR" b="1" i="0" cap="all" dirty="0">
                <a:solidFill>
                  <a:schemeClr val="bg1">
                    <a:lumMod val="65000"/>
                  </a:schemeClr>
                </a:solidFill>
              </a:rPr>
              <a:t> of the Paris Agreement</a:t>
            </a:r>
          </a:p>
          <a:p>
            <a:endParaRPr lang="fr-FR" b="1" i="0" cap="all" dirty="0" smtClean="0">
              <a:latin typeface="+mj-lt"/>
            </a:endParaRPr>
          </a:p>
          <a:p>
            <a:endParaRPr lang="fr-FR" b="1" i="0" cap="all" dirty="0" smtClean="0">
              <a:solidFill>
                <a:schemeClr val="bg1">
                  <a:lumMod val="65000"/>
                </a:schemeClr>
              </a:solidFill>
              <a:latin typeface="+mj-lt"/>
            </a:endParaRPr>
          </a:p>
          <a:p>
            <a:r>
              <a:rPr lang="fr-FR" b="1" i="0" cap="all" dirty="0">
                <a:latin typeface="+mj-lt"/>
              </a:rPr>
              <a:t>2. International </a:t>
            </a:r>
            <a:r>
              <a:rPr lang="fr-FR" b="1" i="0" cap="all" dirty="0" err="1">
                <a:latin typeface="+mj-lt"/>
              </a:rPr>
              <a:t>climate</a:t>
            </a:r>
            <a:r>
              <a:rPr lang="fr-FR" b="1" i="0" cap="all" dirty="0">
                <a:latin typeface="+mj-lt"/>
              </a:rPr>
              <a:t> </a:t>
            </a:r>
            <a:r>
              <a:rPr lang="fr-FR" b="1" i="0" cap="all" dirty="0" err="1">
                <a:latin typeface="+mj-lt"/>
              </a:rPr>
              <a:t>negotiations</a:t>
            </a:r>
            <a:endParaRPr lang="fr-FR" b="1" i="0" cap="all" dirty="0">
              <a:latin typeface="+mj-lt"/>
            </a:endParaRPr>
          </a:p>
          <a:p>
            <a:endParaRPr lang="fr-FR" b="1" i="0" cap="all" dirty="0" smtClean="0">
              <a:solidFill>
                <a:schemeClr val="bg1">
                  <a:lumMod val="65000"/>
                </a:schemeClr>
              </a:solidFill>
            </a:endParaRPr>
          </a:p>
          <a:p>
            <a:endParaRPr lang="fr-FR" b="1" i="0" cap="all" dirty="0">
              <a:solidFill>
                <a:schemeClr val="bg1">
                  <a:lumMod val="65000"/>
                </a:schemeClr>
              </a:solidFill>
            </a:endParaRPr>
          </a:p>
          <a:p>
            <a:r>
              <a:rPr lang="fr-FR" b="1" i="0" cap="all" dirty="0">
                <a:solidFill>
                  <a:schemeClr val="bg1">
                    <a:lumMod val="65000"/>
                  </a:schemeClr>
                </a:solidFill>
              </a:rPr>
              <a:t>3. International </a:t>
            </a:r>
            <a:r>
              <a:rPr lang="fr-FR" b="1" i="0" cap="all" dirty="0" err="1">
                <a:solidFill>
                  <a:schemeClr val="bg1">
                    <a:lumMod val="65000"/>
                  </a:schemeClr>
                </a:solidFill>
              </a:rPr>
              <a:t>climate</a:t>
            </a:r>
            <a:r>
              <a:rPr lang="fr-FR" b="1" i="0" cap="all" dirty="0">
                <a:solidFill>
                  <a:schemeClr val="bg1">
                    <a:lumMod val="65000"/>
                  </a:schemeClr>
                </a:solidFill>
              </a:rPr>
              <a:t> </a:t>
            </a:r>
            <a:r>
              <a:rPr lang="fr-FR" b="1" i="0" cap="all" dirty="0" smtClean="0">
                <a:solidFill>
                  <a:schemeClr val="bg1">
                    <a:lumMod val="65000"/>
                  </a:schemeClr>
                </a:solidFill>
              </a:rPr>
              <a:t>initiatives</a:t>
            </a:r>
            <a:endParaRPr lang="fr-FR" b="1" i="0" cap="all" dirty="0">
              <a:solidFill>
                <a:schemeClr val="bg1">
                  <a:lumMod val="65000"/>
                </a:schemeClr>
              </a:solidFill>
            </a:endParaRPr>
          </a:p>
        </p:txBody>
      </p:sp>
    </p:spTree>
    <p:extLst>
      <p:ext uri="{BB962C8B-B14F-4D97-AF65-F5344CB8AC3E}">
        <p14:creationId xmlns:p14="http://schemas.microsoft.com/office/powerpoint/2010/main" val="1937102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loisecy.NET1\AppData\Local\Microsoft\Windows\Temporary Internet Files\Content.Outlook\U7RKEDFI\wordle 8.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6514" y="2032000"/>
            <a:ext cx="9104572" cy="372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9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2012 Climate Action Standard Template E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012 Climate Action Standard Template 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2012 Climate Action Standard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 Climate Action Standard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 Climate Action Standard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 Climate Action Standard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 Climate Action Standard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 Climate Action Standard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 Climate Action Standard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 Climate Action Standard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 Climate Action Standard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 Climate Action Standard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 Climate Action Standard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 Climate Action Standard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9CF15998D59AD84F84090E08BF3B3FE1" ma:contentTypeVersion="0" ma:contentTypeDescription="Create a new document in this library." ma:contentTypeScope="" ma:versionID="805f1d309af7112f4aee685b7c8e9140">
  <xsd:schema xmlns:xsd="http://www.w3.org/2001/XMLSchema" xmlns:xs="http://www.w3.org/2001/XMLSchema" xmlns:p="http://schemas.microsoft.com/office/2006/metadata/properties" xmlns:ns2="http://schemas.microsoft.com/sharepoint/v3/fields" xmlns:ns3="6fafd63e-d0bb-4e40-b6fd-b48282e779df" targetNamespace="http://schemas.microsoft.com/office/2006/metadata/properties" ma:root="true" ma:fieldsID="552f1980104a48a8ec76bfb9a01b35fa" ns2:_="" ns3:_="">
    <xsd:import namespace="http://schemas.microsoft.com/sharepoint/v3/fields"/>
    <xsd:import namespace="6fafd63e-d0bb-4e40-b6fd-b48282e779df"/>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fafd63e-d0bb-4e40-b6fd-b48282e779df"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6fafd63e-d0bb-4e40-b6fd-b48282e779df">EN</EC_Collab_DocumentLanguage>
    <EC_Collab_Status xmlns="6fafd63e-d0bb-4e40-b6fd-b48282e779df">Not Started</EC_Collab_Status>
    <_Status xmlns="http://schemas.microsoft.com/sharepoint/v3/fields">Not Started</_Status>
    <EC_Collab_Reference xmlns="6fafd63e-d0bb-4e40-b6fd-b48282e779df" xsi:nil="true"/>
  </documentManagement>
</p:properties>
</file>

<file path=customXml/itemProps1.xml><?xml version="1.0" encoding="utf-8"?>
<ds:datastoreItem xmlns:ds="http://schemas.openxmlformats.org/officeDocument/2006/customXml" ds:itemID="{0F4345BC-640A-4F8F-AFD6-E00752BC43E2}">
  <ds:schemaRefs>
    <ds:schemaRef ds:uri="http://schemas.microsoft.com/sharepoint/v3/contenttype/forms"/>
  </ds:schemaRefs>
</ds:datastoreItem>
</file>

<file path=customXml/itemProps2.xml><?xml version="1.0" encoding="utf-8"?>
<ds:datastoreItem xmlns:ds="http://schemas.openxmlformats.org/officeDocument/2006/customXml" ds:itemID="{41CC4987-564E-4B72-8690-DD3F85D7C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6fafd63e-d0bb-4e40-b6fd-b48282e779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B2C464-0B9F-481E-8AB7-4F06B5278934}">
  <ds:schemaRef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6fafd63e-d0bb-4e40-b6fd-b48282e779df"/>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22096</TotalTime>
  <Words>1915</Words>
  <Application>Microsoft Office PowerPoint</Application>
  <PresentationFormat>On-screen Show (4:3)</PresentationFormat>
  <Paragraphs>240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Verdana</vt:lpstr>
      <vt:lpstr>2012 Climate Action Standard Template EN</vt:lpstr>
      <vt:lpstr>News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Marrakesh climate change conference</vt:lpstr>
      <vt:lpstr>PowerPoint Presentation</vt:lpstr>
      <vt:lpstr>What is expected from partner countries to implement the Paris Agreement? </vt:lpstr>
      <vt:lpstr>PowerPoint Presentation</vt:lpstr>
      <vt:lpstr>Coming together on the "Action agenda"</vt:lpstr>
      <vt:lpstr>Commission's priority initiatives under the action agenda</vt:lpstr>
      <vt:lpstr>Thank you!  Visit EU Climate Action online:</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Adalbert.JAHNZ@ec.europa.eu</dc:creator>
  <cp:lastModifiedBy>Bsala</cp:lastModifiedBy>
  <cp:revision>924</cp:revision>
  <cp:lastPrinted>2017-02-09T14:49:15Z</cp:lastPrinted>
  <dcterms:created xsi:type="dcterms:W3CDTF">2014-03-13T13:02:10Z</dcterms:created>
  <dcterms:modified xsi:type="dcterms:W3CDTF">2017-03-29T06:57:05Z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0x010100258AA79CEB83498886A3A08681123250009CF15998D59AD84F84090E08BF3B3FE1</vt:lpwstr>
  </property>
</Properties>
</file>