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258" r:id="rId4"/>
    <p:sldId id="262" r:id="rId5"/>
    <p:sldId id="263" r:id="rId6"/>
    <p:sldId id="259" r:id="rId7"/>
    <p:sldId id="26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7" autoAdjust="0"/>
    <p:restoredTop sz="94660"/>
  </p:normalViewPr>
  <p:slideViewPr>
    <p:cSldViewPr snapToGrid="0">
      <p:cViewPr>
        <p:scale>
          <a:sx n="50" d="100"/>
          <a:sy n="50" d="100"/>
        </p:scale>
        <p:origin x="-980" y="-5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40EAC-AA87-4A12-9F8B-0188C2AEF23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EC894-6AC2-42F2-AB69-56BEDE9CFC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8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Patterns:</a:t>
            </a:r>
            <a:r>
              <a:rPr lang="en-US" baseline="0" dirty="0" smtClean="0"/>
              <a:t> http://www.dailymail.co.uk/sciencetech/article-2033029/Russian-wildfires-Pakistan-flood-caused-weather-event-1-500miles-apart-says-Nasa.html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6DAE-0A6B-46EF-A63B-8CAC18D18C9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4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Patterns:</a:t>
            </a:r>
            <a:r>
              <a:rPr lang="en-US" baseline="0" dirty="0" smtClean="0"/>
              <a:t> http://www.dailymail.co.uk/sciencetech/article-2033029/Russian-wildfires-Pakistan-flood-caused-weather-event-1-500miles-apart-says-Nasa.html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6DAE-0A6B-46EF-A63B-8CAC18D18C9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0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Patterns:</a:t>
            </a:r>
            <a:r>
              <a:rPr lang="en-US" baseline="0" dirty="0" smtClean="0"/>
              <a:t> http://www.dailymail.co.uk/sciencetech/article-2033029/Russian-wildfires-Pakistan-flood-caused-weather-event-1-500miles-apart-says-Nasa.html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6DAE-0A6B-46EF-A63B-8CAC18D18C9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4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Patterns:</a:t>
            </a:r>
            <a:r>
              <a:rPr lang="en-US" baseline="0" dirty="0" smtClean="0"/>
              <a:t> http://www.dailymail.co.uk/sciencetech/article-2033029/Russian-wildfires-Pakistan-flood-caused-weather-event-1-500miles-apart-says-Nasa.html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6DAE-0A6B-46EF-A63B-8CAC18D18C9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Patterns:</a:t>
            </a:r>
            <a:r>
              <a:rPr lang="en-US" baseline="0" dirty="0" smtClean="0"/>
              <a:t> http://www.dailymail.co.uk/sciencetech/article-2033029/Russian-wildfires-Pakistan-flood-caused-weather-event-1-500miles-apart-says-Nasa.html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6DAE-0A6B-46EF-A63B-8CAC18D18C9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5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6205-E5E9-4E96-A1EF-AA50289B163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A3D4-3BF0-4C3B-BEAE-CE4FC27066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1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6205-E5E9-4E96-A1EF-AA50289B163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A3D4-3BF0-4C3B-BEAE-CE4FC27066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7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6205-E5E9-4E96-A1EF-AA50289B163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A3D4-3BF0-4C3B-BEAE-CE4FC27066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6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E6CA6-DE23-4745-9A3C-471A9A382196}" type="slidenum">
              <a:rPr lang="en-US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3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CD7A1-44A7-47B3-8E91-CAAA6683029F}" type="slidenum">
              <a:rPr lang="en-US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1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2C70A-2DDD-4B2E-B4D2-0E0465B77583}" type="slidenum">
              <a:rPr lang="en-US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1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5564A-D17E-478D-981E-6431DA8E8FC3}" type="slidenum">
              <a:rPr lang="en-US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36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FEED0-C304-40F4-A28D-EB7EFED7359D}" type="slidenum">
              <a:rPr lang="en-US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41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71C11-BBD0-46E1-86EC-AC52E7A3ECF5}" type="slidenum">
              <a:rPr lang="en-US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14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D84A6-8E21-41C5-8CBB-546130FB7ABA}" type="slidenum">
              <a:rPr lang="en-US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9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7A8DB-0BEA-4F84-BE83-CC429A4EBE94}" type="slidenum">
              <a:rPr lang="en-US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6205-E5E9-4E96-A1EF-AA50289B163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A3D4-3BF0-4C3B-BEAE-CE4FC27066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00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FB5DC-239C-4955-A3F7-6EC1F5E570D4}" type="slidenum">
              <a:rPr lang="en-US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75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E0400-52E4-4BD9-8126-BBD1BB871F87}" type="slidenum">
              <a:rPr lang="en-US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9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B23BC-1A40-4330-8A74-1F6A6D9C6005}" type="slidenum">
              <a:rPr lang="en-US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26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0"/>
            <a:ext cx="9144000" cy="92869"/>
          </a:xfrm>
          <a:prstGeom prst="rect">
            <a:avLst/>
          </a:prstGeom>
          <a:solidFill>
            <a:srgbClr val="5492C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0" y="6765131"/>
            <a:ext cx="9144000" cy="92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2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6205-E5E9-4E96-A1EF-AA50289B163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A3D4-3BF0-4C3B-BEAE-CE4FC27066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6205-E5E9-4E96-A1EF-AA50289B163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A3D4-3BF0-4C3B-BEAE-CE4FC27066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6205-E5E9-4E96-A1EF-AA50289B163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A3D4-3BF0-4C3B-BEAE-CE4FC27066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0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6205-E5E9-4E96-A1EF-AA50289B163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A3D4-3BF0-4C3B-BEAE-CE4FC27066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6205-E5E9-4E96-A1EF-AA50289B163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A3D4-3BF0-4C3B-BEAE-CE4FC27066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2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6205-E5E9-4E96-A1EF-AA50289B163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A3D4-3BF0-4C3B-BEAE-CE4FC27066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7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6205-E5E9-4E96-A1EF-AA50289B163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A3D4-3BF0-4C3B-BEAE-CE4FC27066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3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6205-E5E9-4E96-A1EF-AA50289B163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0A3D4-3BF0-4C3B-BEAE-CE4FC27066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7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D0612C-A643-4D8E-8F33-0D76D6BF96C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8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aseline="0">
          <a:solidFill>
            <a:srgbClr val="FFC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9142857" cy="6857143"/>
          </a:xfrm>
          <a:prstGeom prst="rect">
            <a:avLst/>
          </a:prstGeom>
        </p:spPr>
      </p:pic>
      <p:pic>
        <p:nvPicPr>
          <p:cNvPr id="10" name="Picture 2" descr="C:\Users\comec_000\Documents\0 ClimaSouth\0 COP 22\PowerPoint\PowerPoint_COP22_trasparent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r="10027"/>
          <a:stretch/>
        </p:blipFill>
        <p:spPr bwMode="auto">
          <a:xfrm>
            <a:off x="1143" y="0"/>
            <a:ext cx="914285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853057" y="3428571"/>
            <a:ext cx="88507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Governing Climate Change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A Centre of Excellence in Egypt</a:t>
            </a:r>
          </a:p>
          <a:p>
            <a:pPr algn="r"/>
            <a:endParaRPr lang="en-US" b="1" dirty="0"/>
          </a:p>
          <a:p>
            <a:pPr algn="r"/>
            <a:r>
              <a:rPr lang="en-US" sz="2000" b="1" dirty="0"/>
              <a:t>Findings </a:t>
            </a:r>
            <a:r>
              <a:rPr lang="en-US" sz="2000" b="1" dirty="0" smtClean="0"/>
              <a:t>from </a:t>
            </a:r>
            <a:r>
              <a:rPr lang="en-US" sz="2000" b="1" dirty="0"/>
              <a:t>an Assessment and </a:t>
            </a:r>
            <a:r>
              <a:rPr lang="en-US" sz="2000" b="1" dirty="0" smtClean="0"/>
              <a:t> Design Study</a:t>
            </a:r>
          </a:p>
          <a:p>
            <a:pPr algn="r"/>
            <a:r>
              <a:rPr lang="en-US" dirty="0" smtClean="0"/>
              <a:t>Marc </a:t>
            </a:r>
            <a:r>
              <a:rPr lang="en-US" dirty="0"/>
              <a:t>A. </a:t>
            </a:r>
            <a:r>
              <a:rPr lang="en-US" dirty="0" smtClean="0"/>
              <a:t>Levy, Earth Institute, Columbia University</a:t>
            </a:r>
          </a:p>
          <a:p>
            <a:pPr algn="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13500" y="7011988"/>
            <a:ext cx="3666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42640" y="27736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 smtClean="0">
                <a:solidFill>
                  <a:srgbClr val="FF0000"/>
                </a:solidFill>
              </a:rPr>
              <a:t>ClimaSouth project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1289124" y="4021832"/>
            <a:ext cx="6400800" cy="76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1" smtClean="0">
                <a:solidFill>
                  <a:srgbClr val="FF0000"/>
                </a:solidFill>
              </a:rPr>
              <a:t>Low Carbon Development for climate resilient societies </a:t>
            </a:r>
            <a:endParaRPr lang="en-GB" sz="18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  <p:bldP spid="12" grpId="0" build="p"/>
      <p:bldP spid="12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40608" y="4164"/>
            <a:ext cx="4403395" cy="744819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The consequences of inaction have been shown to be intolerable, beyond scientific doubt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COP21 charts a clear new approach: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FFC000"/>
                </a:solidFill>
              </a:rPr>
              <a:t>All must do their part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FFC000"/>
                </a:solidFill>
              </a:rPr>
              <a:t>We must be ambitious, flexible, and mutually accountable</a:t>
            </a:r>
            <a:endParaRPr lang="en-US" sz="1600" kern="0" dirty="0">
              <a:solidFill>
                <a:srgbClr val="FFC000"/>
              </a:solidFill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Steps taken in coming couple of years will have profound impacts on the well-being of Egyptians for generations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FFC000"/>
                </a:solidFill>
              </a:rPr>
              <a:t>Jobs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FFC000"/>
                </a:solidFill>
              </a:rPr>
              <a:t>Health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FFC000"/>
                </a:solidFill>
              </a:rPr>
              <a:t>Investment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FFC000"/>
                </a:solidFill>
              </a:rPr>
              <a:t>Security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There are big transformations in the global agenda holding all to higher standards of progress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FFC000"/>
                </a:solidFill>
              </a:rPr>
              <a:t>More ambitious than before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FFC000"/>
                </a:solidFill>
              </a:rPr>
              <a:t>More inclusive than before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FFC000"/>
                </a:solidFill>
              </a:rPr>
              <a:t>More integrative than before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FFC000"/>
                </a:solidFill>
              </a:rPr>
              <a:t>Without climate action: failure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600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7A1-44A7-47B3-8E91-CAAA6683029F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-76200"/>
            <a:ext cx="5257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kern="0" dirty="0" smtClean="0"/>
              <a:t>Action is required now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2613" y="2511407"/>
            <a:ext cx="1371600" cy="261610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IPCC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2613" y="6316883"/>
            <a:ext cx="1371600" cy="261610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SDGs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2613" y="4168710"/>
            <a:ext cx="1371600" cy="261610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Paris Agreement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5" y="1170378"/>
            <a:ext cx="2138334" cy="1602639"/>
          </a:xfrm>
          <a:prstGeom prst="rect">
            <a:avLst/>
          </a:prstGeom>
        </p:spPr>
      </p:pic>
      <p:pic>
        <p:nvPicPr>
          <p:cNvPr id="1026" name="Picture 2" descr="Image result for paris climate agre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4" y="3001617"/>
            <a:ext cx="2146423" cy="142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D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5" y="4558430"/>
            <a:ext cx="2135302" cy="20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9266" y="4164"/>
            <a:ext cx="3896497" cy="744819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COP21 provided a common destination, but it is up to each country to map a path to get there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Existing government arrangements are not able to respond effectively and quickly enough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The pitfalls of governance-as-usual are well understood: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FFC000"/>
                </a:solidFill>
              </a:rPr>
              <a:t>Hard to share information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FFC000"/>
                </a:solidFill>
              </a:rPr>
              <a:t>Technical and scientific capacity unevenly distributed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FFC000"/>
                </a:solidFill>
              </a:rPr>
              <a:t>Hard to coordinate actions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7A1-44A7-47B3-8E91-CAAA6683029F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5194" y="98100"/>
            <a:ext cx="5257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kern="0" dirty="0" smtClean="0"/>
              <a:t>Effective leadership requires institutional innovation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4175" y="5431513"/>
            <a:ext cx="1371600" cy="430887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Public-Private partnerships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2580" y="1710490"/>
            <a:ext cx="1371600" cy="430887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Inter-agency coordination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8638" y="6338047"/>
            <a:ext cx="1371600" cy="430887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Global partnerships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pic>
        <p:nvPicPr>
          <p:cNvPr id="2050" name="Picture 2" descr="Image result for public private partnersh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38" y="4761364"/>
            <a:ext cx="1112992" cy="111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cience polic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6" y="3998545"/>
            <a:ext cx="842343" cy="9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stmuse.com/adonis/stopg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6" y="1710490"/>
            <a:ext cx="2895738" cy="21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360wellnesscoaching.com/World_Han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6" y="5635487"/>
            <a:ext cx="1133447" cy="113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83496" y="4055770"/>
            <a:ext cx="1371600" cy="430887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Science-policy coordination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9266" y="4164"/>
            <a:ext cx="3896497" cy="701730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It can provide services that all stakeholders agree are valuable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It is a credible, feasible, sustainable innovation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It provides a clear point of engagement for multiple high-priority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It is a model of innovation with a demonstrated track record in Egypt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It is capable of adapting and improving over time, based on experience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7A1-44A7-47B3-8E91-CAAA6683029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1061" y="310725"/>
            <a:ext cx="4848069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kern="0" dirty="0" smtClean="0"/>
              <a:t>A Climate Change Centre of Excellence is the Right Innovation for Egypt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0934" y="2954397"/>
            <a:ext cx="1371600" cy="769441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Central Laboratory for Agricultural Climate (1996)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824" y="5290506"/>
            <a:ext cx="1371600" cy="261610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CEDARE (1992)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pic>
        <p:nvPicPr>
          <p:cNvPr id="3074" name="Picture 2" descr="Image result for &quot;Central Laboratory for Agricultural Climat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6" y="2141377"/>
            <a:ext cx="2288579" cy="15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24" y="4024887"/>
            <a:ext cx="41624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47501" y="2065"/>
            <a:ext cx="3896497" cy="61863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FC000"/>
                </a:solidFill>
              </a:rPr>
              <a:t>Provide technical training in support of </a:t>
            </a:r>
            <a:r>
              <a:rPr lang="en-US" dirty="0" smtClean="0">
                <a:solidFill>
                  <a:srgbClr val="FFC000"/>
                </a:solidFill>
              </a:rPr>
              <a:t>high-quality </a:t>
            </a:r>
            <a:r>
              <a:rPr lang="en-US" dirty="0">
                <a:solidFill>
                  <a:srgbClr val="FFC000"/>
                </a:solidFill>
              </a:rPr>
              <a:t>proposals for the Green Climate Fund and other climate-related investment </a:t>
            </a:r>
            <a:r>
              <a:rPr lang="en-US" dirty="0" smtClean="0">
                <a:solidFill>
                  <a:srgbClr val="FFC000"/>
                </a:solidFill>
              </a:rPr>
              <a:t>windows</a:t>
            </a:r>
            <a:endParaRPr lang="en-US" dirty="0">
              <a:solidFill>
                <a:srgbClr val="FFC000"/>
              </a:solidFill>
            </a:endParaRPr>
          </a:p>
          <a:p>
            <a:pPr lvl="0"/>
            <a:endParaRPr lang="en-US" dirty="0">
              <a:solidFill>
                <a:srgbClr val="FFC000"/>
              </a:solidFill>
            </a:endParaRPr>
          </a:p>
          <a:p>
            <a:pPr lvl="0"/>
            <a:r>
              <a:rPr lang="en-US" dirty="0">
                <a:solidFill>
                  <a:srgbClr val="FFC000"/>
                </a:solidFill>
              </a:rPr>
              <a:t>Provide digests of relevant science targeted at </a:t>
            </a:r>
            <a:r>
              <a:rPr lang="en-US" dirty="0" smtClean="0">
                <a:solidFill>
                  <a:srgbClr val="FFC000"/>
                </a:solidFill>
              </a:rPr>
              <a:t>specific national needs</a:t>
            </a:r>
          </a:p>
          <a:p>
            <a:pPr lvl="0"/>
            <a:endParaRPr lang="en-US" dirty="0">
              <a:solidFill>
                <a:srgbClr val="FFC000"/>
              </a:solidFill>
            </a:endParaRPr>
          </a:p>
          <a:p>
            <a:pPr lvl="0"/>
            <a:r>
              <a:rPr lang="en-US" dirty="0">
                <a:solidFill>
                  <a:srgbClr val="FFC000"/>
                </a:solidFill>
              </a:rPr>
              <a:t>Provide training for critical assessment methodologies such as loss-and-damage estimation, climate model downscaling, and integrated assessment </a:t>
            </a:r>
            <a:r>
              <a:rPr lang="en-US" dirty="0" smtClean="0">
                <a:solidFill>
                  <a:srgbClr val="FFC000"/>
                </a:solidFill>
              </a:rPr>
              <a:t>scenarios</a:t>
            </a:r>
          </a:p>
          <a:p>
            <a:pPr lvl="0"/>
            <a:endParaRPr lang="en-US" dirty="0">
              <a:solidFill>
                <a:srgbClr val="FFC000"/>
              </a:solidFill>
            </a:endParaRPr>
          </a:p>
          <a:p>
            <a:pPr lvl="0"/>
            <a:r>
              <a:rPr lang="en-US" dirty="0">
                <a:solidFill>
                  <a:srgbClr val="FFC000"/>
                </a:solidFill>
              </a:rPr>
              <a:t>Create a safe, neutral space for stakeholders to develop pragmatic solutions to problems that stand in the way of effective collaboration, such as information </a:t>
            </a:r>
            <a:r>
              <a:rPr lang="en-US" dirty="0" smtClean="0">
                <a:solidFill>
                  <a:srgbClr val="FFC000"/>
                </a:solidFill>
              </a:rPr>
              <a:t>sharing</a:t>
            </a:r>
            <a:endParaRPr lang="en-US" dirty="0">
              <a:solidFill>
                <a:srgbClr val="FFC000"/>
              </a:solidFill>
            </a:endParaRPr>
          </a:p>
          <a:p>
            <a:pPr lvl="0"/>
            <a:endParaRPr lang="en-US" dirty="0" smtClean="0">
              <a:solidFill>
                <a:srgbClr val="FFC000"/>
              </a:solidFill>
            </a:endParaRPr>
          </a:p>
          <a:p>
            <a:pPr lvl="0"/>
            <a:r>
              <a:rPr lang="en-US" dirty="0" smtClean="0">
                <a:solidFill>
                  <a:srgbClr val="FFC000"/>
                </a:solidFill>
              </a:rPr>
              <a:t>Can operate at across national, regional and international scales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7A1-44A7-47B3-8E91-CAAA6683029F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70" y="331779"/>
            <a:ext cx="5257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/>
            <a:r>
              <a:rPr lang="en-US" sz="3200" b="1" dirty="0"/>
              <a:t>The Center of Excellence can succeed by meeting high-priority immediate needs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6803" y="2105618"/>
            <a:ext cx="1371600" cy="600164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Training that people already want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0726" y="4209925"/>
            <a:ext cx="1371600" cy="430887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Knowledge translation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764" y="4640812"/>
            <a:ext cx="1480141" cy="600164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Enable partnerships people want now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7152" y="3027591"/>
            <a:ext cx="1371600" cy="600164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Training that people will find useful soon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673" y="3281581"/>
            <a:ext cx="1371600" cy="769441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Solutions to problems that people already want solved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6080" y="5204989"/>
            <a:ext cx="1371600" cy="938719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Encourage partnerships that will foster continued innovation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46551" y="3640941"/>
            <a:ext cx="482323" cy="423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366682" y="2818504"/>
            <a:ext cx="121030" cy="61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36334" y="3394661"/>
            <a:ext cx="503520" cy="260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42464" y="3995089"/>
            <a:ext cx="397390" cy="303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68161" y="4179273"/>
            <a:ext cx="168173" cy="820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774164" y="4102807"/>
            <a:ext cx="535388" cy="410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711774" y="3655162"/>
            <a:ext cx="429605" cy="144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47501" y="2065"/>
            <a:ext cx="3896497" cy="686341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Not controlled by any single government agency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All key stakeholders have voice in a governing board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</a:rPr>
              <a:t>Egyptian </a:t>
            </a:r>
            <a:r>
              <a:rPr lang="en-US" sz="1600" dirty="0">
                <a:solidFill>
                  <a:srgbClr val="FFC000"/>
                </a:solidFill>
              </a:rPr>
              <a:t>government </a:t>
            </a:r>
            <a:r>
              <a:rPr lang="en-US" sz="1600" dirty="0" smtClean="0">
                <a:solidFill>
                  <a:srgbClr val="FFC000"/>
                </a:solidFill>
              </a:rPr>
              <a:t>ministries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</a:rPr>
              <a:t>Private sector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</a:rPr>
              <a:t>C</a:t>
            </a:r>
            <a:r>
              <a:rPr lang="en-US" sz="1600" dirty="0" smtClean="0">
                <a:solidFill>
                  <a:srgbClr val="FFC000"/>
                </a:solidFill>
              </a:rPr>
              <a:t>ivil society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</a:rPr>
              <a:t>Science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</a:rPr>
              <a:t>International </a:t>
            </a:r>
            <a:r>
              <a:rPr lang="en-US" sz="1600" dirty="0">
                <a:solidFill>
                  <a:srgbClr val="FFC000"/>
                </a:solidFill>
              </a:rPr>
              <a:t>organizations</a:t>
            </a:r>
            <a:endParaRPr lang="en-US" sz="1600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Encourage input from many sources to ensure continued focus on priority needs and continued commitment to scientific and technical excellence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Service as core operating principle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Partnership as core modus operandi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C000"/>
                </a:solidFill>
              </a:rPr>
              <a:t>Identify needs, design strategy to meet them, deploy agile teams, get results quickly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E5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FFE5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7A1-44A7-47B3-8E91-CAAA6683029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-76200"/>
            <a:ext cx="5257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kern="0" dirty="0" smtClean="0"/>
              <a:t>Designing for Success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5518" y="1393825"/>
            <a:ext cx="1371600" cy="430887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All stakeholders feel ownership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9910" y="4083169"/>
            <a:ext cx="1371600" cy="600164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An engine of innovation, not growth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259" y="3140268"/>
            <a:ext cx="1371600" cy="600164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Culture of innovation and excitement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718" y="2274311"/>
            <a:ext cx="1371600" cy="600164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Core values: service and excellence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8766" y="4937454"/>
            <a:ext cx="1371600" cy="769441"/>
          </a:xfrm>
          <a:prstGeom prst="rect">
            <a:avLst/>
          </a:prstGeom>
          <a:solidFill>
            <a:srgbClr val="00E0FF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A place that attracts pragmatic problem-solvers 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47" y="4713635"/>
            <a:ext cx="2721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/>
              <a:t>1) Soft launch </a:t>
            </a:r>
          </a:p>
          <a:p>
            <a:r>
              <a:rPr lang="en-US" sz="1100" kern="0" dirty="0" smtClean="0">
                <a:solidFill>
                  <a:srgbClr val="FFC000"/>
                </a:solidFill>
              </a:rPr>
              <a:t>Agree on principles, vision, governance. Secure start-up funding.</a:t>
            </a:r>
          </a:p>
          <a:p>
            <a:r>
              <a:rPr lang="en-US" kern="0" dirty="0" smtClean="0"/>
              <a:t>2) Roll-up</a:t>
            </a:r>
          </a:p>
          <a:p>
            <a:r>
              <a:rPr lang="en-US" sz="1100" kern="0" dirty="0" smtClean="0">
                <a:solidFill>
                  <a:srgbClr val="FFC000"/>
                </a:solidFill>
              </a:rPr>
              <a:t>Recruit staff, identify location, form board and advisory councils, develop </a:t>
            </a:r>
            <a:r>
              <a:rPr lang="en-US" sz="1100" kern="0" dirty="0" err="1" smtClean="0">
                <a:solidFill>
                  <a:srgbClr val="FFC000"/>
                </a:solidFill>
              </a:rPr>
              <a:t>workplan</a:t>
            </a:r>
            <a:endParaRPr lang="en-US" kern="0" dirty="0" smtClean="0">
              <a:solidFill>
                <a:srgbClr val="FFC000"/>
              </a:solidFill>
            </a:endParaRPr>
          </a:p>
          <a:p>
            <a:r>
              <a:rPr lang="en-US" kern="0" dirty="0" smtClean="0"/>
              <a:t>3) Full-scale operation </a:t>
            </a:r>
          </a:p>
          <a:p>
            <a:r>
              <a:rPr lang="en-US" sz="1100" kern="0" dirty="0" smtClean="0">
                <a:solidFill>
                  <a:srgbClr val="FFC000"/>
                </a:solidFill>
              </a:rPr>
              <a:t>All staff hired, portfolio of projects and services fully operational</a:t>
            </a:r>
            <a:endParaRPr lang="en-US" sz="11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96188" y="4851699"/>
            <a:ext cx="0" cy="1800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29540" y="6352545"/>
            <a:ext cx="184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18 months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2470599" y="2119240"/>
            <a:ext cx="2862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Structure, process, values, vision, place, people heavily interdependent. Must be designed as a whole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9142857" cy="6857143"/>
          </a:xfrm>
          <a:prstGeom prst="rect">
            <a:avLst/>
          </a:prstGeom>
        </p:spPr>
      </p:pic>
      <p:pic>
        <p:nvPicPr>
          <p:cNvPr id="10" name="Picture 2" descr="C:\Users\comec_000\Documents\0 ClimaSouth\0 COP 22\PowerPoint\PowerPoint_COP22_trasparent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r="10027"/>
          <a:stretch/>
        </p:blipFill>
        <p:spPr bwMode="auto">
          <a:xfrm>
            <a:off x="0" y="-127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13500" y="7011988"/>
            <a:ext cx="3666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043608" y="185167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i="1" dirty="0" smtClean="0">
                <a:solidFill>
                  <a:srgbClr val="C00000"/>
                </a:solidFill>
              </a:rPr>
              <a:t>Thank you</a:t>
            </a:r>
            <a:endParaRPr lang="en-GB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618</Words>
  <Application>Microsoft Office PowerPoint</Application>
  <PresentationFormat>Presentazione su schermo (4:3)</PresentationFormat>
  <Paragraphs>140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Office Theme</vt:lpstr>
      <vt:lpstr>4_Default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Levy</dc:creator>
  <cp:lastModifiedBy>comecaweb@live.com</cp:lastModifiedBy>
  <cp:revision>27</cp:revision>
  <dcterms:created xsi:type="dcterms:W3CDTF">2016-11-07T18:55:59Z</dcterms:created>
  <dcterms:modified xsi:type="dcterms:W3CDTF">2016-11-13T11:26:55Z</dcterms:modified>
</cp:coreProperties>
</file>