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0" r:id="rId3"/>
    <p:sldId id="259" r:id="rId4"/>
    <p:sldId id="269" r:id="rId5"/>
    <p:sldId id="283" r:id="rId6"/>
    <p:sldId id="270" r:id="rId7"/>
    <p:sldId id="271" r:id="rId8"/>
    <p:sldId id="274" r:id="rId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61" autoAdjust="0"/>
    <p:restoredTop sz="94660"/>
  </p:normalViewPr>
  <p:slideViewPr>
    <p:cSldViewPr>
      <p:cViewPr>
        <p:scale>
          <a:sx n="80" d="100"/>
          <a:sy n="80" d="100"/>
        </p:scale>
        <p:origin x="8" y="-2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41338-00D6-4DF2-92F7-9ADEDC321327}" type="datetimeFigureOut">
              <a:rPr lang="en-GB" smtClean="0"/>
              <a:t>12/11/2016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D8982-3186-4910-90CF-C59E46FC968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5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2" y="1597821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CC2D4-EA62-49E2-B57B-18931C1AC482}" type="datetimeFigureOut">
              <a:rPr lang="en-GB" smtClean="0"/>
              <a:t>12/11/2016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997C-3C5B-4EC4-864D-656A381496A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681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CC2D4-EA62-49E2-B57B-18931C1AC482}" type="datetimeFigureOut">
              <a:rPr lang="en-GB" smtClean="0"/>
              <a:t>12/11/2016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997C-3C5B-4EC4-864D-656A381496A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587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399" y="154782"/>
            <a:ext cx="2057401" cy="329088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1" cy="32908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CC2D4-EA62-49E2-B57B-18931C1AC482}" type="datetimeFigureOut">
              <a:rPr lang="en-GB" smtClean="0"/>
              <a:t>12/11/2016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997C-3C5B-4EC4-864D-656A381496A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799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CC2D4-EA62-49E2-B57B-18931C1AC482}" type="datetimeFigureOut">
              <a:rPr lang="en-GB" smtClean="0"/>
              <a:t>12/11/2016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997C-3C5B-4EC4-864D-656A381496A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813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CC2D4-EA62-49E2-B57B-18931C1AC482}" type="datetimeFigureOut">
              <a:rPr lang="en-GB" smtClean="0"/>
              <a:t>12/11/2016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997C-3C5B-4EC4-864D-656A381496A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519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1" y="900115"/>
            <a:ext cx="4038601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1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CC2D4-EA62-49E2-B57B-18931C1AC482}" type="datetimeFigureOut">
              <a:rPr lang="en-GB" smtClean="0"/>
              <a:t>12/11/2016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997C-3C5B-4EC4-864D-656A381496A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41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CC2D4-EA62-49E2-B57B-18931C1AC482}" type="datetimeFigureOut">
              <a:rPr lang="en-GB" smtClean="0"/>
              <a:t>12/11/2016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997C-3C5B-4EC4-864D-656A381496A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166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CC2D4-EA62-49E2-B57B-18931C1AC482}" type="datetimeFigureOut">
              <a:rPr lang="en-GB" smtClean="0"/>
              <a:t>12/11/2016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997C-3C5B-4EC4-864D-656A381496A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9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CC2D4-EA62-49E2-B57B-18931C1AC482}" type="datetimeFigureOut">
              <a:rPr lang="en-GB" smtClean="0"/>
              <a:t>12/11/2016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997C-3C5B-4EC4-864D-656A381496A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061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2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CC2D4-EA62-49E2-B57B-18931C1AC482}" type="datetimeFigureOut">
              <a:rPr lang="en-GB" smtClean="0"/>
              <a:t>12/11/2016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997C-3C5B-4EC4-864D-656A381496A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179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CC2D4-EA62-49E2-B57B-18931C1AC482}" type="datetimeFigureOut">
              <a:rPr lang="en-GB" smtClean="0"/>
              <a:t>12/11/2016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997C-3C5B-4EC4-864D-656A381496A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54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CC2D4-EA62-49E2-B57B-18931C1AC482}" type="datetimeFigureOut">
              <a:rPr lang="en-GB" smtClean="0"/>
              <a:t>12/11/2016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8997C-3C5B-4EC4-864D-656A381496A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73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31640" y="1851670"/>
            <a:ext cx="7772400" cy="1102519"/>
          </a:xfrm>
        </p:spPr>
        <p:txBody>
          <a:bodyPr>
            <a:normAutofit/>
          </a:bodyPr>
          <a:lstStyle/>
          <a:p>
            <a:r>
              <a:rPr lang="en-GB" sz="5400" b="1" i="1" dirty="0" smtClean="0">
                <a:solidFill>
                  <a:srgbClr val="C00000"/>
                </a:solidFill>
              </a:rPr>
              <a:t>ClimaSouth project</a:t>
            </a:r>
            <a:endParaRPr lang="en-GB" sz="5400" b="1" i="1" dirty="0">
              <a:solidFill>
                <a:srgbClr val="C0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87624" y="2787774"/>
            <a:ext cx="6400800" cy="576064"/>
          </a:xfrm>
        </p:spPr>
        <p:txBody>
          <a:bodyPr>
            <a:normAutofit/>
          </a:bodyPr>
          <a:lstStyle/>
          <a:p>
            <a:r>
              <a:rPr lang="en-GB" sz="1800" b="1" i="1" dirty="0" smtClean="0">
                <a:solidFill>
                  <a:srgbClr val="C00000"/>
                </a:solidFill>
              </a:rPr>
              <a:t>Low Carbon Development for climate resilient societies </a:t>
            </a:r>
          </a:p>
        </p:txBody>
      </p:sp>
    </p:spTree>
    <p:extLst>
      <p:ext uri="{BB962C8B-B14F-4D97-AF65-F5344CB8AC3E}">
        <p14:creationId xmlns:p14="http://schemas.microsoft.com/office/powerpoint/2010/main" val="62330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67744" y="875484"/>
            <a:ext cx="5040560" cy="9104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 smtClean="0">
                <a:solidFill>
                  <a:srgbClr val="C00000"/>
                </a:solidFill>
              </a:rPr>
              <a:t>Why ClimaSouth</a:t>
            </a: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79712" y="1707654"/>
            <a:ext cx="7056784" cy="27363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Mediterranean region a hotspot for Climate Change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Need to promote low carbon development and climate resilience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Need to overcome political, institutional and technical constraints (MRV, INDC, LEDS, UNFCCC, negotiations, mainstreaming,…)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Launch </a:t>
            </a:r>
            <a:r>
              <a:rPr lang="en-US" sz="1800" dirty="0" smtClean="0">
                <a:solidFill>
                  <a:schemeClr val="bg1"/>
                </a:solidFill>
              </a:rPr>
              <a:t>of ClimaSouth in 2013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99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67744" y="875484"/>
            <a:ext cx="5760640" cy="9104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solidFill>
                  <a:srgbClr val="C00000"/>
                </a:solidFill>
              </a:rPr>
              <a:t>ClimaSouth work areas</a:t>
            </a:r>
          </a:p>
        </p:txBody>
      </p:sp>
      <p:pic>
        <p:nvPicPr>
          <p:cNvPr id="4098" name="Picture 2" descr="C:\Users\comec_000\Documents\0 ClimaSouth\0 COP 22\PowerPoint\CS structure\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649" y="2430393"/>
            <a:ext cx="2160587" cy="5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comec_000\Documents\0 ClimaSouth\0 COP 22\PowerPoint\CS structure\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480" y="2551763"/>
            <a:ext cx="16938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comec_000\Documents\0 ClimaSouth\0 COP 22\PowerPoint\CS structure\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32" y="1851670"/>
            <a:ext cx="1346200" cy="30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comec_000\Documents\0 ClimaSouth\0 COP 22\PowerPoint\CS structure\0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576" y="3219822"/>
            <a:ext cx="1346200" cy="30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comec_000\Documents\0 ClimaSouth\0 COP 22\PowerPoint\CS structure\0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560629"/>
            <a:ext cx="1481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comec_000\Documents\0 ClimaSouth\0 COP 22\PowerPoint\CS structure\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09" y="2227192"/>
            <a:ext cx="852487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comec_000\Documents\0 ClimaSouth\0 COP 22\PowerPoint\CS structure\freccia0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0605">
            <a:off x="3676504" y="2135800"/>
            <a:ext cx="1557337" cy="15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comec_000\Documents\0 ClimaSouth\0 COP 22\PowerPoint\CS structure\freccia0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7366">
            <a:off x="3674479" y="3140098"/>
            <a:ext cx="1557337" cy="15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comec_000\Documents\0 ClimaSouth\0 COP 22\PowerPoint\CS structure\freccia0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5798">
            <a:off x="6669031" y="2082650"/>
            <a:ext cx="1557337" cy="15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C:\Users\comec_000\Documents\0 ClimaSouth\0 COP 22\PowerPoint\CS structure\freccia0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0601">
            <a:off x="6698283" y="3129557"/>
            <a:ext cx="1557337" cy="15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12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67744" y="875484"/>
            <a:ext cx="5040560" cy="9104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 smtClean="0">
                <a:solidFill>
                  <a:srgbClr val="C00000"/>
                </a:solidFill>
              </a:rPr>
              <a:t>Road to Paris…</a:t>
            </a: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79712" y="1635646"/>
            <a:ext cx="7164288" cy="27363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i="1" dirty="0">
                <a:solidFill>
                  <a:schemeClr val="bg1"/>
                </a:solidFill>
              </a:rPr>
              <a:t>Regional  &amp; national  activities,  contributing  to efforts by partner countries toward </a:t>
            </a:r>
            <a:r>
              <a:rPr lang="en-GB" sz="1800" i="1" dirty="0" smtClean="0">
                <a:solidFill>
                  <a:schemeClr val="bg1"/>
                </a:solidFill>
              </a:rPr>
              <a:t>a </a:t>
            </a:r>
            <a:r>
              <a:rPr lang="en-GB" sz="1800" i="1" dirty="0">
                <a:solidFill>
                  <a:schemeClr val="bg1"/>
                </a:solidFill>
              </a:rPr>
              <a:t>global climate deal at the COP21 in Paris :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b="1" dirty="0" smtClean="0">
                <a:solidFill>
                  <a:srgbClr val="C00000"/>
                </a:solidFill>
              </a:rPr>
              <a:t>Strengthening </a:t>
            </a:r>
            <a:r>
              <a:rPr lang="en-GB" sz="1800" b="1" dirty="0">
                <a:solidFill>
                  <a:srgbClr val="C00000"/>
                </a:solidFill>
              </a:rPr>
              <a:t>general negotiations </a:t>
            </a:r>
            <a:r>
              <a:rPr lang="en-GB" sz="1800" b="1" dirty="0" smtClean="0">
                <a:solidFill>
                  <a:srgbClr val="C00000"/>
                </a:solidFill>
              </a:rPr>
              <a:t>capacities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b="1" dirty="0" smtClean="0">
                <a:solidFill>
                  <a:srgbClr val="FF0000"/>
                </a:solidFill>
              </a:rPr>
              <a:t>Institutional </a:t>
            </a:r>
            <a:r>
              <a:rPr lang="en-GB" sz="1800" b="1" dirty="0">
                <a:solidFill>
                  <a:srgbClr val="FF0000"/>
                </a:solidFill>
              </a:rPr>
              <a:t>mitigation </a:t>
            </a:r>
            <a:r>
              <a:rPr lang="en-GB" sz="1800" b="1" dirty="0" smtClean="0">
                <a:solidFill>
                  <a:srgbClr val="FF0000"/>
                </a:solidFill>
              </a:rPr>
              <a:t>capacities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b="1" dirty="0" smtClean="0">
                <a:solidFill>
                  <a:srgbClr val="FF0000"/>
                </a:solidFill>
              </a:rPr>
              <a:t>Capacity </a:t>
            </a:r>
            <a:r>
              <a:rPr lang="en-GB" sz="1800" b="1" dirty="0">
                <a:solidFill>
                  <a:srgbClr val="FF0000"/>
                </a:solidFill>
              </a:rPr>
              <a:t>to use climate </a:t>
            </a:r>
            <a:r>
              <a:rPr lang="en-GB" sz="1800" b="1" dirty="0" smtClean="0">
                <a:solidFill>
                  <a:srgbClr val="FF0000"/>
                </a:solidFill>
              </a:rPr>
              <a:t>finance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GB" sz="1800" b="1" dirty="0" smtClean="0">
                <a:solidFill>
                  <a:srgbClr val="FF0000"/>
                </a:solidFill>
              </a:rPr>
              <a:t>Promoting dialogue &amp; regional cooperation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3" r="1598"/>
          <a:stretch/>
        </p:blipFill>
        <p:spPr bwMode="auto">
          <a:xfrm>
            <a:off x="-33165" y="0"/>
            <a:ext cx="918278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695"/>
            <a:ext cx="9186135" cy="51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0" r="1530"/>
          <a:stretch/>
        </p:blipFill>
        <p:spPr bwMode="auto">
          <a:xfrm>
            <a:off x="-9463" y="-12328"/>
            <a:ext cx="9159086" cy="52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10136" r="13264" b="5214"/>
          <a:stretch/>
        </p:blipFill>
        <p:spPr bwMode="auto">
          <a:xfrm>
            <a:off x="5623" y="-31171"/>
            <a:ext cx="9144000" cy="502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3" r="1634"/>
          <a:stretch/>
        </p:blipFill>
        <p:spPr bwMode="auto">
          <a:xfrm>
            <a:off x="0" y="-20538"/>
            <a:ext cx="9144000" cy="524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 t="20562" r="67081" b="2502"/>
          <a:stretch/>
        </p:blipFill>
        <p:spPr bwMode="auto">
          <a:xfrm>
            <a:off x="4499484" y="206150"/>
            <a:ext cx="3816424" cy="4782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8" r="1229"/>
          <a:stretch/>
        </p:blipFill>
        <p:spPr bwMode="auto">
          <a:xfrm>
            <a:off x="-36512" y="-22962"/>
            <a:ext cx="9180512" cy="524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6" r="1203"/>
          <a:stretch/>
        </p:blipFill>
        <p:spPr bwMode="auto">
          <a:xfrm>
            <a:off x="-36512" y="-92546"/>
            <a:ext cx="9180512" cy="5313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5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STER - No Country Alone NuovoTrailer_E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0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67744" y="875484"/>
            <a:ext cx="6696744" cy="9104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 smtClean="0">
                <a:solidFill>
                  <a:srgbClr val="C00000"/>
                </a:solidFill>
              </a:rPr>
              <a:t>…while reducing vulnerability</a:t>
            </a:r>
            <a:endParaRPr lang="en-US" sz="4000" b="1" i="1" dirty="0">
              <a:solidFill>
                <a:srgbClr val="C0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79712" y="1635646"/>
            <a:ext cx="7164288" cy="27363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i="1" dirty="0" smtClean="0">
                <a:solidFill>
                  <a:schemeClr val="bg1"/>
                </a:solidFill>
              </a:rPr>
              <a:t>Strategic planning for climate change adaptation through enhanced use </a:t>
            </a:r>
            <a:br>
              <a:rPr lang="en-GB" sz="1800" i="1" dirty="0" smtClean="0">
                <a:solidFill>
                  <a:schemeClr val="bg1"/>
                </a:solidFill>
              </a:rPr>
            </a:br>
            <a:r>
              <a:rPr lang="en-GB" sz="1800" i="1" dirty="0" smtClean="0">
                <a:solidFill>
                  <a:schemeClr val="bg1"/>
                </a:solidFill>
              </a:rPr>
              <a:t>of climate science and climate modelling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b="1" dirty="0">
                <a:solidFill>
                  <a:srgbClr val="C00000"/>
                </a:solidFill>
              </a:rPr>
              <a:t>Methods and Tools for Vulnerability Assessment</a:t>
            </a:r>
            <a:endParaRPr lang="en-GB" sz="1800" b="1" dirty="0" smtClean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rgbClr val="C00000"/>
                </a:solidFill>
              </a:rPr>
              <a:t> </a:t>
            </a:r>
            <a:r>
              <a:rPr lang="en-GB" sz="1800" b="1" dirty="0" smtClean="0">
                <a:solidFill>
                  <a:srgbClr val="C00000"/>
                </a:solidFill>
              </a:rPr>
              <a:t> </a:t>
            </a:r>
            <a:r>
              <a:rPr lang="en-GB" sz="1800" b="1" dirty="0" smtClean="0">
                <a:solidFill>
                  <a:schemeClr val="bg1"/>
                </a:solidFill>
              </a:rPr>
              <a:t>Case study 1: Palestine</a:t>
            </a:r>
            <a:endParaRPr lang="en-GB" sz="1800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b="1" dirty="0" smtClean="0">
                <a:solidFill>
                  <a:srgbClr val="C00000"/>
                </a:solidFill>
              </a:rPr>
              <a:t>Downscaling </a:t>
            </a:r>
            <a:r>
              <a:rPr lang="en-GB" sz="1800" b="1" dirty="0">
                <a:solidFill>
                  <a:srgbClr val="C00000"/>
                </a:solidFill>
              </a:rPr>
              <a:t>and Climate </a:t>
            </a:r>
            <a:r>
              <a:rPr lang="en-GB" sz="1800" b="1" dirty="0" smtClean="0">
                <a:solidFill>
                  <a:srgbClr val="C00000"/>
                </a:solidFill>
              </a:rPr>
              <a:t>Modelling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rgbClr val="C00000"/>
                </a:solidFill>
              </a:rPr>
              <a:t>  </a:t>
            </a:r>
            <a:r>
              <a:rPr lang="en-GB" sz="1800" b="1" dirty="0">
                <a:solidFill>
                  <a:schemeClr val="bg1"/>
                </a:solidFill>
              </a:rPr>
              <a:t>Creation of forest fire risk indicators </a:t>
            </a:r>
          </a:p>
        </p:txBody>
      </p:sp>
      <p:pic>
        <p:nvPicPr>
          <p:cNvPr id="1031" name="Picture 7" descr="C:\Users\comec_000\Documents\0 ClimaSouth\0 COP 22\PowerPoint\PALESTINE Coastal_vuln_assessment_ClimaSouth_03112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07067" cy="51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comec_000\Documents\0 ClimaSouth\0 COP 22\PowerPoint\Climasouth_CMCC_Fi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6" y="-22300"/>
            <a:ext cx="9183644" cy="51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45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67744" y="875484"/>
            <a:ext cx="6696744" cy="9104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 smtClean="0">
                <a:solidFill>
                  <a:srgbClr val="C00000"/>
                </a:solidFill>
              </a:rPr>
              <a:t>The way forward</a:t>
            </a:r>
            <a:endParaRPr lang="en-US" sz="4000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333062" y="1595462"/>
            <a:ext cx="5479298" cy="14803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b="1" i="1" dirty="0" smtClean="0">
                <a:solidFill>
                  <a:schemeClr val="bg1"/>
                </a:solidFill>
              </a:rPr>
              <a:t>Build on lessons learned over 3 years of project cycle, to assist in operationalization of Paris Agreement and NDCs enactment :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bg1"/>
                </a:solidFill>
              </a:rPr>
              <a:t>Access to climate finance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bg1"/>
                </a:solidFill>
              </a:rPr>
              <a:t>Support to the establishment of MRV systems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bg1"/>
                </a:solidFill>
              </a:rPr>
              <a:t>Mainstreaming of CC with State and non-State actors, including private sector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bg1"/>
                </a:solidFill>
              </a:rPr>
              <a:t>Enhance climate change adaptation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16019" r="4652" b="1760"/>
          <a:stretch/>
        </p:blipFill>
        <p:spPr bwMode="auto">
          <a:xfrm>
            <a:off x="-36361" y="-81144"/>
            <a:ext cx="9208230" cy="52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" y="-4288"/>
            <a:ext cx="9151624" cy="51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C:\Users\comec_000\Documents\0 ClimaSouth\0 COP 22\PowerPoint\Lebanon in progres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" y="-38614"/>
            <a:ext cx="9142161" cy="514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1331640" y="1851670"/>
            <a:ext cx="7772400" cy="11025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i="1" dirty="0">
                <a:solidFill>
                  <a:srgbClr val="C00000"/>
                </a:solidFill>
              </a:rPr>
              <a:t>w</a:t>
            </a:r>
            <a:r>
              <a:rPr lang="en-GB" sz="5400" b="1" i="1" dirty="0" smtClean="0">
                <a:solidFill>
                  <a:srgbClr val="C00000"/>
                </a:solidFill>
              </a:rPr>
              <a:t>ork in progress……</a:t>
            </a:r>
            <a:endParaRPr lang="en-GB" sz="5400" b="1" i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0" t="14418" r="13750" b="2016"/>
          <a:stretch/>
        </p:blipFill>
        <p:spPr bwMode="auto">
          <a:xfrm>
            <a:off x="1086138" y="-3634"/>
            <a:ext cx="8064896" cy="517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9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043608" y="1851670"/>
            <a:ext cx="7772400" cy="11025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i="1" dirty="0" smtClean="0">
                <a:solidFill>
                  <a:srgbClr val="C00000"/>
                </a:solidFill>
              </a:rPr>
              <a:t>Thank you</a:t>
            </a:r>
            <a:endParaRPr lang="en-GB" sz="5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43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13525</TotalTime>
  <Words>171</Words>
  <Application>Microsoft Office PowerPoint</Application>
  <PresentationFormat>Presentazione su schermo (16:9)</PresentationFormat>
  <Paragraphs>28</Paragraphs>
  <Slides>8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ClimaSouth project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comecaweb@live.com</dc:creator>
  <cp:lastModifiedBy>comecaweb@live.com</cp:lastModifiedBy>
  <cp:revision>64</cp:revision>
  <dcterms:created xsi:type="dcterms:W3CDTF">2016-10-20T17:19:09Z</dcterms:created>
  <dcterms:modified xsi:type="dcterms:W3CDTF">2016-11-12T10:26:56Z</dcterms:modified>
</cp:coreProperties>
</file>