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8762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6865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033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54174" y="516366"/>
            <a:ext cx="11083635" cy="51757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946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0708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644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170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761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6490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694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123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4915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71777-8916-40CC-8738-4F2625853C0C}" type="datetimeFigureOut">
              <a:rPr lang="fr-BE" smtClean="0"/>
              <a:t>26-03-17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76C89-9A59-402E-A8D8-0687493C1669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805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3000" y="3025588"/>
            <a:ext cx="4928797" cy="1466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06" marR="4483" indent="-1121" algn="ctr"/>
            <a:r>
              <a:rPr lang="en-US" sz="3177" spc="-13" dirty="0">
                <a:latin typeface="Calibri"/>
                <a:cs typeface="Calibri"/>
              </a:rPr>
              <a:t>6</a:t>
            </a:r>
            <a:r>
              <a:rPr lang="en-US" sz="3177" spc="-13" baseline="30000" dirty="0" smtClean="0">
                <a:latin typeface="Calibri"/>
                <a:cs typeface="Calibri"/>
              </a:rPr>
              <a:t>th</a:t>
            </a:r>
            <a:r>
              <a:rPr lang="en-US" sz="3177" spc="-13" dirty="0" smtClean="0">
                <a:latin typeface="Calibri"/>
                <a:cs typeface="Calibri"/>
              </a:rPr>
              <a:t> </a:t>
            </a:r>
            <a:r>
              <a:rPr lang="en-US" sz="3177" spc="-13" dirty="0">
                <a:latin typeface="Calibri"/>
                <a:cs typeface="Calibri"/>
              </a:rPr>
              <a:t>STEERING COMMITTEE</a:t>
            </a:r>
          </a:p>
          <a:p>
            <a:pPr marL="11206" marR="4483" indent="-1121" algn="ctr"/>
            <a:r>
              <a:rPr lang="en-US" sz="3177" spc="-13" dirty="0" smtClean="0">
                <a:latin typeface="Calibri"/>
                <a:cs typeface="Calibri"/>
              </a:rPr>
              <a:t>Amman 29th March 2017</a:t>
            </a:r>
            <a:endParaRPr lang="en-US" sz="3177" spc="-13" dirty="0">
              <a:latin typeface="Calibri"/>
              <a:cs typeface="Calibri"/>
            </a:endParaRPr>
          </a:p>
          <a:p>
            <a:pPr marL="11206" marR="4483" indent="-1121" algn="ctr"/>
            <a:r>
              <a:rPr lang="en-US" sz="3177" spc="-13" dirty="0" smtClean="0">
                <a:latin typeface="Calibri"/>
                <a:cs typeface="Calibri"/>
              </a:rPr>
              <a:t>GENERAL</a:t>
            </a:r>
            <a:endParaRPr sz="3177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40231" y="5658521"/>
            <a:ext cx="2035884" cy="708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" name="object 4"/>
          <p:cNvSpPr/>
          <p:nvPr/>
        </p:nvSpPr>
        <p:spPr>
          <a:xfrm>
            <a:off x="9791252" y="4660859"/>
            <a:ext cx="1222338" cy="8485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" name="object 5"/>
          <p:cNvSpPr txBox="1"/>
          <p:nvPr/>
        </p:nvSpPr>
        <p:spPr>
          <a:xfrm>
            <a:off x="9503149" y="5840429"/>
            <a:ext cx="1798544" cy="4887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593" marR="4483" indent="-45946"/>
            <a:r>
              <a:rPr sz="1588" spc="-9" dirty="0">
                <a:latin typeface="Calibri"/>
                <a:cs typeface="Calibri"/>
              </a:rPr>
              <a:t>Project </a:t>
            </a:r>
            <a:r>
              <a:rPr sz="1588" dirty="0">
                <a:latin typeface="Calibri"/>
                <a:cs typeface="Calibri"/>
              </a:rPr>
              <a:t>funded </a:t>
            </a:r>
            <a:r>
              <a:rPr sz="1588" spc="-9" dirty="0">
                <a:latin typeface="Calibri"/>
                <a:cs typeface="Calibri"/>
              </a:rPr>
              <a:t>by </a:t>
            </a:r>
            <a:r>
              <a:rPr sz="1588" spc="-4" dirty="0">
                <a:latin typeface="Calibri"/>
                <a:cs typeface="Calibri"/>
              </a:rPr>
              <a:t>the  European</a:t>
            </a:r>
            <a:r>
              <a:rPr sz="1588" spc="-71" dirty="0">
                <a:latin typeface="Calibri"/>
                <a:cs typeface="Calibri"/>
              </a:rPr>
              <a:t> </a:t>
            </a:r>
            <a:r>
              <a:rPr sz="1588" spc="-4" dirty="0">
                <a:latin typeface="Calibri"/>
                <a:cs typeface="Calibri"/>
              </a:rPr>
              <a:t>Union</a:t>
            </a:r>
            <a:endParaRPr sz="1588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6109" y="6084791"/>
            <a:ext cx="607359" cy="162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06"/>
            <a:r>
              <a:rPr sz="1059" dirty="0">
                <a:solidFill>
                  <a:srgbClr val="898989"/>
                </a:solidFill>
                <a:latin typeface="Calibri"/>
                <a:cs typeface="Calibri"/>
              </a:rPr>
              <a:t>4/05/2015</a:t>
            </a:r>
            <a:endParaRPr sz="1059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74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9" dirty="0" smtClean="0">
                <a:solidFill>
                  <a:srgbClr val="C00000"/>
                </a:solidFill>
              </a:rPr>
              <a:t>CLIMASOUTH ESSENTIALS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67893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dirty="0" smtClean="0"/>
              <a:t>Project extended until 31 January 2018, with f</a:t>
            </a:r>
            <a:r>
              <a:rPr lang="en-US" sz="3600" dirty="0" smtClean="0"/>
              <a:t>unds increase of 700.000 Euro (almost official…)</a:t>
            </a:r>
          </a:p>
          <a:p>
            <a:pPr marL="0" lvl="0" indent="0">
              <a:buNone/>
            </a:pPr>
            <a:endParaRPr lang="en-GB" sz="3600" dirty="0" smtClean="0"/>
          </a:p>
          <a:p>
            <a:pPr marL="0" lvl="0" indent="0">
              <a:buNone/>
            </a:pPr>
            <a:r>
              <a:rPr lang="en-GB" sz="3600" dirty="0" smtClean="0"/>
              <a:t>Scale </a:t>
            </a:r>
            <a:r>
              <a:rPr lang="en-GB" sz="3600" dirty="0"/>
              <a:t>up and/or replication and/or completion of ongoing national and regional activities in:</a:t>
            </a:r>
          </a:p>
          <a:p>
            <a:pPr marL="0" lvl="0" indent="0">
              <a:buNone/>
            </a:pPr>
            <a:endParaRPr lang="en-GB" sz="3600" dirty="0"/>
          </a:p>
          <a:p>
            <a:pPr lvl="0"/>
            <a:r>
              <a:rPr lang="en-GB" sz="3600" dirty="0"/>
              <a:t>Support access to climate finance</a:t>
            </a:r>
            <a:endParaRPr lang="en-US" sz="3600" dirty="0"/>
          </a:p>
          <a:p>
            <a:pPr lvl="0"/>
            <a:r>
              <a:rPr lang="en-GB" sz="3600" dirty="0"/>
              <a:t>Support for NDC implementation (including MRV)</a:t>
            </a:r>
            <a:endParaRPr lang="en-US" sz="3600" dirty="0"/>
          </a:p>
          <a:p>
            <a:pPr lvl="0"/>
            <a:r>
              <a:rPr lang="en-GB" sz="3600" dirty="0"/>
              <a:t>Support for climate adaptation to enhance resilience</a:t>
            </a:r>
            <a:endParaRPr lang="en-US" sz="3600" dirty="0"/>
          </a:p>
          <a:p>
            <a:pPr algn="just"/>
            <a:endParaRPr lang="en-US" sz="3600" dirty="0"/>
          </a:p>
          <a:p>
            <a:pPr algn="just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0845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2054" y="72736"/>
            <a:ext cx="10501745" cy="789709"/>
          </a:xfrm>
        </p:spPr>
        <p:txBody>
          <a:bodyPr/>
          <a:lstStyle/>
          <a:p>
            <a:pPr algn="ctr"/>
            <a:r>
              <a:rPr lang="en-US" spc="-9" dirty="0" smtClean="0">
                <a:solidFill>
                  <a:srgbClr val="C00000"/>
                </a:solidFill>
              </a:rPr>
              <a:t>From 5</a:t>
            </a:r>
            <a:r>
              <a:rPr lang="en-US" spc="-9" baseline="30000" dirty="0" smtClean="0">
                <a:solidFill>
                  <a:srgbClr val="C00000"/>
                </a:solidFill>
              </a:rPr>
              <a:t>th</a:t>
            </a:r>
            <a:r>
              <a:rPr lang="en-US" spc="-9" dirty="0" smtClean="0">
                <a:solidFill>
                  <a:srgbClr val="C00000"/>
                </a:solidFill>
              </a:rPr>
              <a:t> to 6</a:t>
            </a:r>
            <a:r>
              <a:rPr lang="en-US" spc="-9" baseline="30000" dirty="0" smtClean="0">
                <a:solidFill>
                  <a:srgbClr val="C00000"/>
                </a:solidFill>
              </a:rPr>
              <a:t>th</a:t>
            </a:r>
            <a:r>
              <a:rPr lang="en-US" spc="-9" dirty="0" smtClean="0">
                <a:solidFill>
                  <a:srgbClr val="C00000"/>
                </a:solidFill>
              </a:rPr>
              <a:t> SC </a:t>
            </a:r>
            <a:r>
              <a:rPr lang="en-US" spc="-9" dirty="0" smtClean="0">
                <a:solidFill>
                  <a:srgbClr val="C00000"/>
                </a:solidFill>
              </a:rPr>
              <a:t>(and beyond) / </a:t>
            </a:r>
            <a:r>
              <a:rPr lang="en-US" spc="-9" dirty="0" smtClean="0">
                <a:solidFill>
                  <a:srgbClr val="C00000"/>
                </a:solidFill>
              </a:rPr>
              <a:t>GENERAL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293507"/>
              </p:ext>
            </p:extLst>
          </p:nvPr>
        </p:nvGraphicFramePr>
        <p:xfrm>
          <a:off x="311727" y="800335"/>
          <a:ext cx="11606645" cy="6005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180"/>
                <a:gridCol w="2741722"/>
                <a:gridCol w="3894834"/>
                <a:gridCol w="2542909"/>
              </a:tblGrid>
              <a:tr h="458351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ITEM</a:t>
                      </a:r>
                      <a:endParaRPr lang="fr-B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ACTION (lead entity)</a:t>
                      </a:r>
                      <a:endParaRPr lang="fr-B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RESULT</a:t>
                      </a:r>
                      <a:endParaRPr lang="fr-BE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2200" dirty="0" smtClean="0"/>
                        <a:t>TO JANUARY 2018</a:t>
                      </a:r>
                      <a:endParaRPr lang="fr-BE" sz="2200" dirty="0"/>
                    </a:p>
                  </a:txBody>
                  <a:tcPr/>
                </a:tc>
              </a:tr>
              <a:tr h="69363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Sharing of ROM report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Share ROM report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ROM</a:t>
                      </a:r>
                      <a:r>
                        <a:rPr lang="en-GB" sz="2000" baseline="0" dirty="0" smtClean="0"/>
                        <a:t> report shared</a:t>
                      </a:r>
                      <a:endParaRPr lang="en-GB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baseline="0" dirty="0" smtClean="0"/>
                    </a:p>
                  </a:txBody>
                  <a:tcPr/>
                </a:tc>
              </a:tr>
              <a:tr h="995208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Coordination with other</a:t>
                      </a:r>
                      <a:r>
                        <a:rPr lang="en-GB" sz="2000" baseline="0" dirty="0" smtClean="0"/>
                        <a:t> EU initiatives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Enhance coordination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aseline="0" dirty="0" smtClean="0"/>
                        <a:t>Joint side events COP22; News sharing; </a:t>
                      </a:r>
                      <a:r>
                        <a:rPr lang="en-GB" sz="2000" baseline="0" dirty="0" err="1" smtClean="0"/>
                        <a:t>UfM</a:t>
                      </a:r>
                      <a:r>
                        <a:rPr lang="en-GB" sz="2000" baseline="0" dirty="0" smtClean="0"/>
                        <a:t> meetings; field visit…</a:t>
                      </a:r>
                      <a:endParaRPr lang="en-GB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aseline="0" dirty="0" smtClean="0"/>
                        <a:t>Continue coordination; joint initiatives</a:t>
                      </a:r>
                      <a:endParaRPr lang="en-GB" sz="2000" baseline="0" dirty="0" smtClean="0"/>
                    </a:p>
                  </a:txBody>
                  <a:tcPr/>
                </a:tc>
              </a:tr>
              <a:tr h="3106257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Implementation of the Paris Agreement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Explore practical implications of</a:t>
                      </a:r>
                      <a:r>
                        <a:rPr lang="en-GB" sz="2000" baseline="0" dirty="0" smtClean="0"/>
                        <a:t> the Paris Agreement for CS countries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/>
                        <a:t>Explore </a:t>
                      </a:r>
                      <a:r>
                        <a:rPr lang="en-GB" sz="2000" baseline="0" noProof="0" dirty="0" smtClean="0"/>
                        <a:t>national/regional approaches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noProof="0" dirty="0" smtClean="0"/>
                        <a:t>Maximize effectiveness for results</a:t>
                      </a:r>
                      <a:endParaRPr lang="en-GB" sz="2000" baseline="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noProof="0" dirty="0" smtClean="0"/>
                        <a:t>MRV regional</a:t>
                      </a:r>
                      <a:r>
                        <a:rPr lang="en-GB" sz="2000" baseline="0" noProof="0" dirty="0" smtClean="0"/>
                        <a:t> survey and pilot implementation at national </a:t>
                      </a:r>
                      <a:r>
                        <a:rPr lang="en-GB" sz="2000" baseline="0" noProof="0" dirty="0" smtClean="0"/>
                        <a:t>level (Lebanon)</a:t>
                      </a:r>
                      <a:endParaRPr lang="en-GB" sz="2000" baseline="0" noProof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noProof="0" dirty="0" smtClean="0"/>
                        <a:t>(I)NDC regional survey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noProof="0" dirty="0" smtClean="0"/>
                        <a:t>Focus on actions for concrete results (climate finance; project proposal follow up; intensification of activities implementation; …)</a:t>
                      </a:r>
                      <a:endParaRPr lang="en-GB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noProof="0" dirty="0" smtClean="0"/>
                        <a:t>Regionalization</a:t>
                      </a:r>
                      <a:r>
                        <a:rPr lang="en-GB" sz="2000" baseline="0" noProof="0" dirty="0" smtClean="0"/>
                        <a:t> of lessons learnt and best practices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000" baseline="0" noProof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baseline="0" noProof="0" dirty="0" smtClean="0"/>
                        <a:t>How best proceed on further NDC implementation support?</a:t>
                      </a:r>
                      <a:endParaRPr lang="en-GB" sz="2000" noProof="0" dirty="0"/>
                    </a:p>
                  </a:txBody>
                  <a:tcPr/>
                </a:tc>
              </a:tr>
              <a:tr h="638927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Next steering committee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Early</a:t>
                      </a:r>
                      <a:r>
                        <a:rPr lang="en-GB" sz="2000" baseline="0" dirty="0" smtClean="0"/>
                        <a:t> 2017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Implemented</a:t>
                      </a:r>
                      <a:r>
                        <a:rPr lang="en-GB" sz="2000" baseline="0" dirty="0" smtClean="0"/>
                        <a:t> 29 March 2017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Final</a:t>
                      </a:r>
                      <a:r>
                        <a:rPr lang="en-GB" sz="2000" baseline="0" dirty="0" smtClean="0"/>
                        <a:t> regional meeting to capitalize on results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4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216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PowerPoint Presentation</vt:lpstr>
      <vt:lpstr>CLIMASOUTH ESSENTIALS</vt:lpstr>
      <vt:lpstr>From 5th to 6th SC (and beyond) / GENERAL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Bsala</dc:creator>
  <cp:lastModifiedBy>Bsala</cp:lastModifiedBy>
  <cp:revision>15</cp:revision>
  <dcterms:created xsi:type="dcterms:W3CDTF">2016-03-01T21:02:48Z</dcterms:created>
  <dcterms:modified xsi:type="dcterms:W3CDTF">2017-03-26T22:33:23Z</dcterms:modified>
</cp:coreProperties>
</file>