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8"/>
  </p:notesMasterIdLst>
  <p:sldIdLst>
    <p:sldId id="425" r:id="rId2"/>
    <p:sldId id="427" r:id="rId3"/>
    <p:sldId id="367" r:id="rId4"/>
    <p:sldId id="405" r:id="rId5"/>
    <p:sldId id="428" r:id="rId6"/>
    <p:sldId id="429" r:id="rId7"/>
    <p:sldId id="432" r:id="rId8"/>
    <p:sldId id="430" r:id="rId9"/>
    <p:sldId id="433" r:id="rId10"/>
    <p:sldId id="434" r:id="rId11"/>
    <p:sldId id="435" r:id="rId12"/>
    <p:sldId id="437" r:id="rId13"/>
    <p:sldId id="438" r:id="rId14"/>
    <p:sldId id="439" r:id="rId15"/>
    <p:sldId id="440" r:id="rId16"/>
    <p:sldId id="441" r:id="rId17"/>
    <p:sldId id="442" r:id="rId18"/>
    <p:sldId id="443" r:id="rId19"/>
    <p:sldId id="444" r:id="rId20"/>
    <p:sldId id="431" r:id="rId21"/>
    <p:sldId id="362" r:id="rId22"/>
    <p:sldId id="420" r:id="rId23"/>
    <p:sldId id="445" r:id="rId24"/>
    <p:sldId id="447" r:id="rId25"/>
    <p:sldId id="448" r:id="rId26"/>
    <p:sldId id="449" r:id="rId2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8831"/>
    <a:srgbClr val="E0B220"/>
    <a:srgbClr val="FC9E04"/>
    <a:srgbClr val="E0DDD2"/>
    <a:srgbClr val="E5D7CD"/>
    <a:srgbClr val="848678"/>
    <a:srgbClr val="83817B"/>
    <a:srgbClr val="858975"/>
    <a:srgbClr val="918E7B"/>
    <a:srgbClr val="E2D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73" autoAdjust="0"/>
    <p:restoredTop sz="76822" autoAdjust="0"/>
  </p:normalViewPr>
  <p:slideViewPr>
    <p:cSldViewPr>
      <p:cViewPr>
        <p:scale>
          <a:sx n="60" d="100"/>
          <a:sy n="60" d="100"/>
        </p:scale>
        <p:origin x="-78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A4FB89C-310D-45D7-AE6C-4930ABF86D58}" type="datetimeFigureOut">
              <a:rPr lang="fr-FR" smtClean="0"/>
              <a:pPr/>
              <a:t>29/03/2017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599CF97-6B09-4D0E-90A5-F3DC6E20E5FE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54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B9B5-C374-472A-8877-494354E12A84}" type="datetimeFigureOut">
              <a:rPr lang="fr-FR" smtClean="0"/>
              <a:pPr/>
              <a:t>29/03/2017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13B-4613-470D-9883-C8172F7E9C74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B9B5-C374-472A-8877-494354E12A84}" type="datetimeFigureOut">
              <a:rPr lang="fr-FR" smtClean="0"/>
              <a:pPr/>
              <a:t>29/03/2017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13B-4613-470D-9883-C8172F7E9C74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B9B5-C374-472A-8877-494354E12A84}" type="datetimeFigureOut">
              <a:rPr lang="fr-FR" smtClean="0"/>
              <a:pPr/>
              <a:t>29/03/2017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13B-4613-470D-9883-C8172F7E9C74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B9B5-C374-472A-8877-494354E12A84}" type="datetimeFigureOut">
              <a:rPr lang="fr-FR" smtClean="0"/>
              <a:pPr/>
              <a:t>29/03/2017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13B-4613-470D-9883-C8172F7E9C74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B9B5-C374-472A-8877-494354E12A84}" type="datetimeFigureOut">
              <a:rPr lang="fr-FR" smtClean="0"/>
              <a:pPr/>
              <a:t>29/03/2017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13B-4613-470D-9883-C8172F7E9C74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B9B5-C374-472A-8877-494354E12A84}" type="datetimeFigureOut">
              <a:rPr lang="fr-FR" smtClean="0"/>
              <a:pPr/>
              <a:t>29/03/2017</a:t>
            </a:fld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13B-4613-470D-9883-C8172F7E9C74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B9B5-C374-472A-8877-494354E12A84}" type="datetimeFigureOut">
              <a:rPr lang="fr-FR" smtClean="0"/>
              <a:pPr/>
              <a:t>29/03/2017</a:t>
            </a:fld>
            <a:endParaRPr lang="fr-FR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13B-4613-470D-9883-C8172F7E9C74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B9B5-C374-472A-8877-494354E12A84}" type="datetimeFigureOut">
              <a:rPr lang="fr-FR" smtClean="0"/>
              <a:pPr/>
              <a:t>29/03/2017</a:t>
            </a:fld>
            <a:endParaRPr lang="fr-FR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13B-4613-470D-9883-C8172F7E9C74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B9B5-C374-472A-8877-494354E12A84}" type="datetimeFigureOut">
              <a:rPr lang="fr-FR" smtClean="0"/>
              <a:pPr/>
              <a:t>29/03/2017</a:t>
            </a:fld>
            <a:endParaRPr lang="fr-FR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13B-4613-470D-9883-C8172F7E9C74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B9B5-C374-472A-8877-494354E12A84}" type="datetimeFigureOut">
              <a:rPr lang="fr-FR" smtClean="0"/>
              <a:pPr/>
              <a:t>29/03/2017</a:t>
            </a:fld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13B-4613-470D-9883-C8172F7E9C74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B9B5-C374-472A-8877-494354E12A84}" type="datetimeFigureOut">
              <a:rPr lang="fr-FR" smtClean="0"/>
              <a:pPr/>
              <a:t>29/03/2017</a:t>
            </a:fld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13B-4613-470D-9883-C8172F7E9C74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D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7B9B5-C374-472A-8877-494354E12A84}" type="datetimeFigureOut">
              <a:rPr lang="fr-FR" smtClean="0"/>
              <a:pPr/>
              <a:t>29/03/2017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A13B-4613-470D-9883-C8172F7E9C74}" type="slidenum">
              <a:rPr lang="fr-FR" smtClean="0"/>
              <a:pPr/>
              <a:t>‹N›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cid:image005.jpg@01D29519.E62B63D0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cid:image008.jpg@01D29519.E62B63D0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cid:image011.jpg@01D29519.E62B63D0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cid:image014.jpg@01D29519.E62B63D0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29661.5BAE7640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4" t="9442" r="38761" b="44823"/>
          <a:stretch/>
        </p:blipFill>
        <p:spPr bwMode="auto">
          <a:xfrm>
            <a:off x="-36512" y="4515"/>
            <a:ext cx="5976664" cy="685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6120680" y="827415"/>
            <a:ext cx="2771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4483" indent="-1121" algn="ctr"/>
            <a:endParaRPr lang="en-GB" sz="2000" b="1" spc="-13" dirty="0">
              <a:solidFill>
                <a:schemeClr val="accent6">
                  <a:lumMod val="50000"/>
                </a:schemeClr>
              </a:solidFill>
              <a:cs typeface="Calibri"/>
            </a:endParaRPr>
          </a:p>
          <a:p>
            <a:pPr marL="11206" marR="4483" indent="-1121" algn="ctr"/>
            <a:r>
              <a:rPr lang="en-GB" sz="3200" b="1" spc="-13" dirty="0">
                <a:solidFill>
                  <a:srgbClr val="C00000"/>
                </a:solidFill>
                <a:cs typeface="Calibri"/>
              </a:rPr>
              <a:t>6</a:t>
            </a:r>
            <a:r>
              <a:rPr lang="en-GB" sz="3200" b="1" spc="-13" baseline="30000" dirty="0">
                <a:solidFill>
                  <a:srgbClr val="C00000"/>
                </a:solidFill>
                <a:cs typeface="Calibri"/>
              </a:rPr>
              <a:t>th</a:t>
            </a:r>
            <a:r>
              <a:rPr lang="en-GB" sz="3200" b="1" spc="-13" dirty="0">
                <a:solidFill>
                  <a:srgbClr val="C00000"/>
                </a:solidFill>
                <a:cs typeface="Calibri"/>
              </a:rPr>
              <a:t> STEERING COMMITTEE</a:t>
            </a:r>
          </a:p>
          <a:p>
            <a:pPr marL="11206" marR="4483" indent="-1121" algn="ctr"/>
            <a:endParaRPr lang="en-GB" spc="-13" dirty="0">
              <a:solidFill>
                <a:srgbClr val="C00000"/>
              </a:solidFill>
              <a:cs typeface="Calibri"/>
            </a:endParaRPr>
          </a:p>
          <a:p>
            <a:pPr marL="11206" marR="4483" indent="-1121" algn="ctr"/>
            <a:r>
              <a:rPr lang="en-GB" sz="2400" b="1" i="1" spc="-13" dirty="0">
                <a:solidFill>
                  <a:srgbClr val="C00000"/>
                </a:solidFill>
                <a:cs typeface="Calibri"/>
              </a:rPr>
              <a:t>Amman, Jordan</a:t>
            </a:r>
          </a:p>
          <a:p>
            <a:pPr marL="11206" marR="4483" indent="-1121" algn="ctr"/>
            <a:r>
              <a:rPr lang="en-GB" sz="2000" i="1" spc="-13" dirty="0" smtClean="0">
                <a:solidFill>
                  <a:srgbClr val="C00000"/>
                </a:solidFill>
                <a:cs typeface="Calibri"/>
              </a:rPr>
              <a:t>29</a:t>
            </a:r>
            <a:r>
              <a:rPr lang="en-GB" sz="2000" i="1" spc="-13" baseline="30000" dirty="0" smtClean="0">
                <a:solidFill>
                  <a:srgbClr val="C00000"/>
                </a:solidFill>
                <a:cs typeface="Calibri"/>
              </a:rPr>
              <a:t>th</a:t>
            </a:r>
            <a:r>
              <a:rPr lang="en-GB" sz="2000" i="1" spc="-13" dirty="0" smtClean="0">
                <a:solidFill>
                  <a:srgbClr val="C00000"/>
                </a:solidFill>
                <a:cs typeface="Calibri"/>
              </a:rPr>
              <a:t> March </a:t>
            </a:r>
            <a:r>
              <a:rPr lang="en-GB" sz="2000" i="1" spc="-13" dirty="0">
                <a:solidFill>
                  <a:srgbClr val="C00000"/>
                </a:solidFill>
                <a:cs typeface="Calibri"/>
              </a:rPr>
              <a:t>2017</a:t>
            </a:r>
          </a:p>
          <a:p>
            <a:pPr marL="11206" marR="4483" indent="-1121" algn="ctr"/>
            <a:endParaRPr lang="en-GB" sz="2400" spc="-13" dirty="0">
              <a:solidFill>
                <a:schemeClr val="accent6">
                  <a:lumMod val="50000"/>
                </a:schemeClr>
              </a:solidFill>
              <a:cs typeface="Calibri"/>
            </a:endParaRPr>
          </a:p>
          <a:p>
            <a:pPr marL="11206" marR="4483" indent="-1121" algn="ctr"/>
            <a:endParaRPr lang="en-GB" sz="2000" spc="-13" dirty="0" smtClean="0">
              <a:solidFill>
                <a:srgbClr val="C00000"/>
              </a:solidFill>
              <a:cs typeface="Calibri"/>
            </a:endParaRPr>
          </a:p>
          <a:p>
            <a:pPr marL="11206" marR="4483" indent="-1121" algn="ctr"/>
            <a:r>
              <a:rPr lang="en-GB" sz="2000" spc="-13" dirty="0" smtClean="0">
                <a:solidFill>
                  <a:srgbClr val="C00000"/>
                </a:solidFill>
                <a:cs typeface="Calibri"/>
              </a:rPr>
              <a:t> </a:t>
            </a:r>
            <a:endParaRPr lang="en-GB" sz="2000" spc="-13" dirty="0">
              <a:solidFill>
                <a:srgbClr val="C00000"/>
              </a:solidFill>
              <a:cs typeface="Calibri"/>
            </a:endParaRPr>
          </a:p>
          <a:p>
            <a:pPr marL="11206" marR="4483" indent="-1121" algn="ctr"/>
            <a:r>
              <a:rPr lang="en-GB" sz="2400" b="1" spc="-13" dirty="0">
                <a:solidFill>
                  <a:srgbClr val="C00000"/>
                </a:solidFill>
                <a:cs typeface="Calibri"/>
              </a:rPr>
              <a:t>INFORMATION  &amp; </a:t>
            </a:r>
            <a:br>
              <a:rPr lang="en-GB" sz="2400" b="1" spc="-13" dirty="0">
                <a:solidFill>
                  <a:srgbClr val="C00000"/>
                </a:solidFill>
                <a:cs typeface="Calibri"/>
              </a:rPr>
            </a:br>
            <a:r>
              <a:rPr lang="en-GB" sz="2400" b="1" spc="-13" dirty="0" smtClean="0">
                <a:solidFill>
                  <a:srgbClr val="C00000"/>
                </a:solidFill>
                <a:cs typeface="Calibri"/>
              </a:rPr>
              <a:t>COMMUNICATION</a:t>
            </a:r>
            <a:r>
              <a:rPr lang="en-GB" sz="2800" b="1" spc="-13" dirty="0" smtClean="0">
                <a:solidFill>
                  <a:srgbClr val="C00000"/>
                </a:solidFill>
                <a:cs typeface="Calibri"/>
              </a:rPr>
              <a:t> </a:t>
            </a:r>
            <a:endParaRPr lang="en-GB" sz="2800" b="1" spc="-13" dirty="0">
              <a:solidFill>
                <a:srgbClr val="C00000"/>
              </a:solidFill>
              <a:cs typeface="Calibri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324" y="5853844"/>
            <a:ext cx="1920485" cy="45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1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52534" y="254930"/>
            <a:ext cx="8691466" cy="36625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000" b="1" dirty="0">
                <a:solidFill>
                  <a:srgbClr val="CF8831"/>
                </a:solidFill>
              </a:rPr>
              <a:t>WEBSITE </a:t>
            </a:r>
            <a:r>
              <a:rPr lang="en-GB" sz="2000" b="1" dirty="0" smtClean="0">
                <a:solidFill>
                  <a:srgbClr val="CF8831"/>
                </a:solidFill>
              </a:rPr>
              <a:t>&amp; KNOWLEDGE PLATFORM</a:t>
            </a:r>
            <a:r>
              <a:rPr lang="en-GB" sz="2000" b="1" dirty="0" smtClean="0">
                <a:solidFill>
                  <a:srgbClr val="E0B220"/>
                </a:solidFill>
              </a:rPr>
              <a:t> </a:t>
            </a:r>
          </a:p>
          <a:p>
            <a:pPr>
              <a:spcAft>
                <a:spcPts val="1800"/>
              </a:spcAft>
            </a:pPr>
            <a:r>
              <a:rPr lang="it-IT" sz="2200" b="1" i="1" dirty="0" smtClean="0">
                <a:solidFill>
                  <a:srgbClr val="CC0000"/>
                </a:solidFill>
              </a:rPr>
              <a:t>KEY DEVELOPMENTS</a:t>
            </a:r>
            <a:endParaRPr lang="en-GB" sz="2200" b="1" i="1" dirty="0" smtClean="0">
              <a:solidFill>
                <a:srgbClr val="C00000"/>
              </a:solidFill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000" dirty="0" smtClean="0"/>
              <a:t>Further </a:t>
            </a:r>
            <a:r>
              <a:rPr lang="en-GB" sz="2000" dirty="0"/>
              <a:t>upgrade </a:t>
            </a:r>
            <a:r>
              <a:rPr lang="en-GB" sz="2000" u="sng" dirty="0" smtClean="0"/>
              <a:t>in progress</a:t>
            </a:r>
            <a:r>
              <a:rPr lang="en-GB" sz="2000" dirty="0" smtClean="0"/>
              <a:t>, to </a:t>
            </a:r>
            <a:r>
              <a:rPr lang="en-GB" sz="2000" dirty="0"/>
              <a:t>make the CS web platform more </a:t>
            </a:r>
            <a:r>
              <a:rPr lang="en-GB" sz="2000" dirty="0" smtClean="0"/>
              <a:t>dynamic: </a:t>
            </a:r>
          </a:p>
          <a:p>
            <a:pPr lvl="0">
              <a:spcAft>
                <a:spcPts val="1200"/>
              </a:spcAft>
            </a:pPr>
            <a:r>
              <a:rPr lang="en-GB" sz="2000" i="1" dirty="0"/>
              <a:t> </a:t>
            </a:r>
            <a:r>
              <a:rPr lang="en-GB" sz="2000" i="1" dirty="0" smtClean="0"/>
              <a:t>   -  optimising </a:t>
            </a:r>
            <a:r>
              <a:rPr lang="en-GB" sz="2000" i="1" dirty="0"/>
              <a:t>the </a:t>
            </a:r>
            <a:r>
              <a:rPr lang="en-GB" sz="2000" i="1" dirty="0" smtClean="0"/>
              <a:t>management </a:t>
            </a:r>
            <a:r>
              <a:rPr lang="en-GB" sz="2000" i="1" dirty="0"/>
              <a:t>of content presently being generated; </a:t>
            </a:r>
            <a:endParaRPr lang="en-GB" sz="2000" i="1" dirty="0" smtClean="0"/>
          </a:p>
          <a:p>
            <a:pPr lvl="0">
              <a:spcAft>
                <a:spcPts val="1200"/>
              </a:spcAft>
            </a:pPr>
            <a:r>
              <a:rPr lang="en-GB" sz="2000" i="1" dirty="0" smtClean="0"/>
              <a:t>    -  while minimizing </a:t>
            </a:r>
            <a:r>
              <a:rPr lang="en-GB" sz="2000" i="1" dirty="0"/>
              <a:t>the need to expand the technical and financial </a:t>
            </a:r>
            <a:r>
              <a:rPr lang="en-GB" sz="2000" i="1" dirty="0" smtClean="0"/>
              <a:t>resources.</a:t>
            </a:r>
          </a:p>
          <a:p>
            <a:pPr lvl="0">
              <a:spcAft>
                <a:spcPts val="1200"/>
              </a:spcAft>
            </a:pPr>
            <a:endParaRPr lang="en-GB" sz="2000" i="1" dirty="0"/>
          </a:p>
          <a:p>
            <a:pPr marL="285750" lvl="0" indent="-28575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GB" sz="2000" b="1" i="1" dirty="0" smtClean="0"/>
              <a:t>Final outcome : </a:t>
            </a:r>
            <a:r>
              <a:rPr lang="en-GB" sz="2000" i="1" dirty="0"/>
              <a:t>t</a:t>
            </a:r>
            <a:r>
              <a:rPr lang="en-GB" sz="2000" i="1" dirty="0" smtClean="0"/>
              <a:t>he </a:t>
            </a:r>
            <a:r>
              <a:rPr lang="en-GB" sz="2000" i="1" dirty="0"/>
              <a:t>CS web </a:t>
            </a:r>
            <a:r>
              <a:rPr lang="en-GB" sz="2000" i="1" dirty="0" smtClean="0"/>
              <a:t>platform </a:t>
            </a:r>
            <a:r>
              <a:rPr lang="en-GB" sz="2000" i="1" dirty="0"/>
              <a:t>is a credible and recognized source of information on climate change in the South Mediterranean </a:t>
            </a:r>
            <a:r>
              <a:rPr lang="en-GB" sz="2000" i="1" dirty="0" smtClean="0"/>
              <a:t>region.</a:t>
            </a:r>
          </a:p>
        </p:txBody>
      </p:sp>
      <p:pic>
        <p:nvPicPr>
          <p:cNvPr id="4" name="Immagin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6" t="-677" r="21257"/>
          <a:stretch/>
        </p:blipFill>
        <p:spPr bwMode="auto">
          <a:xfrm>
            <a:off x="-12493" y="476672"/>
            <a:ext cx="8712968" cy="5976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Ovale 10"/>
          <p:cNvSpPr/>
          <p:nvPr/>
        </p:nvSpPr>
        <p:spPr>
          <a:xfrm>
            <a:off x="107504" y="1016732"/>
            <a:ext cx="1512168" cy="540060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e 11"/>
          <p:cNvSpPr/>
          <p:nvPr/>
        </p:nvSpPr>
        <p:spPr>
          <a:xfrm>
            <a:off x="1403648" y="1016732"/>
            <a:ext cx="1512168" cy="540060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e 12"/>
          <p:cNvSpPr/>
          <p:nvPr/>
        </p:nvSpPr>
        <p:spPr>
          <a:xfrm>
            <a:off x="2699792" y="1016732"/>
            <a:ext cx="1512168" cy="540060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e 13"/>
          <p:cNvSpPr/>
          <p:nvPr/>
        </p:nvSpPr>
        <p:spPr>
          <a:xfrm>
            <a:off x="4067944" y="1016732"/>
            <a:ext cx="1512168" cy="540060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e 14"/>
          <p:cNvSpPr/>
          <p:nvPr/>
        </p:nvSpPr>
        <p:spPr>
          <a:xfrm>
            <a:off x="5508104" y="1032296"/>
            <a:ext cx="1512168" cy="540060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e 15"/>
          <p:cNvSpPr/>
          <p:nvPr/>
        </p:nvSpPr>
        <p:spPr>
          <a:xfrm>
            <a:off x="6876256" y="1016732"/>
            <a:ext cx="1512168" cy="540060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62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02322" y="116632"/>
            <a:ext cx="77768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i="1" dirty="0" smtClean="0">
                <a:solidFill>
                  <a:srgbClr val="C00000"/>
                </a:solidFill>
              </a:rPr>
              <a:t>HOME PAGE</a:t>
            </a:r>
            <a:endParaRPr lang="en-GB" sz="2200" b="1" dirty="0">
              <a:solidFill>
                <a:srgbClr val="C0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020272" y="830897"/>
            <a:ext cx="2004084" cy="54784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000" dirty="0"/>
              <a:t>Interchanging  </a:t>
            </a:r>
            <a:r>
              <a:rPr lang="en-GB" sz="2000" u="sng" dirty="0"/>
              <a:t>video loops </a:t>
            </a:r>
            <a:r>
              <a:rPr lang="en-GB" sz="2000" dirty="0"/>
              <a:t>to complement/ replace existing HP video  (</a:t>
            </a:r>
            <a:r>
              <a:rPr lang="en-GB" sz="2000" i="1" dirty="0"/>
              <a:t>in progress</a:t>
            </a:r>
            <a:r>
              <a:rPr lang="en-GB" sz="2000" dirty="0" smtClean="0"/>
              <a:t>)</a:t>
            </a:r>
          </a:p>
          <a:p>
            <a:pPr>
              <a:spcAft>
                <a:spcPts val="1800"/>
              </a:spcAft>
            </a:pPr>
            <a:endParaRPr lang="en-GB" sz="2000" dirty="0"/>
          </a:p>
          <a:p>
            <a:pPr marL="285750" lvl="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000" dirty="0" smtClean="0"/>
              <a:t>New dedicated window for </a:t>
            </a:r>
            <a:r>
              <a:rPr lang="en-GB" sz="2000" u="sng" dirty="0" smtClean="0"/>
              <a:t>upcoming</a:t>
            </a:r>
            <a:r>
              <a:rPr lang="en-GB" sz="2000" dirty="0" smtClean="0"/>
              <a:t> CS &amp; relevant regional and international  events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" t="17407" r="1563" b="7408"/>
          <a:stretch/>
        </p:blipFill>
        <p:spPr bwMode="auto">
          <a:xfrm>
            <a:off x="179513" y="620688"/>
            <a:ext cx="6723359" cy="29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t="18332" r="6978" b="5926"/>
          <a:stretch/>
        </p:blipFill>
        <p:spPr bwMode="auto">
          <a:xfrm>
            <a:off x="183333" y="3555704"/>
            <a:ext cx="6719539" cy="313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e 5"/>
          <p:cNvSpPr/>
          <p:nvPr/>
        </p:nvSpPr>
        <p:spPr>
          <a:xfrm>
            <a:off x="3131840" y="5301208"/>
            <a:ext cx="1728192" cy="1556792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70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02322" y="116632"/>
            <a:ext cx="77768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i="1" dirty="0" smtClean="0">
                <a:solidFill>
                  <a:srgbClr val="C00000"/>
                </a:solidFill>
              </a:rPr>
              <a:t>CLIMASOUTH PROJECT  - landing page</a:t>
            </a:r>
            <a:endParaRPr lang="en-GB" sz="2200" b="1" dirty="0">
              <a:solidFill>
                <a:srgbClr val="C0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1173" y="4653136"/>
            <a:ext cx="9000492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lvl="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000" dirty="0"/>
              <a:t>Up to four </a:t>
            </a:r>
            <a:r>
              <a:rPr lang="en-GB" sz="2000" u="sng" dirty="0"/>
              <a:t>upcoming</a:t>
            </a:r>
            <a:r>
              <a:rPr lang="en-GB" sz="2000" dirty="0"/>
              <a:t> CS events </a:t>
            </a:r>
            <a:r>
              <a:rPr lang="en-GB" sz="2000" dirty="0" smtClean="0"/>
              <a:t>now displayed</a:t>
            </a:r>
          </a:p>
          <a:p>
            <a:pPr marL="285750" lvl="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000" dirty="0"/>
              <a:t>When </a:t>
            </a:r>
            <a:r>
              <a:rPr lang="en-GB" sz="2000" dirty="0" smtClean="0"/>
              <a:t>event </a:t>
            </a:r>
            <a:r>
              <a:rPr lang="en-GB" sz="2000" dirty="0"/>
              <a:t>date coincides </a:t>
            </a:r>
            <a:r>
              <a:rPr lang="en-GB" sz="2000" dirty="0" smtClean="0"/>
              <a:t>w/system date</a:t>
            </a:r>
            <a:r>
              <a:rPr lang="en-GB" sz="2000" dirty="0"/>
              <a:t>, </a:t>
            </a:r>
            <a:r>
              <a:rPr lang="en-GB" sz="2000" u="sng" dirty="0" smtClean="0"/>
              <a:t>automatically</a:t>
            </a:r>
            <a:r>
              <a:rPr lang="en-GB" sz="2000" dirty="0" smtClean="0"/>
              <a:t> replaced </a:t>
            </a:r>
            <a:r>
              <a:rPr lang="en-GB" sz="2000" dirty="0"/>
              <a:t>by </a:t>
            </a:r>
            <a:r>
              <a:rPr lang="en-GB" sz="2000" dirty="0" smtClean="0"/>
              <a:t>next in </a:t>
            </a:r>
            <a:r>
              <a:rPr lang="en-GB" sz="2000" dirty="0"/>
              <a:t>line</a:t>
            </a:r>
          </a:p>
          <a:p>
            <a:pPr marL="285750" lvl="0" indent="-28575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GB" sz="2000" dirty="0" smtClean="0"/>
              <a:t>Buttons </a:t>
            </a:r>
            <a:r>
              <a:rPr lang="en-GB" sz="2000" dirty="0"/>
              <a:t>linked to a </a:t>
            </a:r>
            <a:r>
              <a:rPr lang="en-GB" sz="2000" u="sng" dirty="0"/>
              <a:t>calendar</a:t>
            </a:r>
            <a:r>
              <a:rPr lang="en-GB" sz="2000" dirty="0"/>
              <a:t> of CS events and </a:t>
            </a:r>
            <a:r>
              <a:rPr lang="en-GB" sz="2000" dirty="0" smtClean="0"/>
              <a:t>general </a:t>
            </a:r>
            <a:r>
              <a:rPr lang="en-GB" sz="2000" dirty="0"/>
              <a:t>page </a:t>
            </a:r>
            <a:r>
              <a:rPr lang="en-GB" sz="2000" dirty="0" smtClean="0"/>
              <a:t>with </a:t>
            </a:r>
            <a:r>
              <a:rPr lang="en-GB" sz="2000" u="sng" dirty="0" smtClean="0"/>
              <a:t>all CS events</a:t>
            </a:r>
            <a:endParaRPr lang="en-GB" sz="2000" i="1" u="sng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27" r="1192" b="5270"/>
          <a:stretch/>
        </p:blipFill>
        <p:spPr bwMode="auto">
          <a:xfrm>
            <a:off x="-36512" y="718885"/>
            <a:ext cx="9208194" cy="347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98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02322" y="116632"/>
            <a:ext cx="77768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i="1" dirty="0" smtClean="0">
                <a:solidFill>
                  <a:srgbClr val="C00000"/>
                </a:solidFill>
              </a:rPr>
              <a:t>CLIMASOUTH PROJECT  -  component pages</a:t>
            </a:r>
            <a:endParaRPr lang="en-GB" sz="2200" b="1" dirty="0">
              <a:solidFill>
                <a:srgbClr val="C0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1173" y="4725432"/>
            <a:ext cx="9000492" cy="201593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lvl="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000" b="1" dirty="0" smtClean="0"/>
              <a:t>In </a:t>
            </a:r>
            <a:r>
              <a:rPr lang="en-GB" sz="2000" b="1" dirty="0"/>
              <a:t>Brief</a:t>
            </a:r>
            <a:r>
              <a:rPr lang="en-GB" sz="2000" dirty="0"/>
              <a:t>: introductory textual content outlining the project component.</a:t>
            </a:r>
          </a:p>
          <a:p>
            <a:pPr marL="285750" lvl="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000" b="1" dirty="0" smtClean="0"/>
              <a:t>News</a:t>
            </a:r>
            <a:r>
              <a:rPr lang="en-GB" sz="2000" dirty="0"/>
              <a:t>: thematically tagged </a:t>
            </a:r>
            <a:r>
              <a:rPr lang="en-GB" sz="2000" dirty="0" smtClean="0"/>
              <a:t>items for component &amp;  </a:t>
            </a:r>
            <a:r>
              <a:rPr lang="en-GB" sz="2000" u="sng" dirty="0"/>
              <a:t>dynamically updated</a:t>
            </a:r>
            <a:endParaRPr lang="en-GB" sz="2000" u="sng" dirty="0" smtClean="0"/>
          </a:p>
          <a:p>
            <a:pPr marL="285750" lvl="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000" b="1" dirty="0" smtClean="0"/>
              <a:t>Activities </a:t>
            </a:r>
            <a:r>
              <a:rPr lang="en-GB" sz="2000" b="1" dirty="0"/>
              <a:t>&amp; Tools</a:t>
            </a:r>
            <a:r>
              <a:rPr lang="en-GB" sz="2000" dirty="0"/>
              <a:t> : </a:t>
            </a:r>
            <a:r>
              <a:rPr lang="en-GB" sz="2000" dirty="0" smtClean="0"/>
              <a:t>drawn from CS event items</a:t>
            </a:r>
            <a:endParaRPr lang="en-GB" sz="2000" dirty="0"/>
          </a:p>
          <a:p>
            <a:pPr marL="285750" lvl="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000" b="1" dirty="0" smtClean="0"/>
              <a:t>Knowledge </a:t>
            </a:r>
            <a:r>
              <a:rPr lang="en-GB" sz="2000" b="1" dirty="0"/>
              <a:t>Resources</a:t>
            </a:r>
            <a:r>
              <a:rPr lang="en-GB" sz="2000" dirty="0"/>
              <a:t>:  </a:t>
            </a:r>
            <a:r>
              <a:rPr lang="en-GB" sz="2000" dirty="0" smtClean="0"/>
              <a:t>tagged items </a:t>
            </a:r>
            <a:r>
              <a:rPr lang="en-GB" sz="2000" dirty="0"/>
              <a:t>from </a:t>
            </a:r>
            <a:r>
              <a:rPr lang="en-GB" sz="2000" dirty="0" smtClean="0"/>
              <a:t>knowledge base</a:t>
            </a:r>
            <a:r>
              <a:rPr lang="en-GB" sz="2000" dirty="0"/>
              <a:t>.</a:t>
            </a:r>
          </a:p>
        </p:txBody>
      </p:sp>
      <p:pic>
        <p:nvPicPr>
          <p:cNvPr id="6" name="Immagine 5" descr="cid:image005.jpg@01D29519.E62B63D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697549"/>
            <a:ext cx="9152467" cy="3955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384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02322" y="116632"/>
            <a:ext cx="77768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i="1" dirty="0" smtClean="0">
                <a:solidFill>
                  <a:srgbClr val="C00000"/>
                </a:solidFill>
              </a:rPr>
              <a:t>PARTNER COUNTRIES  -  landing page for each country</a:t>
            </a:r>
            <a:endParaRPr lang="en-GB" sz="2200" b="1" dirty="0">
              <a:solidFill>
                <a:srgbClr val="C0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1173" y="4725432"/>
            <a:ext cx="9000492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lvl="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000" b="1" dirty="0" smtClean="0"/>
              <a:t>Overview </a:t>
            </a:r>
            <a:r>
              <a:rPr lang="en-GB" sz="2000" b="1" dirty="0"/>
              <a:t>&amp; key data</a:t>
            </a:r>
            <a:r>
              <a:rPr lang="en-GB" sz="2000" dirty="0" smtClean="0"/>
              <a:t>: </a:t>
            </a:r>
            <a:r>
              <a:rPr lang="en-GB" sz="2000" dirty="0"/>
              <a:t>introductory textual content outlining </a:t>
            </a:r>
            <a:r>
              <a:rPr lang="en-GB" sz="2000" dirty="0" smtClean="0"/>
              <a:t>project component</a:t>
            </a:r>
            <a:endParaRPr lang="en-GB" sz="2000" dirty="0"/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000" b="1" dirty="0"/>
              <a:t>CS focal point : </a:t>
            </a:r>
            <a:r>
              <a:rPr lang="en-GB" sz="2000" dirty="0"/>
              <a:t>contact details + video interview if available</a:t>
            </a:r>
          </a:p>
          <a:p>
            <a:pPr marL="285750" lvl="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000" b="1" dirty="0" smtClean="0"/>
              <a:t>News</a:t>
            </a:r>
            <a:r>
              <a:rPr lang="en-GB" sz="2000" dirty="0"/>
              <a:t>: country-specific </a:t>
            </a:r>
            <a:r>
              <a:rPr lang="en-GB" sz="2000" dirty="0" smtClean="0"/>
              <a:t>items</a:t>
            </a:r>
            <a:r>
              <a:rPr lang="en-GB" sz="2000" dirty="0"/>
              <a:t>, dynamically updated from </a:t>
            </a:r>
            <a:r>
              <a:rPr lang="en-GB" sz="2000" dirty="0" smtClean="0"/>
              <a:t>general pool</a:t>
            </a:r>
          </a:p>
        </p:txBody>
      </p:sp>
      <p:pic>
        <p:nvPicPr>
          <p:cNvPr id="7" name="Immagine 6" descr="cid:image008.jpg@01D29519.E62B63D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e 7"/>
          <p:cNvSpPr/>
          <p:nvPr/>
        </p:nvSpPr>
        <p:spPr>
          <a:xfrm>
            <a:off x="1763688" y="404664"/>
            <a:ext cx="1512168" cy="648072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e 8"/>
          <p:cNvSpPr/>
          <p:nvPr/>
        </p:nvSpPr>
        <p:spPr>
          <a:xfrm>
            <a:off x="3434670" y="392002"/>
            <a:ext cx="1512168" cy="648072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e 9"/>
          <p:cNvSpPr/>
          <p:nvPr/>
        </p:nvSpPr>
        <p:spPr>
          <a:xfrm>
            <a:off x="5076056" y="390785"/>
            <a:ext cx="1512168" cy="648072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e 10"/>
          <p:cNvSpPr/>
          <p:nvPr/>
        </p:nvSpPr>
        <p:spPr>
          <a:xfrm>
            <a:off x="6732240" y="404664"/>
            <a:ext cx="1512168" cy="648072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10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02322" y="116632"/>
            <a:ext cx="77768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i="1" dirty="0">
                <a:solidFill>
                  <a:srgbClr val="C00000"/>
                </a:solidFill>
              </a:rPr>
              <a:t>INTERNATIONAL </a:t>
            </a:r>
            <a:r>
              <a:rPr lang="en-GB" sz="2200" b="1" i="1" dirty="0" smtClean="0">
                <a:solidFill>
                  <a:srgbClr val="C00000"/>
                </a:solidFill>
              </a:rPr>
              <a:t>HIGHLIGHTS – landing page</a:t>
            </a:r>
            <a:endParaRPr lang="en-GB" sz="2200" b="1" dirty="0">
              <a:solidFill>
                <a:srgbClr val="C0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1173" y="4725432"/>
            <a:ext cx="9000492" cy="93871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lvl="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000" b="1" dirty="0" smtClean="0"/>
              <a:t>Upcoming events</a:t>
            </a:r>
            <a:r>
              <a:rPr lang="en-GB" sz="2000" dirty="0" smtClean="0"/>
              <a:t>: </a:t>
            </a:r>
            <a:r>
              <a:rPr lang="en-GB" sz="2000" dirty="0"/>
              <a:t>Up to four upcoming </a:t>
            </a:r>
            <a:r>
              <a:rPr lang="en-GB" sz="2000" dirty="0" smtClean="0"/>
              <a:t>international/ regional  </a:t>
            </a:r>
            <a:r>
              <a:rPr lang="en-GB" sz="2000" dirty="0" smtClean="0"/>
              <a:t>events displayed</a:t>
            </a:r>
            <a:endParaRPr lang="en-GB" sz="2000" dirty="0"/>
          </a:p>
          <a:p>
            <a:pPr marL="285750" lvl="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000" dirty="0" smtClean="0"/>
              <a:t>When </a:t>
            </a:r>
            <a:r>
              <a:rPr lang="en-GB" sz="2000" dirty="0"/>
              <a:t>event date coincides w/system date, automatically replaced by next in </a:t>
            </a:r>
            <a:r>
              <a:rPr lang="en-GB" sz="2000" dirty="0" smtClean="0"/>
              <a:t>line</a:t>
            </a:r>
            <a:endParaRPr lang="en-GB" sz="2000" dirty="0"/>
          </a:p>
        </p:txBody>
      </p:sp>
      <p:pic>
        <p:nvPicPr>
          <p:cNvPr id="7" name="Immagine 6" descr="cid:image011.jpg@01D29519.E62B63D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e 7"/>
          <p:cNvSpPr/>
          <p:nvPr/>
        </p:nvSpPr>
        <p:spPr>
          <a:xfrm>
            <a:off x="2411760" y="1052736"/>
            <a:ext cx="1512168" cy="648072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e 8"/>
          <p:cNvSpPr/>
          <p:nvPr/>
        </p:nvSpPr>
        <p:spPr>
          <a:xfrm>
            <a:off x="4427984" y="1052736"/>
            <a:ext cx="1512168" cy="648072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e 9"/>
          <p:cNvSpPr/>
          <p:nvPr/>
        </p:nvSpPr>
        <p:spPr>
          <a:xfrm>
            <a:off x="6444208" y="1124744"/>
            <a:ext cx="1512168" cy="648072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82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02322" y="116632"/>
            <a:ext cx="77768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i="1" dirty="0">
                <a:solidFill>
                  <a:srgbClr val="C00000"/>
                </a:solidFill>
              </a:rPr>
              <a:t>INTERNATIONAL HIGHLIGHTS – </a:t>
            </a:r>
            <a:r>
              <a:rPr lang="en-GB" sz="2200" b="1" i="1" dirty="0" smtClean="0">
                <a:solidFill>
                  <a:srgbClr val="C00000"/>
                </a:solidFill>
              </a:rPr>
              <a:t>regional page </a:t>
            </a:r>
            <a:r>
              <a:rPr lang="en-GB" sz="2200" b="1" i="1" dirty="0" smtClean="0">
                <a:solidFill>
                  <a:srgbClr val="FFFF00"/>
                </a:solidFill>
              </a:rPr>
              <a:t>in progress</a:t>
            </a:r>
            <a:endParaRPr lang="en-GB" sz="2200" b="1" dirty="0">
              <a:solidFill>
                <a:srgbClr val="FFFF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1173" y="4725432"/>
            <a:ext cx="9000492" cy="201593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000" b="1" dirty="0"/>
              <a:t>News</a:t>
            </a:r>
            <a:r>
              <a:rPr lang="en-GB" sz="2000" dirty="0"/>
              <a:t>: thematically tagged &amp;  </a:t>
            </a:r>
            <a:r>
              <a:rPr lang="en-GB" sz="2000" u="sng" dirty="0"/>
              <a:t>dynamically updated </a:t>
            </a:r>
            <a:r>
              <a:rPr lang="en-GB" sz="2000" dirty="0"/>
              <a:t>items for region</a:t>
            </a:r>
            <a:endParaRPr lang="en-GB" sz="2000" u="sng" dirty="0"/>
          </a:p>
          <a:p>
            <a:pPr marL="285750" lvl="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000" b="1" dirty="0" smtClean="0"/>
              <a:t>Institutions</a:t>
            </a:r>
            <a:r>
              <a:rPr lang="en-GB" sz="2000" dirty="0"/>
              <a:t>: annotated lists </a:t>
            </a:r>
            <a:r>
              <a:rPr lang="en-GB" sz="2000" dirty="0" smtClean="0"/>
              <a:t>&amp; links to </a:t>
            </a:r>
            <a:r>
              <a:rPr lang="en-GB" sz="2000" dirty="0"/>
              <a:t>relevant regional </a:t>
            </a:r>
            <a:endParaRPr lang="en-GB" sz="2000" dirty="0" smtClean="0"/>
          </a:p>
          <a:p>
            <a:pPr marL="285750" lvl="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000" b="1" dirty="0" smtClean="0"/>
              <a:t>Projects &amp; programmes</a:t>
            </a:r>
            <a:r>
              <a:rPr lang="en-GB" sz="2000" dirty="0" smtClean="0"/>
              <a:t> </a:t>
            </a:r>
            <a:r>
              <a:rPr lang="en-GB" sz="2000" dirty="0"/>
              <a:t>: annotated lists &amp; </a:t>
            </a:r>
            <a:r>
              <a:rPr lang="en-GB" sz="2000" dirty="0" smtClean="0"/>
              <a:t>links</a:t>
            </a:r>
            <a:endParaRPr lang="en-GB" sz="2000" dirty="0"/>
          </a:p>
          <a:p>
            <a:pPr marL="285750" lvl="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000" b="1" dirty="0" smtClean="0"/>
              <a:t>Knowledge </a:t>
            </a:r>
            <a:r>
              <a:rPr lang="en-GB" sz="2000" b="1" dirty="0"/>
              <a:t>Resources</a:t>
            </a:r>
            <a:r>
              <a:rPr lang="en-GB" sz="2000" dirty="0"/>
              <a:t>:  </a:t>
            </a:r>
            <a:r>
              <a:rPr lang="en-GB" sz="2000" dirty="0" smtClean="0"/>
              <a:t>tagged items </a:t>
            </a:r>
            <a:r>
              <a:rPr lang="en-GB" sz="2000" dirty="0"/>
              <a:t>from </a:t>
            </a:r>
            <a:r>
              <a:rPr lang="en-GB" sz="2000" dirty="0" smtClean="0"/>
              <a:t>knowledge base</a:t>
            </a:r>
            <a:r>
              <a:rPr lang="en-GB" sz="2000" dirty="0"/>
              <a:t>.</a:t>
            </a:r>
          </a:p>
        </p:txBody>
      </p:sp>
      <p:pic>
        <p:nvPicPr>
          <p:cNvPr id="7" name="Immagine 6" descr="cid:image014.jpg@01D29519.E62B63D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80512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353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02322" y="116632"/>
            <a:ext cx="77768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i="1" dirty="0">
                <a:solidFill>
                  <a:srgbClr val="C00000"/>
                </a:solidFill>
              </a:rPr>
              <a:t>KNOWLEDGE BASE</a:t>
            </a:r>
            <a:endParaRPr lang="en-GB" sz="2200" b="1" dirty="0">
              <a:solidFill>
                <a:srgbClr val="FFFF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1173" y="4725432"/>
            <a:ext cx="9000492" cy="93871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000" dirty="0" smtClean="0"/>
              <a:t>Now </a:t>
            </a:r>
            <a:r>
              <a:rPr lang="en-GB" sz="2000" dirty="0"/>
              <a:t>displays the 4 latest resources which have been uploaded </a:t>
            </a:r>
            <a:r>
              <a:rPr lang="en-GB" sz="2000" dirty="0" smtClean="0"/>
              <a:t>on KB. 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000" dirty="0" smtClean="0"/>
              <a:t>Dates automatically assigned </a:t>
            </a:r>
            <a:r>
              <a:rPr lang="en-GB" sz="2000" dirty="0"/>
              <a:t>when </a:t>
            </a:r>
            <a:r>
              <a:rPr lang="en-GB" sz="2000" dirty="0" smtClean="0"/>
              <a:t>items </a:t>
            </a:r>
            <a:r>
              <a:rPr lang="en-GB" sz="2000" dirty="0"/>
              <a:t>are loaded on the system</a:t>
            </a:r>
          </a:p>
        </p:txBody>
      </p:sp>
      <p:pic>
        <p:nvPicPr>
          <p:cNvPr id="6" name="Immagine 5" descr="cid:image001.jpg@01D29661.5BAE7640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" b="5374"/>
          <a:stretch/>
        </p:blipFill>
        <p:spPr bwMode="auto">
          <a:xfrm>
            <a:off x="0" y="547518"/>
            <a:ext cx="9144000" cy="38175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001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52534" y="254930"/>
            <a:ext cx="8358246" cy="63555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000" b="1" dirty="0">
                <a:solidFill>
                  <a:srgbClr val="CF8831"/>
                </a:solidFill>
              </a:rPr>
              <a:t>WEBSITE </a:t>
            </a:r>
            <a:r>
              <a:rPr lang="en-GB" sz="2000" b="1" dirty="0" smtClean="0">
                <a:solidFill>
                  <a:srgbClr val="CF8831"/>
                </a:solidFill>
              </a:rPr>
              <a:t>&amp; KNOWLEDGE PLATFORM</a:t>
            </a:r>
            <a:r>
              <a:rPr lang="en-GB" sz="2000" b="1" dirty="0" smtClean="0">
                <a:solidFill>
                  <a:srgbClr val="E0B220"/>
                </a:solidFill>
              </a:rPr>
              <a:t> </a:t>
            </a:r>
          </a:p>
          <a:p>
            <a:pPr>
              <a:spcAft>
                <a:spcPts val="1800"/>
              </a:spcAft>
            </a:pPr>
            <a:r>
              <a:rPr lang="it-IT" sz="2200" b="1" i="1" dirty="0" smtClean="0">
                <a:solidFill>
                  <a:srgbClr val="CC0000"/>
                </a:solidFill>
              </a:rPr>
              <a:t>ACTION POINTS</a:t>
            </a:r>
          </a:p>
          <a:p>
            <a:pPr marL="285750" lvl="0" indent="-28575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rgbClr val="C00000"/>
                </a:solidFill>
              </a:rPr>
              <a:t>A1</a:t>
            </a:r>
            <a:r>
              <a:rPr lang="en-GB" sz="2000" b="1" dirty="0">
                <a:solidFill>
                  <a:srgbClr val="C00000"/>
                </a:solidFill>
              </a:rPr>
              <a:t>. </a:t>
            </a:r>
            <a:r>
              <a:rPr lang="en-GB" sz="2000" dirty="0"/>
              <a:t>F</a:t>
            </a:r>
            <a:r>
              <a:rPr lang="en-GB" sz="2000" dirty="0" smtClean="0"/>
              <a:t>inalise and transpose </a:t>
            </a:r>
            <a:r>
              <a:rPr lang="en-GB" sz="2000" dirty="0"/>
              <a:t>all changes </a:t>
            </a:r>
            <a:r>
              <a:rPr lang="en-GB" sz="2000" dirty="0" smtClean="0"/>
              <a:t>to </a:t>
            </a:r>
            <a:r>
              <a:rPr lang="en-GB" sz="2000" dirty="0"/>
              <a:t>the French and Arabic </a:t>
            </a:r>
            <a:r>
              <a:rPr lang="en-GB" sz="2000" dirty="0" smtClean="0"/>
              <a:t>editions.</a:t>
            </a:r>
            <a:endParaRPr lang="en-GB" sz="2000" dirty="0"/>
          </a:p>
          <a:p>
            <a:pPr marL="285750" lvl="0" indent="-28575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C00000"/>
                </a:solidFill>
              </a:rPr>
              <a:t>A2. </a:t>
            </a:r>
            <a:r>
              <a:rPr lang="en-GB" sz="2000" dirty="0" smtClean="0"/>
              <a:t>Intensify </a:t>
            </a:r>
            <a:r>
              <a:rPr lang="en-GB" sz="2000" dirty="0"/>
              <a:t>CS social media activity, by </a:t>
            </a:r>
            <a:r>
              <a:rPr lang="en-GB" sz="2000" dirty="0" smtClean="0"/>
              <a:t>:</a:t>
            </a:r>
          </a:p>
          <a:p>
            <a:pPr lvl="0">
              <a:spcAft>
                <a:spcPts val="900"/>
              </a:spcAft>
            </a:pPr>
            <a:r>
              <a:rPr lang="en-GB" sz="2000" dirty="0" smtClean="0"/>
              <a:t>      -  pursuing </a:t>
            </a:r>
            <a:r>
              <a:rPr lang="en-GB" sz="2000" dirty="0"/>
              <a:t>regular targeted postings on the CS Twitter channel and </a:t>
            </a:r>
          </a:p>
          <a:p>
            <a:pPr lvl="0">
              <a:spcAft>
                <a:spcPts val="3000"/>
              </a:spcAft>
            </a:pPr>
            <a:r>
              <a:rPr lang="en-GB" sz="2000" dirty="0" smtClean="0"/>
              <a:t>      -  open </a:t>
            </a:r>
            <a:r>
              <a:rPr lang="en-GB" sz="2000" dirty="0"/>
              <a:t>a CS Facebook page, </a:t>
            </a:r>
            <a:r>
              <a:rPr lang="en-GB" sz="2000" dirty="0" smtClean="0"/>
              <a:t>upgrade </a:t>
            </a:r>
            <a:r>
              <a:rPr lang="en-GB" sz="2000" dirty="0"/>
              <a:t>of </a:t>
            </a:r>
            <a:r>
              <a:rPr lang="en-GB" sz="2000" dirty="0" smtClean="0"/>
              <a:t>existing page on video documentary</a:t>
            </a:r>
            <a:endParaRPr lang="en-GB" sz="2000" dirty="0"/>
          </a:p>
          <a:p>
            <a:pPr marL="285750" lvl="0" indent="-28575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C00000"/>
                </a:solidFill>
              </a:rPr>
              <a:t>A3.</a:t>
            </a:r>
            <a:r>
              <a:rPr lang="en-GB" sz="2000" dirty="0"/>
              <a:t> Creation and management of Twitter and Facebook social media channels in </a:t>
            </a:r>
            <a:r>
              <a:rPr lang="en-GB" sz="2000" dirty="0" smtClean="0"/>
              <a:t>Arabic.</a:t>
            </a:r>
            <a:endParaRPr lang="en-GB" sz="2000" dirty="0"/>
          </a:p>
          <a:p>
            <a:pPr marL="285750" lvl="0" indent="-28575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rgbClr val="C00000"/>
                </a:solidFill>
              </a:rPr>
              <a:t>A.4.</a:t>
            </a:r>
            <a:r>
              <a:rPr lang="en-GB" sz="2000" dirty="0" smtClean="0"/>
              <a:t> </a:t>
            </a:r>
            <a:r>
              <a:rPr lang="en-GB" sz="2000" dirty="0"/>
              <a:t>Enhance the participation of CS team members, NFPs and other project partners in </a:t>
            </a:r>
            <a:r>
              <a:rPr lang="en-GB" sz="2000" dirty="0" smtClean="0"/>
              <a:t>sharing relevant information and </a:t>
            </a:r>
            <a:r>
              <a:rPr lang="en-GB" sz="2000" dirty="0"/>
              <a:t>generating </a:t>
            </a:r>
            <a:r>
              <a:rPr lang="en-GB" sz="2000" dirty="0" smtClean="0"/>
              <a:t>content </a:t>
            </a:r>
            <a:r>
              <a:rPr lang="en-GB" sz="2000" dirty="0"/>
              <a:t>for the web platform.  </a:t>
            </a:r>
          </a:p>
          <a:p>
            <a:pPr marL="285750" lvl="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rgbClr val="C00000"/>
                </a:solidFill>
              </a:rPr>
              <a:t>A.5.</a:t>
            </a:r>
            <a:r>
              <a:rPr lang="en-GB" sz="2000" dirty="0" smtClean="0"/>
              <a:t> </a:t>
            </a:r>
            <a:r>
              <a:rPr lang="en-GB" sz="2000" dirty="0"/>
              <a:t>Table preliminary discussions with potential stakeholders </a:t>
            </a:r>
            <a:r>
              <a:rPr lang="en-GB" sz="2000" dirty="0" smtClean="0"/>
              <a:t>for long-term </a:t>
            </a:r>
            <a:r>
              <a:rPr lang="en-GB" sz="2000" dirty="0"/>
              <a:t>hosting of the CS platform at the end of the project cycle.</a:t>
            </a:r>
          </a:p>
        </p:txBody>
      </p:sp>
    </p:spTree>
    <p:extLst>
      <p:ext uri="{BB962C8B-B14F-4D97-AF65-F5344CB8AC3E}">
        <p14:creationId xmlns:p14="http://schemas.microsoft.com/office/powerpoint/2010/main" val="250987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comec_000\AppData\Local\Microsoft\Windows\INetCache\IE\F5ILGO86\Bubbl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49" y="4011807"/>
            <a:ext cx="9144000" cy="19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52534" y="2132856"/>
            <a:ext cx="8358246" cy="20621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C0000"/>
                </a:solidFill>
              </a:rPr>
              <a:t>INFORMATION &amp; COMUNICATION  TOOLS </a:t>
            </a:r>
            <a:endParaRPr lang="fr-FR" dirty="0" smtClean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GB" sz="1600" u="sng" dirty="0" smtClean="0">
              <a:solidFill>
                <a:srgbClr val="C00000"/>
              </a:solidFill>
            </a:endParaRPr>
          </a:p>
          <a:p>
            <a:pPr marL="324000" indent="-324000" algn="ctr">
              <a:buFont typeface="Wingdings" panose="05000000000000000000" pitchFamily="2" charset="2"/>
              <a:buChar char="§"/>
            </a:pP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40957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52534" y="793885"/>
            <a:ext cx="8358246" cy="270843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</a:rPr>
              <a:t>TOPICS COVERED</a:t>
            </a:r>
          </a:p>
          <a:p>
            <a:pPr lvl="0"/>
            <a:endParaRPr lang="it-IT" sz="1400" dirty="0"/>
          </a:p>
          <a:p>
            <a:r>
              <a:rPr lang="en-GB" sz="1600" dirty="0"/>
              <a:t> </a:t>
            </a:r>
            <a:endParaRPr lang="it-IT" sz="1600" dirty="0"/>
          </a:p>
          <a:p>
            <a:pPr lvl="0"/>
            <a:r>
              <a:rPr lang="en-GB" dirty="0" smtClean="0"/>
              <a:t>1.  WEBSITE  &amp;  KNOWLEDGE  PLATFORM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2.  INFORMATION  &amp;  COMUNICATION TOOLS </a:t>
            </a:r>
            <a:endParaRPr lang="en-GB" dirty="0"/>
          </a:p>
          <a:p>
            <a:pPr lvl="0"/>
            <a:endParaRPr lang="en-GB" dirty="0"/>
          </a:p>
          <a:p>
            <a:r>
              <a:rPr lang="en-GB" dirty="0" smtClean="0"/>
              <a:t>3.  CAPITALISATION PHASE</a:t>
            </a:r>
          </a:p>
          <a:p>
            <a:endParaRPr lang="it-IT" dirty="0" smtClean="0">
              <a:solidFill>
                <a:schemeClr val="accent1"/>
              </a:solidFill>
            </a:endParaRPr>
          </a:p>
        </p:txBody>
      </p:sp>
      <p:pic>
        <p:nvPicPr>
          <p:cNvPr id="4" name="Picture 4" descr="C:\Users\comec_000\AppData\Local\Microsoft\Windows\INetCache\IE\F5ILGO86\Bubbl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728" y="6093296"/>
            <a:ext cx="128894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20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52534" y="254930"/>
            <a:ext cx="4551514" cy="60939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000" b="1" dirty="0">
                <a:solidFill>
                  <a:srgbClr val="CF8831"/>
                </a:solidFill>
              </a:rPr>
              <a:t>INFORMATION &amp; COMUNICATION </a:t>
            </a:r>
            <a:r>
              <a:rPr lang="en-GB" sz="2000" b="1" dirty="0" smtClean="0">
                <a:solidFill>
                  <a:srgbClr val="CF8831"/>
                </a:solidFill>
              </a:rPr>
              <a:t>TOOLS </a:t>
            </a:r>
            <a:endParaRPr lang="en-GB" sz="2000" b="1" dirty="0">
              <a:solidFill>
                <a:srgbClr val="CF8831"/>
              </a:solidFill>
            </a:endParaRPr>
          </a:p>
          <a:p>
            <a:pPr>
              <a:spcAft>
                <a:spcPts val="1800"/>
              </a:spcAft>
            </a:pPr>
            <a:r>
              <a:rPr lang="it-IT" sz="2000" b="1" i="1" dirty="0" smtClean="0">
                <a:solidFill>
                  <a:srgbClr val="CC0000"/>
                </a:solidFill>
              </a:rPr>
              <a:t>KEY DEVELOPMENTS</a:t>
            </a:r>
            <a:endParaRPr lang="en-GB" sz="2000" b="1" i="1" dirty="0">
              <a:solidFill>
                <a:srgbClr val="C00000"/>
              </a:solidFill>
            </a:endParaRPr>
          </a:p>
          <a:p>
            <a:pPr>
              <a:spcAft>
                <a:spcPts val="1800"/>
              </a:spcAft>
            </a:pPr>
            <a:r>
              <a:rPr lang="en-GB" sz="2000" i="1" dirty="0" smtClean="0"/>
              <a:t>Production/ update of the following : </a:t>
            </a:r>
          </a:p>
          <a:p>
            <a:pPr marL="285750" lvl="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rgbClr val="C00000"/>
                </a:solidFill>
              </a:rPr>
              <a:t>E-Newsletter. </a:t>
            </a:r>
            <a:r>
              <a:rPr lang="en-GB" sz="2000" dirty="0" smtClean="0"/>
              <a:t>Monthly compilation, aggregating news on climate change and climate action from the region.</a:t>
            </a:r>
          </a:p>
          <a:p>
            <a:pPr marL="285750" lvl="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rgbClr val="C00000"/>
                </a:solidFill>
              </a:rPr>
              <a:t>E-handbooks. </a:t>
            </a:r>
            <a:r>
              <a:rPr lang="en-GB" sz="2000" dirty="0" smtClean="0"/>
              <a:t> A total of 8 E-handbooks available in English and French editions, the first 2 in Arabic. </a:t>
            </a:r>
          </a:p>
          <a:p>
            <a:pPr marL="285750" lvl="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rgbClr val="C00000"/>
                </a:solidFill>
              </a:rPr>
              <a:t>Policy Series</a:t>
            </a:r>
            <a:r>
              <a:rPr lang="en-GB" sz="2000" b="1" dirty="0">
                <a:solidFill>
                  <a:srgbClr val="C00000"/>
                </a:solidFill>
              </a:rPr>
              <a:t>.</a:t>
            </a:r>
            <a:r>
              <a:rPr lang="en-GB" sz="2000" dirty="0"/>
              <a:t> </a:t>
            </a:r>
            <a:r>
              <a:rPr lang="en-GB" sz="2000" dirty="0" smtClean="0"/>
              <a:t>A new series of publications to support </a:t>
            </a:r>
            <a:r>
              <a:rPr lang="en-GB" sz="2000" dirty="0"/>
              <a:t>national administrations in the development </a:t>
            </a:r>
            <a:r>
              <a:rPr lang="en-GB" sz="2000" dirty="0" smtClean="0"/>
              <a:t>of </a:t>
            </a:r>
            <a:r>
              <a:rPr lang="en-GB" sz="2000" dirty="0"/>
              <a:t>climate change </a:t>
            </a:r>
            <a:r>
              <a:rPr lang="en-GB" sz="2000" dirty="0" smtClean="0"/>
              <a:t>policy. First 3 papers published in English, one in French.</a:t>
            </a:r>
          </a:p>
          <a:p>
            <a:pPr marL="285750" lvl="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GB" sz="2000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9" t="20494" r="38820" b="1948"/>
          <a:stretch/>
        </p:blipFill>
        <p:spPr bwMode="auto">
          <a:xfrm>
            <a:off x="5364088" y="260648"/>
            <a:ext cx="3302249" cy="611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32099" r="33056" b="16032"/>
          <a:stretch/>
        </p:blipFill>
        <p:spPr bwMode="auto">
          <a:xfrm>
            <a:off x="5335075" y="2404153"/>
            <a:ext cx="3486158" cy="240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" t="23210" r="10277" b="14219"/>
          <a:stretch/>
        </p:blipFill>
        <p:spPr bwMode="auto">
          <a:xfrm>
            <a:off x="453443" y="764704"/>
            <a:ext cx="827064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70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52534" y="369230"/>
            <a:ext cx="491155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b="1" dirty="0">
                <a:solidFill>
                  <a:srgbClr val="CF8831"/>
                </a:solidFill>
              </a:rPr>
              <a:t>INFORMATION &amp; COMUNICATION TOOLS 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06" y="1034034"/>
            <a:ext cx="2841099" cy="14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36259" y="876192"/>
            <a:ext cx="36004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C00000"/>
                </a:solidFill>
              </a:rPr>
              <a:t>Flyer</a:t>
            </a:r>
            <a:r>
              <a:rPr lang="en-GB" b="1" dirty="0" smtClean="0"/>
              <a:t>.</a:t>
            </a:r>
            <a:r>
              <a:rPr lang="en-GB" dirty="0" smtClean="0"/>
              <a:t> Multi-purpose ClimaSouth flyer, in 3 language editions.</a:t>
            </a:r>
          </a:p>
          <a:p>
            <a:pPr marL="285750" indent="-28575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C00000"/>
                </a:solidFill>
              </a:rPr>
              <a:t>COP22 side events.</a:t>
            </a:r>
            <a:r>
              <a:rPr lang="en-GB" dirty="0" smtClean="0"/>
              <a:t> Video presentation, PowerPoints, brochures and other promotional material. </a:t>
            </a:r>
          </a:p>
          <a:p>
            <a:pPr marL="285750" indent="-28575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C00000"/>
                </a:solidFill>
              </a:rPr>
              <a:t> Video-PowerPoint</a:t>
            </a:r>
            <a:r>
              <a:rPr lang="en-GB" b="1" dirty="0">
                <a:solidFill>
                  <a:srgbClr val="C00000"/>
                </a:solidFill>
              </a:rPr>
              <a:t>.</a:t>
            </a:r>
            <a:r>
              <a:rPr lang="en-GB" dirty="0" smtClean="0"/>
              <a:t> </a:t>
            </a:r>
            <a:r>
              <a:rPr lang="en-GB" u="sng" dirty="0" smtClean="0"/>
              <a:t>Update</a:t>
            </a:r>
            <a:r>
              <a:rPr lang="en-GB" dirty="0" smtClean="0"/>
              <a:t> of tool based on outcome of Paris agreement.  </a:t>
            </a:r>
            <a:r>
              <a:rPr lang="en-GB" dirty="0"/>
              <a:t>Available in </a:t>
            </a:r>
            <a:r>
              <a:rPr lang="en-US" dirty="0"/>
              <a:t>3 language versions</a:t>
            </a:r>
            <a:r>
              <a:rPr lang="en-GB" dirty="0"/>
              <a:t>. </a:t>
            </a:r>
          </a:p>
          <a:p>
            <a:pPr marL="285750" lvl="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C00000"/>
                </a:solidFill>
              </a:rPr>
              <a:t>Info-panels. </a:t>
            </a:r>
            <a:r>
              <a:rPr lang="en-GB" u="sng" dirty="0" smtClean="0"/>
              <a:t>Updated</a:t>
            </a:r>
            <a:r>
              <a:rPr lang="en-GB" dirty="0" smtClean="0"/>
              <a:t> ,based </a:t>
            </a:r>
            <a:r>
              <a:rPr lang="en-GB" dirty="0"/>
              <a:t>on outcome of Paris agreement. Set </a:t>
            </a:r>
            <a:r>
              <a:rPr lang="en-GB" dirty="0" smtClean="0"/>
              <a:t>of </a:t>
            </a:r>
            <a:r>
              <a:rPr lang="en-GB" dirty="0"/>
              <a:t>3 </a:t>
            </a:r>
            <a:r>
              <a:rPr lang="en-GB" dirty="0" smtClean="0"/>
              <a:t>large-scale, roll-up, self-supporting info panels, produced and customised  according to national requirements.</a:t>
            </a:r>
            <a:endParaRPr lang="en-GB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06" y="2668716"/>
            <a:ext cx="2852886" cy="160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195" y="4421210"/>
            <a:ext cx="2813410" cy="158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C:\Users\comec_000\Documents\0 ClimaSouth\02 IC tools\05 Info panels\0 French\CS_pannello_03_francese_UNICO - L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33470"/>
            <a:ext cx="2808312" cy="184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comec_000\Documents\0 ClimaSouth\02 IC tools\05 Info panels\0 French\CS_pannello_01_francese_UNICO - L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41762"/>
            <a:ext cx="2808312" cy="184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comec_000\Documents\0 ClimaSouth\02 IC tools\05 Info panels\0 French\CS_pannello_02_francese_UNICO - L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37812"/>
            <a:ext cx="2808312" cy="184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900" r="13403" b="4701"/>
          <a:stretch/>
        </p:blipFill>
        <p:spPr bwMode="auto">
          <a:xfrm>
            <a:off x="4901529" y="1034034"/>
            <a:ext cx="382557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" t="50000" r="61366" b="13643"/>
          <a:stretch/>
        </p:blipFill>
        <p:spPr bwMode="auto">
          <a:xfrm>
            <a:off x="4927195" y="303764"/>
            <a:ext cx="4088372" cy="226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" t="18398" r="68692" b="5323"/>
          <a:stretch/>
        </p:blipFill>
        <p:spPr bwMode="auto">
          <a:xfrm>
            <a:off x="5602352" y="2698285"/>
            <a:ext cx="2738058" cy="38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26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52534" y="384041"/>
            <a:ext cx="4191474" cy="53168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b="1" dirty="0">
                <a:solidFill>
                  <a:srgbClr val="CF8831"/>
                </a:solidFill>
              </a:rPr>
              <a:t>INFORMATION &amp; COMUNICATION TOOLS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rgbClr val="C00000"/>
                </a:solidFill>
              </a:rPr>
              <a:t>Video documentary. </a:t>
            </a:r>
            <a:endParaRPr lang="en-GB" sz="2000" u="sng" dirty="0" smtClean="0"/>
          </a:p>
          <a:p>
            <a:pPr marL="72000" lvl="1">
              <a:spcAft>
                <a:spcPts val="900"/>
              </a:spcAft>
            </a:pPr>
            <a:r>
              <a:rPr lang="en-GB" sz="1600" b="1" dirty="0" smtClean="0"/>
              <a:t>Language editions. </a:t>
            </a:r>
            <a:r>
              <a:rPr lang="en-GB" sz="1600" dirty="0" smtClean="0"/>
              <a:t>French and Arabic editions finalised.</a:t>
            </a:r>
          </a:p>
          <a:p>
            <a:pPr marL="72000" lvl="1">
              <a:spcAft>
                <a:spcPts val="900"/>
              </a:spcAft>
            </a:pPr>
            <a:r>
              <a:rPr lang="en-GB" sz="1600" b="1" dirty="0" smtClean="0"/>
              <a:t>Trailers.  </a:t>
            </a:r>
            <a:r>
              <a:rPr lang="en-GB" sz="1600" dirty="0" smtClean="0"/>
              <a:t>Short trailers produced for web based applications and social media.</a:t>
            </a:r>
          </a:p>
          <a:p>
            <a:pPr marL="72000" lvl="1">
              <a:spcAft>
                <a:spcPts val="900"/>
              </a:spcAft>
            </a:pPr>
            <a:r>
              <a:rPr lang="en-GB" sz="1600" b="1" dirty="0" smtClean="0"/>
              <a:t>Distribution.</a:t>
            </a:r>
            <a:r>
              <a:rPr lang="en-GB" sz="1600" dirty="0" smtClean="0"/>
              <a:t>  Plan developed and implemented, based on available financial resources : </a:t>
            </a:r>
          </a:p>
          <a:p>
            <a:pPr marL="252000" lvl="1" indent="-144000">
              <a:spcAft>
                <a:spcPts val="1200"/>
              </a:spcAft>
            </a:pPr>
            <a:r>
              <a:rPr lang="en-GB" sz="1600" i="1" dirty="0" smtClean="0"/>
              <a:t>-  Web </a:t>
            </a:r>
            <a:r>
              <a:rPr lang="en-GB" sz="1600" i="1" dirty="0"/>
              <a:t>distribution: social media, mainly Facebook, Twitter, </a:t>
            </a:r>
            <a:r>
              <a:rPr lang="en-GB" sz="1600" i="1" dirty="0" err="1"/>
              <a:t>Utube</a:t>
            </a:r>
            <a:endParaRPr lang="en-GB" sz="1600" i="1" dirty="0"/>
          </a:p>
          <a:p>
            <a:pPr marL="252000" lvl="1" indent="-144000">
              <a:spcAft>
                <a:spcPts val="1200"/>
              </a:spcAft>
            </a:pPr>
            <a:r>
              <a:rPr lang="en-GB" sz="1600" i="1" dirty="0" smtClean="0"/>
              <a:t>-  Climate change events:  e.g. MEDCOP, other international conferences</a:t>
            </a:r>
          </a:p>
          <a:p>
            <a:pPr marL="252000" lvl="1" indent="-144000">
              <a:spcAft>
                <a:spcPts val="1200"/>
              </a:spcAft>
            </a:pPr>
            <a:r>
              <a:rPr lang="en-GB" sz="1600" i="1" dirty="0" smtClean="0"/>
              <a:t>-  Duplication and distribution in the form of interactive DVDs.</a:t>
            </a:r>
          </a:p>
          <a:p>
            <a:pPr marL="252000" lvl="1" indent="-144000">
              <a:spcAft>
                <a:spcPts val="600"/>
              </a:spcAft>
            </a:pPr>
            <a:r>
              <a:rPr lang="en-GB" sz="1600" i="1" dirty="0" smtClean="0"/>
              <a:t>-  TV broadcast : excerpts on </a:t>
            </a:r>
            <a:r>
              <a:rPr lang="en-GB" sz="1600" i="1" dirty="0"/>
              <a:t>L</a:t>
            </a:r>
            <a:r>
              <a:rPr lang="en-GB" sz="1600" i="1" dirty="0" smtClean="0"/>
              <a:t>ebanese TV</a:t>
            </a:r>
            <a:r>
              <a:rPr lang="en-GB" sz="1600" dirty="0" smtClean="0"/>
              <a:t>.</a:t>
            </a:r>
          </a:p>
        </p:txBody>
      </p:sp>
      <p:pic>
        <p:nvPicPr>
          <p:cNvPr id="5" name="Picture 2" descr="C:\Users\comec_000\Documents\0 ClimaSouth\01 Documentary\Graphics\invito_NO_COUNTRY_ALONE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176" y="548680"/>
            <a:ext cx="4012022" cy="567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96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23528" y="1988840"/>
            <a:ext cx="8358246" cy="1815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CC0000"/>
                </a:solidFill>
              </a:rPr>
              <a:t>CAPITALISATION </a:t>
            </a:r>
            <a:br>
              <a:rPr lang="en-GB" sz="4800" b="1" dirty="0" smtClean="0">
                <a:solidFill>
                  <a:srgbClr val="CC0000"/>
                </a:solidFill>
              </a:rPr>
            </a:br>
            <a:r>
              <a:rPr lang="en-GB" sz="4800" b="1" dirty="0" smtClean="0">
                <a:solidFill>
                  <a:srgbClr val="CC0000"/>
                </a:solidFill>
              </a:rPr>
              <a:t>PHASE</a:t>
            </a:r>
            <a:endParaRPr lang="en-GB" sz="1600" u="sng" dirty="0" smtClean="0">
              <a:solidFill>
                <a:srgbClr val="C00000"/>
              </a:solidFill>
            </a:endParaRPr>
          </a:p>
          <a:p>
            <a:pPr marL="324000" indent="-324000" algn="ctr">
              <a:buFont typeface="Wingdings" panose="05000000000000000000" pitchFamily="2" charset="2"/>
              <a:buChar char="§"/>
            </a:pPr>
            <a:endParaRPr lang="en-GB" sz="1600" dirty="0" smtClean="0"/>
          </a:p>
        </p:txBody>
      </p:sp>
      <p:pic>
        <p:nvPicPr>
          <p:cNvPr id="2052" name="Picture 4" descr="C:\Users\comec_000\AppData\Local\Microsoft\Windows\INetCache\IE\F5ILGO86\Bubbl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49" y="4011807"/>
            <a:ext cx="9144000" cy="19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9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52534" y="384041"/>
            <a:ext cx="7791874" cy="63017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b="1" dirty="0" smtClean="0">
                <a:solidFill>
                  <a:srgbClr val="CF8831"/>
                </a:solidFill>
              </a:rPr>
              <a:t>CAPITALISATION PHASE</a:t>
            </a:r>
          </a:p>
          <a:p>
            <a:pPr>
              <a:spcAft>
                <a:spcPts val="1800"/>
              </a:spcAft>
            </a:pPr>
            <a:r>
              <a:rPr lang="it-IT" b="1" i="1" dirty="0" smtClean="0">
                <a:solidFill>
                  <a:srgbClr val="CC0000"/>
                </a:solidFill>
              </a:rPr>
              <a:t>OUTLINE PROCESS</a:t>
            </a:r>
            <a:endParaRPr lang="it-IT" b="1" i="1" dirty="0">
              <a:solidFill>
                <a:srgbClr val="CC0000"/>
              </a:solidFill>
            </a:endParaRPr>
          </a:p>
          <a:p>
            <a:pPr marL="357750" lvl="1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C00000"/>
                </a:solidFill>
              </a:rPr>
              <a:t>Objective. </a:t>
            </a:r>
            <a:r>
              <a:rPr lang="en-GB" sz="1600" dirty="0" smtClean="0"/>
              <a:t>Design </a:t>
            </a:r>
            <a:r>
              <a:rPr lang="en-GB" sz="1600" dirty="0"/>
              <a:t>and produce a series of </a:t>
            </a:r>
            <a:r>
              <a:rPr lang="en-GB" sz="1600" dirty="0" smtClean="0"/>
              <a:t>tools to </a:t>
            </a:r>
            <a:r>
              <a:rPr lang="en-GB" sz="1600" u="sng" dirty="0"/>
              <a:t>capitalise </a:t>
            </a:r>
            <a:r>
              <a:rPr lang="en-GB" sz="1600" u="sng" dirty="0" smtClean="0"/>
              <a:t>project results</a:t>
            </a:r>
            <a:r>
              <a:rPr lang="en-GB" sz="1600" dirty="0" smtClean="0"/>
              <a:t>, for wide dissemination in </a:t>
            </a:r>
            <a:r>
              <a:rPr lang="en-GB" sz="1600" dirty="0"/>
              <a:t>partner countries and online</a:t>
            </a:r>
            <a:r>
              <a:rPr lang="en-GB" sz="1600" dirty="0" smtClean="0"/>
              <a:t>.</a:t>
            </a:r>
            <a:endParaRPr lang="en-GB" sz="1600" dirty="0"/>
          </a:p>
          <a:p>
            <a:pPr marL="357750" lvl="1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1600" b="1" dirty="0" smtClean="0">
                <a:solidFill>
                  <a:srgbClr val="C00000"/>
                </a:solidFill>
              </a:rPr>
              <a:t>Approach.</a:t>
            </a:r>
            <a:r>
              <a:rPr lang="en-GB" sz="1600" dirty="0" smtClean="0"/>
              <a:t> Highlight the </a:t>
            </a:r>
            <a:r>
              <a:rPr lang="en-GB" sz="1600" u="sng" dirty="0" smtClean="0"/>
              <a:t>collective achievement of EU-supported </a:t>
            </a:r>
            <a:r>
              <a:rPr lang="en-GB" sz="1600" u="sng" dirty="0"/>
              <a:t>climate </a:t>
            </a:r>
            <a:r>
              <a:rPr lang="en-GB" sz="1600" u="sng" dirty="0" smtClean="0"/>
              <a:t>action </a:t>
            </a:r>
            <a:r>
              <a:rPr lang="en-GB" sz="1600" dirty="0" smtClean="0"/>
              <a:t>by collaborating </a:t>
            </a:r>
            <a:r>
              <a:rPr lang="en-GB" sz="1600" dirty="0"/>
              <a:t>with </a:t>
            </a:r>
            <a:r>
              <a:rPr lang="en-GB" sz="1600" dirty="0" smtClean="0"/>
              <a:t>other national &amp; regional EU-funded projects (CES-MED</a:t>
            </a:r>
            <a:r>
              <a:rPr lang="en-GB" sz="1600" dirty="0"/>
              <a:t>, </a:t>
            </a:r>
            <a:r>
              <a:rPr lang="en-GB" sz="1600" dirty="0" smtClean="0"/>
              <a:t>SUDEP, etc.).</a:t>
            </a:r>
          </a:p>
          <a:p>
            <a:pPr marL="357750" lvl="1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C00000"/>
                </a:solidFill>
              </a:rPr>
              <a:t>Outcome. </a:t>
            </a:r>
            <a:r>
              <a:rPr lang="en-US" sz="1600" u="sng" dirty="0"/>
              <a:t>Climate action promoted in partner </a:t>
            </a:r>
            <a:r>
              <a:rPr lang="en-US" sz="1600" u="sng" dirty="0" smtClean="0"/>
              <a:t>countries</a:t>
            </a:r>
            <a:r>
              <a:rPr lang="en-US" sz="1600" dirty="0" smtClean="0"/>
              <a:t>, highlighting current priorities (e.g. NDC process, NAP, NDC/SDG nexus.. </a:t>
            </a:r>
            <a:r>
              <a:rPr lang="en-US" sz="1600" smtClean="0"/>
              <a:t>), and illustrating </a:t>
            </a:r>
            <a:r>
              <a:rPr lang="en-US" sz="1600" dirty="0" smtClean="0"/>
              <a:t>the </a:t>
            </a:r>
            <a:r>
              <a:rPr lang="en-US" sz="1600" dirty="0"/>
              <a:t>role of the European Union and of EU-supported projects and </a:t>
            </a:r>
            <a:r>
              <a:rPr lang="en-US" sz="1600" dirty="0" smtClean="0"/>
              <a:t>activities.</a:t>
            </a:r>
          </a:p>
          <a:p>
            <a:pPr marL="357750" lvl="1" indent="-28575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GB" sz="1600" b="1" dirty="0" smtClean="0">
                <a:solidFill>
                  <a:srgbClr val="C00000"/>
                </a:solidFill>
              </a:rPr>
              <a:t>Key steps.</a:t>
            </a:r>
            <a:r>
              <a:rPr lang="en-GB" sz="1600" dirty="0" smtClean="0"/>
              <a:t> </a:t>
            </a:r>
          </a:p>
          <a:p>
            <a:pPr marL="72000" lvl="1">
              <a:spcAft>
                <a:spcPts val="900"/>
              </a:spcAft>
            </a:pPr>
            <a:r>
              <a:rPr lang="en-GB" sz="1600" dirty="0"/>
              <a:t> </a:t>
            </a:r>
            <a:r>
              <a:rPr lang="en-GB" sz="1600" dirty="0" smtClean="0"/>
              <a:t>     (</a:t>
            </a:r>
            <a:r>
              <a:rPr lang="en-GB" sz="1600" dirty="0"/>
              <a:t>i)  assessment of  needs, </a:t>
            </a:r>
            <a:endParaRPr lang="en-GB" sz="1600" dirty="0" smtClean="0"/>
          </a:p>
          <a:p>
            <a:pPr marL="72000" lvl="1">
              <a:spcAft>
                <a:spcPts val="900"/>
              </a:spcAft>
            </a:pPr>
            <a:r>
              <a:rPr lang="en-GB" sz="1600" dirty="0"/>
              <a:t> </a:t>
            </a:r>
            <a:r>
              <a:rPr lang="en-GB" sz="1600" dirty="0" smtClean="0"/>
              <a:t>     (</a:t>
            </a:r>
            <a:r>
              <a:rPr lang="en-GB" sz="1600" dirty="0"/>
              <a:t>ii) identification of potential tools, </a:t>
            </a:r>
            <a:endParaRPr lang="en-GB" sz="1600" dirty="0" smtClean="0"/>
          </a:p>
          <a:p>
            <a:pPr marL="72000" lvl="1">
              <a:spcAft>
                <a:spcPts val="900"/>
              </a:spcAft>
            </a:pPr>
            <a:r>
              <a:rPr lang="en-GB" sz="1600" dirty="0"/>
              <a:t> </a:t>
            </a:r>
            <a:r>
              <a:rPr lang="en-GB" sz="1600" dirty="0" smtClean="0"/>
              <a:t>     (</a:t>
            </a:r>
            <a:r>
              <a:rPr lang="en-GB" sz="1600" dirty="0"/>
              <a:t>iii) feasibility and budget </a:t>
            </a:r>
            <a:r>
              <a:rPr lang="en-GB" sz="1600" dirty="0" smtClean="0"/>
              <a:t>requirements,</a:t>
            </a:r>
            <a:endParaRPr lang="en-GB" sz="1600" dirty="0"/>
          </a:p>
          <a:p>
            <a:pPr marL="72000" lvl="1">
              <a:spcAft>
                <a:spcPts val="900"/>
              </a:spcAft>
            </a:pPr>
            <a:r>
              <a:rPr lang="en-GB" sz="1600" dirty="0" smtClean="0"/>
              <a:t>      (iv</a:t>
            </a:r>
            <a:r>
              <a:rPr lang="en-GB" sz="1600" dirty="0"/>
              <a:t>) </a:t>
            </a:r>
            <a:r>
              <a:rPr lang="en-GB" sz="1600" dirty="0" smtClean="0"/>
              <a:t>setting-up of partnerships,</a:t>
            </a:r>
          </a:p>
          <a:p>
            <a:pPr marL="72000" lvl="1">
              <a:spcAft>
                <a:spcPts val="900"/>
              </a:spcAft>
            </a:pPr>
            <a:r>
              <a:rPr lang="en-GB" sz="1600" dirty="0"/>
              <a:t> </a:t>
            </a:r>
            <a:r>
              <a:rPr lang="en-GB" sz="1600" dirty="0" smtClean="0"/>
              <a:t>      (v</a:t>
            </a:r>
            <a:r>
              <a:rPr lang="en-GB" sz="1600" dirty="0"/>
              <a:t>) </a:t>
            </a:r>
            <a:r>
              <a:rPr lang="en-GB" sz="1600" dirty="0" smtClean="0"/>
              <a:t>collaborative production of identified tools,</a:t>
            </a:r>
          </a:p>
          <a:p>
            <a:pPr marL="72000" lvl="1">
              <a:spcAft>
                <a:spcPts val="900"/>
              </a:spcAft>
            </a:pPr>
            <a:r>
              <a:rPr lang="en-GB" sz="1600" dirty="0"/>
              <a:t> </a:t>
            </a:r>
            <a:r>
              <a:rPr lang="en-GB" sz="1600" dirty="0" smtClean="0"/>
              <a:t>      (vi) distribution &amp; promotion. </a:t>
            </a:r>
          </a:p>
          <a:p>
            <a:pPr marL="72000" lvl="1">
              <a:spcAft>
                <a:spcPts val="900"/>
              </a:spcAft>
            </a:pP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77288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52534" y="384041"/>
            <a:ext cx="7791874" cy="56169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b="1" dirty="0" smtClean="0">
                <a:solidFill>
                  <a:srgbClr val="CF8831"/>
                </a:solidFill>
              </a:rPr>
              <a:t>CAPITALISATION PHASE </a:t>
            </a:r>
            <a:endParaRPr lang="en-GB" b="1" dirty="0">
              <a:solidFill>
                <a:srgbClr val="CF8831"/>
              </a:solidFill>
            </a:endParaRPr>
          </a:p>
          <a:p>
            <a:pPr marL="72000" lvl="1">
              <a:spcAft>
                <a:spcPts val="1800"/>
              </a:spcAft>
            </a:pPr>
            <a:r>
              <a:rPr lang="it-IT" b="1" i="1" dirty="0" smtClean="0">
                <a:solidFill>
                  <a:srgbClr val="CC0000"/>
                </a:solidFill>
              </a:rPr>
              <a:t>POTENTIAL IC TOOLS</a:t>
            </a:r>
            <a:endParaRPr lang="it-IT" b="1" i="1" dirty="0">
              <a:solidFill>
                <a:srgbClr val="CC0000"/>
              </a:solidFill>
            </a:endParaRPr>
          </a:p>
          <a:p>
            <a:pPr marL="3577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b="1" dirty="0" smtClean="0">
                <a:solidFill>
                  <a:srgbClr val="C00000"/>
                </a:solidFill>
              </a:rPr>
              <a:t>E-learning platform </a:t>
            </a:r>
            <a:r>
              <a:rPr lang="en-GB" sz="1600" dirty="0" smtClean="0"/>
              <a:t>[</a:t>
            </a:r>
            <a:r>
              <a:rPr lang="en-GB" sz="1600" dirty="0"/>
              <a:t>for s</a:t>
            </a:r>
            <a:r>
              <a:rPr lang="en-GB" sz="1600" dirty="0" smtClean="0"/>
              <a:t>elected priority subjects e.g. </a:t>
            </a:r>
            <a:r>
              <a:rPr lang="en-GB" sz="1600" dirty="0"/>
              <a:t>climate finance, LEAP, MRV</a:t>
            </a:r>
            <a:r>
              <a:rPr lang="en-GB" sz="1600" dirty="0" smtClean="0"/>
              <a:t>] :</a:t>
            </a:r>
          </a:p>
          <a:p>
            <a:pPr marL="609750" lvl="1" indent="-285750">
              <a:spcAft>
                <a:spcPts val="600"/>
              </a:spcAft>
              <a:buFontTx/>
              <a:buChar char="-"/>
            </a:pPr>
            <a:r>
              <a:rPr lang="en-GB" sz="1600" dirty="0" smtClean="0"/>
              <a:t>video recordings of specialised lectures;</a:t>
            </a:r>
          </a:p>
          <a:p>
            <a:pPr marL="609750" lvl="1" indent="-285750">
              <a:spcAft>
                <a:spcPts val="600"/>
              </a:spcAft>
              <a:buFontTx/>
              <a:buChar char="-"/>
            </a:pPr>
            <a:r>
              <a:rPr lang="en-GB" sz="1600" dirty="0"/>
              <a:t>o</a:t>
            </a:r>
            <a:r>
              <a:rPr lang="en-GB" sz="1600" dirty="0" smtClean="0"/>
              <a:t>nline tutorials /webinars;</a:t>
            </a:r>
          </a:p>
          <a:p>
            <a:pPr marL="609750" lvl="1" indent="-285750">
              <a:spcAft>
                <a:spcPts val="900"/>
              </a:spcAft>
              <a:buFontTx/>
              <a:buChar char="-"/>
            </a:pPr>
            <a:r>
              <a:rPr lang="en-GB" sz="1600" dirty="0"/>
              <a:t>o</a:t>
            </a:r>
            <a:r>
              <a:rPr lang="en-GB" sz="1600" dirty="0" smtClean="0"/>
              <a:t>ther dedicated resources</a:t>
            </a:r>
          </a:p>
          <a:p>
            <a:pPr marL="3577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b="1" dirty="0" smtClean="0">
                <a:solidFill>
                  <a:srgbClr val="C00000"/>
                </a:solidFill>
              </a:rPr>
              <a:t>Publications :</a:t>
            </a:r>
            <a:endParaRPr lang="en-GB" sz="1600" dirty="0"/>
          </a:p>
          <a:p>
            <a:pPr marL="609750" lvl="1" indent="-285750">
              <a:spcAft>
                <a:spcPts val="600"/>
              </a:spcAft>
              <a:buFontTx/>
              <a:buChar char="-"/>
            </a:pPr>
            <a:r>
              <a:rPr lang="en-GB" sz="1600" dirty="0" smtClean="0"/>
              <a:t>policy papers &amp; e-handbooks; </a:t>
            </a:r>
            <a:endParaRPr lang="en-GB" sz="1600" dirty="0"/>
          </a:p>
          <a:p>
            <a:pPr marL="609750" lvl="1" indent="-285750">
              <a:spcAft>
                <a:spcPts val="600"/>
              </a:spcAft>
              <a:buFontTx/>
              <a:buChar char="-"/>
            </a:pPr>
            <a:r>
              <a:rPr lang="en-GB" sz="1600" dirty="0" smtClean="0"/>
              <a:t>technical  reports; </a:t>
            </a:r>
            <a:endParaRPr lang="en-GB" sz="1600" dirty="0"/>
          </a:p>
          <a:p>
            <a:pPr marL="609750" lvl="1" indent="-285750">
              <a:spcAft>
                <a:spcPts val="900"/>
              </a:spcAft>
              <a:buFontTx/>
              <a:buChar char="-"/>
            </a:pPr>
            <a:r>
              <a:rPr lang="en-GB" sz="1600" dirty="0" smtClean="0"/>
              <a:t>edited </a:t>
            </a:r>
            <a:r>
              <a:rPr lang="en-GB" sz="1600" dirty="0"/>
              <a:t>volume on climate action &amp; project </a:t>
            </a:r>
            <a:r>
              <a:rPr lang="en-GB" sz="1600" dirty="0" smtClean="0"/>
              <a:t>results.</a:t>
            </a:r>
            <a:endParaRPr lang="en-GB" sz="1600" dirty="0"/>
          </a:p>
          <a:p>
            <a:pPr marL="3577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b="1" dirty="0" smtClean="0">
                <a:solidFill>
                  <a:srgbClr val="C00000"/>
                </a:solidFill>
              </a:rPr>
              <a:t>Audio visual productions:</a:t>
            </a:r>
            <a:r>
              <a:rPr lang="en-GB" sz="1600" dirty="0" smtClean="0"/>
              <a:t>  </a:t>
            </a:r>
          </a:p>
          <a:p>
            <a:pPr marL="609750" lvl="1" indent="-285750">
              <a:spcAft>
                <a:spcPts val="600"/>
              </a:spcAft>
              <a:buFontTx/>
              <a:buChar char="-"/>
            </a:pPr>
            <a:r>
              <a:rPr lang="en-GB" sz="1600" dirty="0" smtClean="0"/>
              <a:t>brief </a:t>
            </a:r>
            <a:r>
              <a:rPr lang="en-GB" sz="1600" dirty="0"/>
              <a:t>video reportages on climate action in selected partner </a:t>
            </a:r>
            <a:r>
              <a:rPr lang="en-GB" sz="1600" dirty="0" smtClean="0"/>
              <a:t>countries;</a:t>
            </a:r>
            <a:endParaRPr lang="en-GB" sz="1600" dirty="0"/>
          </a:p>
          <a:p>
            <a:pPr marL="609750" lvl="1" indent="-285750">
              <a:spcAft>
                <a:spcPts val="600"/>
              </a:spcAft>
              <a:buFontTx/>
              <a:buChar char="-"/>
            </a:pPr>
            <a:r>
              <a:rPr lang="en-GB" sz="1600" dirty="0" smtClean="0"/>
              <a:t>content </a:t>
            </a:r>
            <a:r>
              <a:rPr lang="en-GB" sz="1600" dirty="0"/>
              <a:t>for the project’s website and social media </a:t>
            </a:r>
            <a:r>
              <a:rPr lang="en-GB" sz="1600" dirty="0" smtClean="0"/>
              <a:t>channels;  </a:t>
            </a:r>
            <a:endParaRPr lang="en-GB" sz="1600" dirty="0"/>
          </a:p>
          <a:p>
            <a:pPr marL="324000" lvl="1">
              <a:spcAft>
                <a:spcPts val="600"/>
              </a:spcAft>
            </a:pPr>
            <a:r>
              <a:rPr lang="en-GB" sz="1600" dirty="0" smtClean="0"/>
              <a:t>-     documentary on project </a:t>
            </a:r>
            <a:r>
              <a:rPr lang="en-GB" sz="1600" dirty="0"/>
              <a:t>outcomes, </a:t>
            </a:r>
            <a:r>
              <a:rPr lang="en-GB" sz="1600" dirty="0" smtClean="0"/>
              <a:t>towards the end of </a:t>
            </a:r>
            <a:r>
              <a:rPr lang="en-GB" sz="1600" dirty="0"/>
              <a:t>the project’s </a:t>
            </a:r>
            <a:r>
              <a:rPr lang="en-GB" sz="1600" dirty="0" smtClean="0"/>
              <a:t>cycle.</a:t>
            </a:r>
            <a:endParaRPr lang="en-GB" sz="1600" dirty="0"/>
          </a:p>
          <a:p>
            <a:pPr marL="357750" lvl="1" indent="-285750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1600" b="1" dirty="0" smtClean="0">
                <a:solidFill>
                  <a:srgbClr val="C00000"/>
                </a:solidFill>
              </a:rPr>
              <a:t>Mainstreaming &amp; promotional events</a:t>
            </a:r>
            <a:r>
              <a:rPr lang="en-GB" sz="1600" b="1" dirty="0" smtClean="0"/>
              <a:t> [</a:t>
            </a:r>
            <a:r>
              <a:rPr lang="en-GB" sz="1600" dirty="0" smtClean="0"/>
              <a:t>e.g. COP23 side events, national CC events, etc.]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7793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4" t="9442" r="38761" b="44823"/>
          <a:stretch/>
        </p:blipFill>
        <p:spPr bwMode="auto">
          <a:xfrm>
            <a:off x="-36512" y="4515"/>
            <a:ext cx="5976664" cy="685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6192688" y="2132856"/>
            <a:ext cx="27718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4483" indent="-1121" algn="ctr"/>
            <a:endParaRPr lang="en-GB" sz="2000" spc="-13" dirty="0" smtClean="0">
              <a:solidFill>
                <a:srgbClr val="C00000"/>
              </a:solidFill>
              <a:cs typeface="Calibri"/>
            </a:endParaRPr>
          </a:p>
          <a:p>
            <a:pPr marL="11206" marR="4483" indent="-1121" algn="ctr"/>
            <a:r>
              <a:rPr lang="en-GB" sz="2000" spc="-13" dirty="0" smtClean="0">
                <a:solidFill>
                  <a:srgbClr val="C00000"/>
                </a:solidFill>
                <a:cs typeface="Calibri"/>
              </a:rPr>
              <a:t> </a:t>
            </a:r>
            <a:endParaRPr lang="en-GB" sz="2000" spc="-13" dirty="0">
              <a:solidFill>
                <a:srgbClr val="C00000"/>
              </a:solidFill>
              <a:cs typeface="Calibri"/>
            </a:endParaRPr>
          </a:p>
          <a:p>
            <a:pPr marL="11206" marR="4483" indent="-1121" algn="ctr"/>
            <a:r>
              <a:rPr lang="en-GB" sz="5400" b="1" i="1" spc="-13" dirty="0" smtClean="0">
                <a:solidFill>
                  <a:srgbClr val="C00000"/>
                </a:solidFill>
                <a:cs typeface="Calibri"/>
              </a:rPr>
              <a:t>Thank you</a:t>
            </a:r>
            <a:endParaRPr lang="en-GB" sz="6000" b="1" i="1" spc="-13" dirty="0">
              <a:solidFill>
                <a:srgbClr val="C00000"/>
              </a:solidFill>
              <a:cs typeface="Calibri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324" y="5853844"/>
            <a:ext cx="1920485" cy="45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0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23528" y="1988840"/>
            <a:ext cx="8358246" cy="1815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CC0000"/>
                </a:solidFill>
              </a:rPr>
              <a:t>WEBSITE </a:t>
            </a:r>
            <a:r>
              <a:rPr lang="en-GB" sz="4800" b="1" dirty="0">
                <a:solidFill>
                  <a:srgbClr val="CC0000"/>
                </a:solidFill>
              </a:rPr>
              <a:t>&amp;</a:t>
            </a:r>
            <a:endParaRPr lang="en-GB" sz="4800" b="1" dirty="0" smtClean="0">
              <a:solidFill>
                <a:srgbClr val="CC0000"/>
              </a:solidFill>
            </a:endParaRPr>
          </a:p>
          <a:p>
            <a:pPr algn="ctr"/>
            <a:r>
              <a:rPr lang="en-GB" sz="4800" b="1" dirty="0" smtClean="0">
                <a:solidFill>
                  <a:srgbClr val="CC0000"/>
                </a:solidFill>
              </a:rPr>
              <a:t> </a:t>
            </a:r>
            <a:r>
              <a:rPr lang="en-GB" sz="4800" b="1" dirty="0">
                <a:solidFill>
                  <a:srgbClr val="CC0000"/>
                </a:solidFill>
              </a:rPr>
              <a:t>KNOWLEDGE PLATFORM </a:t>
            </a:r>
            <a:endParaRPr lang="en-GB" sz="1600" u="sng" dirty="0" smtClean="0">
              <a:solidFill>
                <a:srgbClr val="C00000"/>
              </a:solidFill>
            </a:endParaRPr>
          </a:p>
          <a:p>
            <a:pPr marL="324000" indent="-324000" algn="ctr">
              <a:buFont typeface="Wingdings" panose="05000000000000000000" pitchFamily="2" charset="2"/>
              <a:buChar char="§"/>
            </a:pPr>
            <a:endParaRPr lang="en-GB" sz="1600" dirty="0" smtClean="0"/>
          </a:p>
        </p:txBody>
      </p:sp>
      <p:pic>
        <p:nvPicPr>
          <p:cNvPr id="2052" name="Picture 4" descr="C:\Users\comec_000\AppData\Local\Microsoft\Windows\INetCache\IE\F5ILGO86\Bubbl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49" y="4011807"/>
            <a:ext cx="9144000" cy="19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5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52534" y="254930"/>
            <a:ext cx="8358246" cy="266226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000" b="1" dirty="0">
                <a:solidFill>
                  <a:srgbClr val="CF8831"/>
                </a:solidFill>
              </a:rPr>
              <a:t>WEBSITE </a:t>
            </a:r>
            <a:r>
              <a:rPr lang="en-GB" sz="2000" b="1" dirty="0" smtClean="0">
                <a:solidFill>
                  <a:srgbClr val="CF8831"/>
                </a:solidFill>
              </a:rPr>
              <a:t>&amp; KNOWLEDGE PLATFORM</a:t>
            </a:r>
            <a:r>
              <a:rPr lang="en-GB" sz="2000" b="1" dirty="0" smtClean="0">
                <a:solidFill>
                  <a:srgbClr val="E0B220"/>
                </a:solidFill>
              </a:rPr>
              <a:t> </a:t>
            </a:r>
          </a:p>
          <a:p>
            <a:pPr>
              <a:spcAft>
                <a:spcPts val="1800"/>
              </a:spcAft>
            </a:pPr>
            <a:r>
              <a:rPr lang="it-IT" sz="2200" b="1" i="1" dirty="0" smtClean="0">
                <a:solidFill>
                  <a:srgbClr val="CC0000"/>
                </a:solidFill>
              </a:rPr>
              <a:t>KEY DEVELOPMENTS</a:t>
            </a:r>
            <a:endParaRPr lang="en-GB" sz="2200" b="1" i="1" dirty="0" smtClean="0">
              <a:solidFill>
                <a:srgbClr val="C00000"/>
              </a:solidFill>
            </a:endParaRPr>
          </a:p>
          <a:p>
            <a:pPr marL="285750" lvl="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000" dirty="0"/>
              <a:t>ClimaSouth web site /  knowledge platform (KP), </a:t>
            </a:r>
            <a:r>
              <a:rPr lang="en-GB" sz="2000" u="sng" dirty="0"/>
              <a:t>upgraded in early 2017</a:t>
            </a:r>
            <a:r>
              <a:rPr lang="en-GB" sz="2000" dirty="0"/>
              <a:t>, following critical review of its  functionalities, </a:t>
            </a:r>
            <a:r>
              <a:rPr lang="en-GB" sz="2000" dirty="0" smtClean="0"/>
              <a:t>as presented </a:t>
            </a:r>
            <a:r>
              <a:rPr lang="en-GB" sz="2000" dirty="0"/>
              <a:t>at 5th SC.</a:t>
            </a:r>
          </a:p>
          <a:p>
            <a:pPr marL="285750" lvl="0" indent="-28575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GB" sz="2000" dirty="0" smtClean="0"/>
              <a:t>An analysis </a:t>
            </a:r>
            <a:r>
              <a:rPr lang="en-GB" sz="2000" dirty="0"/>
              <a:t>of the metrics for the CS website </a:t>
            </a:r>
            <a:r>
              <a:rPr lang="en-GB" sz="2000" dirty="0" smtClean="0"/>
              <a:t>at the end of 2016, highlighted </a:t>
            </a:r>
            <a:r>
              <a:rPr lang="en-GB" sz="2000" dirty="0"/>
              <a:t>the overall </a:t>
            </a:r>
            <a:r>
              <a:rPr lang="en-GB" sz="2000" u="sng" dirty="0"/>
              <a:t>positive trend </a:t>
            </a:r>
            <a:r>
              <a:rPr lang="en-GB" sz="2000" dirty="0"/>
              <a:t>recorded in its performance. </a:t>
            </a:r>
          </a:p>
        </p:txBody>
      </p:sp>
    </p:spTree>
    <p:extLst>
      <p:ext uri="{BB962C8B-B14F-4D97-AF65-F5344CB8AC3E}">
        <p14:creationId xmlns:p14="http://schemas.microsoft.com/office/powerpoint/2010/main" val="300659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 rotWithShape="1">
          <a:blip r:embed="rId2"/>
          <a:srcRect l="26567" t="26918" r="22789" b="7195"/>
          <a:stretch/>
        </p:blipFill>
        <p:spPr bwMode="auto">
          <a:xfrm>
            <a:off x="323528" y="620688"/>
            <a:ext cx="8496944" cy="604867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02322" y="116632"/>
            <a:ext cx="85181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i="1" dirty="0" smtClean="0">
                <a:solidFill>
                  <a:srgbClr val="C00000"/>
                </a:solidFill>
              </a:rPr>
              <a:t>Audience </a:t>
            </a:r>
            <a:r>
              <a:rPr lang="en-GB" sz="2200" b="1" i="1" dirty="0">
                <a:solidFill>
                  <a:srgbClr val="C00000"/>
                </a:solidFill>
              </a:rPr>
              <a:t>overview: comparative data for CS website, 2015 – 2016</a:t>
            </a:r>
            <a:endParaRPr lang="en-GB" sz="2200" b="1" dirty="0">
              <a:solidFill>
                <a:srgbClr val="C00000"/>
              </a:solidFill>
            </a:endParaRPr>
          </a:p>
        </p:txBody>
      </p:sp>
      <p:sp>
        <p:nvSpPr>
          <p:cNvPr id="4" name="Ovale 3"/>
          <p:cNvSpPr/>
          <p:nvPr/>
        </p:nvSpPr>
        <p:spPr>
          <a:xfrm>
            <a:off x="5796136" y="2492896"/>
            <a:ext cx="2592288" cy="648072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5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52534" y="254930"/>
            <a:ext cx="8358246" cy="355481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000" b="1" dirty="0">
                <a:solidFill>
                  <a:srgbClr val="CF8831"/>
                </a:solidFill>
              </a:rPr>
              <a:t>WEBSITE </a:t>
            </a:r>
            <a:r>
              <a:rPr lang="en-GB" sz="2000" b="1" dirty="0" smtClean="0">
                <a:solidFill>
                  <a:srgbClr val="CF8831"/>
                </a:solidFill>
              </a:rPr>
              <a:t>&amp; KNOWLEDGE PLATFORM</a:t>
            </a:r>
            <a:r>
              <a:rPr lang="en-GB" sz="2000" b="1" dirty="0" smtClean="0">
                <a:solidFill>
                  <a:srgbClr val="E0B220"/>
                </a:solidFill>
              </a:rPr>
              <a:t> </a:t>
            </a:r>
          </a:p>
          <a:p>
            <a:pPr>
              <a:spcAft>
                <a:spcPts val="1800"/>
              </a:spcAft>
            </a:pPr>
            <a:r>
              <a:rPr lang="it-IT" sz="2200" b="1" i="1" dirty="0" smtClean="0">
                <a:solidFill>
                  <a:srgbClr val="CC0000"/>
                </a:solidFill>
              </a:rPr>
              <a:t>KEY DEVELOPMENTS</a:t>
            </a:r>
            <a:endParaRPr lang="en-GB" sz="2200" b="1" i="1" dirty="0" smtClean="0">
              <a:solidFill>
                <a:srgbClr val="C00000"/>
              </a:solidFill>
            </a:endParaRPr>
          </a:p>
          <a:p>
            <a:pPr marL="285750" lvl="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000" dirty="0"/>
              <a:t>ClimaSouth web site /  knowledge platform (KP), </a:t>
            </a:r>
            <a:r>
              <a:rPr lang="en-GB" sz="2000" u="sng" dirty="0"/>
              <a:t>upgraded in early 2017</a:t>
            </a:r>
            <a:r>
              <a:rPr lang="en-GB" sz="2000" dirty="0"/>
              <a:t>, following critical review of its  functionalities, as presented at 5th SC.</a:t>
            </a:r>
          </a:p>
          <a:p>
            <a:pPr marL="285750" lvl="0" indent="-28575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GB" sz="2000" dirty="0"/>
              <a:t>An analysis of the metrics for the CS website at the end of 2016, highlighted the overall </a:t>
            </a:r>
            <a:r>
              <a:rPr lang="en-GB" sz="2000" u="sng" dirty="0"/>
              <a:t>positive trend </a:t>
            </a:r>
            <a:r>
              <a:rPr lang="en-GB" sz="2000" dirty="0"/>
              <a:t>recorded in its performance. </a:t>
            </a:r>
          </a:p>
          <a:p>
            <a:pPr marL="285750" lvl="0" indent="-28575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GB" sz="2000" dirty="0" smtClean="0"/>
              <a:t>Scores significantly </a:t>
            </a:r>
            <a:r>
              <a:rPr lang="en-GB" sz="2000" u="sng" dirty="0"/>
              <a:t>better than i</a:t>
            </a:r>
            <a:r>
              <a:rPr lang="en-GB" sz="2000" u="sng" dirty="0" smtClean="0"/>
              <a:t>ndustry </a:t>
            </a:r>
            <a:r>
              <a:rPr lang="en-GB" sz="2000" u="sng" dirty="0"/>
              <a:t>average</a:t>
            </a:r>
            <a:r>
              <a:rPr lang="en-GB" sz="2000" dirty="0"/>
              <a:t>, based on benchmarks extrapolated from </a:t>
            </a:r>
            <a:r>
              <a:rPr lang="en-GB" sz="2000" dirty="0" smtClean="0"/>
              <a:t>CC </a:t>
            </a:r>
            <a:r>
              <a:rPr lang="en-GB" sz="2000" dirty="0"/>
              <a:t>sites available through Google’s </a:t>
            </a:r>
            <a:r>
              <a:rPr lang="en-GB" sz="2000" dirty="0" smtClean="0"/>
              <a:t>analytics </a:t>
            </a:r>
            <a:r>
              <a:rPr lang="en-GB" sz="2000" dirty="0"/>
              <a:t>tool. </a:t>
            </a:r>
            <a:endParaRPr lang="en-GB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110036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02322" y="116632"/>
            <a:ext cx="77768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i="1" dirty="0">
                <a:solidFill>
                  <a:srgbClr val="C00000"/>
                </a:solidFill>
              </a:rPr>
              <a:t>Benchmarking summary data for CS website, year </a:t>
            </a:r>
            <a:r>
              <a:rPr lang="en-GB" sz="2200" b="1" i="1" dirty="0" smtClean="0">
                <a:solidFill>
                  <a:srgbClr val="C00000"/>
                </a:solidFill>
              </a:rPr>
              <a:t>2016</a:t>
            </a:r>
            <a:endParaRPr lang="en-GB" sz="2200" b="1" dirty="0">
              <a:solidFill>
                <a:srgbClr val="C00000"/>
              </a:solidFill>
            </a:endParaRPr>
          </a:p>
        </p:txBody>
      </p:sp>
      <p:pic>
        <p:nvPicPr>
          <p:cNvPr id="5" name="Immagine 4"/>
          <p:cNvPicPr/>
          <p:nvPr/>
        </p:nvPicPr>
        <p:blipFill rotWithShape="1">
          <a:blip r:embed="rId2"/>
          <a:srcRect l="28833" t="13782" r="24278" b="39328"/>
          <a:stretch/>
        </p:blipFill>
        <p:spPr bwMode="auto">
          <a:xfrm>
            <a:off x="323528" y="692696"/>
            <a:ext cx="8518150" cy="568863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vale 3"/>
          <p:cNvSpPr/>
          <p:nvPr/>
        </p:nvSpPr>
        <p:spPr>
          <a:xfrm>
            <a:off x="7308304" y="980728"/>
            <a:ext cx="1728192" cy="1224136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9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52534" y="254930"/>
            <a:ext cx="8358246" cy="59554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000" b="1" dirty="0">
                <a:solidFill>
                  <a:srgbClr val="CF8831"/>
                </a:solidFill>
              </a:rPr>
              <a:t>WEBSITE </a:t>
            </a:r>
            <a:r>
              <a:rPr lang="en-GB" sz="2000" b="1" dirty="0" smtClean="0">
                <a:solidFill>
                  <a:srgbClr val="CF8831"/>
                </a:solidFill>
              </a:rPr>
              <a:t>&amp; KNOWLEDGE PLATFORM</a:t>
            </a:r>
            <a:r>
              <a:rPr lang="en-GB" sz="2000" b="1" dirty="0" smtClean="0">
                <a:solidFill>
                  <a:srgbClr val="E0B220"/>
                </a:solidFill>
              </a:rPr>
              <a:t> </a:t>
            </a:r>
          </a:p>
          <a:p>
            <a:pPr>
              <a:spcAft>
                <a:spcPts val="1800"/>
              </a:spcAft>
            </a:pPr>
            <a:r>
              <a:rPr lang="it-IT" sz="2200" b="1" i="1" dirty="0" smtClean="0">
                <a:solidFill>
                  <a:srgbClr val="CC0000"/>
                </a:solidFill>
              </a:rPr>
              <a:t>KEY DEVELOPMENTS</a:t>
            </a:r>
            <a:endParaRPr lang="en-GB" sz="2200" b="1" i="1" dirty="0" smtClean="0">
              <a:solidFill>
                <a:srgbClr val="C00000"/>
              </a:solidFill>
            </a:endParaRPr>
          </a:p>
          <a:p>
            <a:pPr marL="285750" lvl="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000" dirty="0"/>
              <a:t>ClimaSouth web site /  knowledge platform (KP), </a:t>
            </a:r>
            <a:r>
              <a:rPr lang="en-GB" sz="2000" u="sng" dirty="0"/>
              <a:t>upgraded in early 2017</a:t>
            </a:r>
            <a:r>
              <a:rPr lang="en-GB" sz="2000" dirty="0"/>
              <a:t>, following critical review of its  functionalities, as presented at 5th SC.</a:t>
            </a:r>
          </a:p>
          <a:p>
            <a:pPr marL="285750" lvl="0" indent="-28575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GB" sz="2000" dirty="0"/>
              <a:t>An analysis of the metrics for the CS website at the end of 2016, highlighted the overall </a:t>
            </a:r>
            <a:r>
              <a:rPr lang="en-GB" sz="2000" u="sng" dirty="0"/>
              <a:t>positive trend </a:t>
            </a:r>
            <a:r>
              <a:rPr lang="en-GB" sz="2000" dirty="0"/>
              <a:t>recorded in its performance. </a:t>
            </a:r>
          </a:p>
          <a:p>
            <a:pPr marL="285750" lvl="0" indent="-28575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GB" sz="2000" dirty="0" smtClean="0"/>
              <a:t>Scores significantly </a:t>
            </a:r>
            <a:r>
              <a:rPr lang="en-GB" sz="2000" u="sng" dirty="0" smtClean="0"/>
              <a:t>better than industry average</a:t>
            </a:r>
            <a:r>
              <a:rPr lang="en-GB" sz="2000" dirty="0" smtClean="0"/>
              <a:t>, based on benchmarks extrapolated from CC sites available through Google’s analytics tool. </a:t>
            </a:r>
            <a:endParaRPr lang="en-GB" sz="2000" i="1" dirty="0" smtClean="0"/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000" u="sng" dirty="0" smtClean="0"/>
              <a:t>On </a:t>
            </a:r>
            <a:r>
              <a:rPr lang="en-GB" sz="2000" u="sng" dirty="0"/>
              <a:t>the other hand</a:t>
            </a:r>
            <a:r>
              <a:rPr lang="en-GB" sz="2000" dirty="0"/>
              <a:t>, the analysis </a:t>
            </a:r>
            <a:r>
              <a:rPr lang="en-GB" sz="2000" dirty="0" smtClean="0"/>
              <a:t>also </a:t>
            </a:r>
            <a:r>
              <a:rPr lang="en-GB" sz="2000" dirty="0"/>
              <a:t>emphasized the need to </a:t>
            </a:r>
            <a:r>
              <a:rPr lang="en-GB" sz="2000" dirty="0" smtClean="0"/>
              <a:t>: </a:t>
            </a:r>
          </a:p>
          <a:p>
            <a:pPr marL="245700" indent="-342900">
              <a:spcAft>
                <a:spcPts val="1200"/>
              </a:spcAft>
              <a:buFontTx/>
              <a:buChar char="-"/>
            </a:pPr>
            <a:r>
              <a:rPr lang="en-GB" sz="2000" i="1" dirty="0" smtClean="0"/>
              <a:t>update </a:t>
            </a:r>
            <a:r>
              <a:rPr lang="en-GB" sz="2000" i="1" dirty="0"/>
              <a:t>and improve </a:t>
            </a:r>
            <a:r>
              <a:rPr lang="en-GB" sz="2000" i="1" dirty="0" smtClean="0"/>
              <a:t>dynamic </a:t>
            </a:r>
            <a:r>
              <a:rPr lang="en-GB" sz="2000" i="1" dirty="0"/>
              <a:t>content of </a:t>
            </a:r>
            <a:r>
              <a:rPr lang="en-GB" sz="2000" i="1" dirty="0" smtClean="0"/>
              <a:t>website,</a:t>
            </a:r>
          </a:p>
          <a:p>
            <a:pPr marL="245700" indent="-342900">
              <a:spcAft>
                <a:spcPts val="1200"/>
              </a:spcAft>
              <a:buFontTx/>
              <a:buChar char="-"/>
            </a:pPr>
            <a:r>
              <a:rPr lang="en-GB" sz="2000" i="1" dirty="0"/>
              <a:t>e</a:t>
            </a:r>
            <a:r>
              <a:rPr lang="en-GB" sz="2000" i="1" dirty="0" smtClean="0"/>
              <a:t>nhance external </a:t>
            </a:r>
            <a:r>
              <a:rPr lang="en-GB" sz="2000" i="1" dirty="0"/>
              <a:t>referral </a:t>
            </a:r>
            <a:r>
              <a:rPr lang="en-GB" sz="2000" i="1" dirty="0" smtClean="0"/>
              <a:t>to website by </a:t>
            </a:r>
            <a:r>
              <a:rPr lang="en-GB" sz="2000" i="1" dirty="0"/>
              <a:t>intensifying </a:t>
            </a:r>
            <a:r>
              <a:rPr lang="en-GB" sz="2000" i="1" dirty="0" smtClean="0"/>
              <a:t>social </a:t>
            </a:r>
            <a:r>
              <a:rPr lang="en-GB" sz="2000" i="1" dirty="0"/>
              <a:t>media </a:t>
            </a:r>
            <a:r>
              <a:rPr lang="en-GB" sz="2000" i="1" dirty="0" smtClean="0"/>
              <a:t>activities,</a:t>
            </a:r>
            <a:endParaRPr lang="en-GB" sz="2000" i="1" dirty="0"/>
          </a:p>
          <a:p>
            <a:pPr marL="245700" indent="-342900">
              <a:spcAft>
                <a:spcPts val="1200"/>
              </a:spcAft>
              <a:buFontTx/>
              <a:buChar char="-"/>
            </a:pPr>
            <a:r>
              <a:rPr lang="en-GB" sz="2000" i="1" dirty="0" smtClean="0"/>
              <a:t>strengthen reach </a:t>
            </a:r>
            <a:r>
              <a:rPr lang="en-GB" sz="2000" i="1" dirty="0"/>
              <a:t>and impact </a:t>
            </a:r>
            <a:r>
              <a:rPr lang="en-GB" sz="2000" i="1" dirty="0" smtClean="0"/>
              <a:t>among </a:t>
            </a:r>
            <a:r>
              <a:rPr lang="en-GB" sz="2000" i="1" dirty="0" err="1" smtClean="0"/>
              <a:t>Arabophone</a:t>
            </a:r>
            <a:r>
              <a:rPr lang="en-GB" sz="2000" i="1" dirty="0" smtClean="0"/>
              <a:t> </a:t>
            </a:r>
            <a:r>
              <a:rPr lang="en-GB" sz="2000" i="1" dirty="0"/>
              <a:t>segment of </a:t>
            </a:r>
            <a:r>
              <a:rPr lang="en-GB" sz="2000" i="1" dirty="0" smtClean="0"/>
              <a:t>audience.</a:t>
            </a:r>
          </a:p>
          <a:p>
            <a:pPr marL="285750" lvl="0" indent="-285750">
              <a:spcAft>
                <a:spcPts val="2400"/>
              </a:spcAft>
              <a:buFont typeface="Wingdings" panose="05000000000000000000" pitchFamily="2" charset="2"/>
              <a:buChar char="§"/>
            </a:pP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27798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02322" y="292586"/>
            <a:ext cx="83741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C00000"/>
                </a:solidFill>
              </a:rPr>
              <a:t>Map overlay of users of CS website by country in 2015 and </a:t>
            </a:r>
            <a:r>
              <a:rPr lang="en-GB" sz="2400" b="1" i="1" dirty="0" smtClean="0">
                <a:solidFill>
                  <a:srgbClr val="C00000"/>
                </a:solidFill>
              </a:rPr>
              <a:t>2016</a:t>
            </a:r>
            <a:endParaRPr lang="en-GB" sz="2400" b="1" dirty="0">
              <a:solidFill>
                <a:srgbClr val="C00000"/>
              </a:solidFill>
            </a:endParaRPr>
          </a:p>
        </p:txBody>
      </p:sp>
      <p:pic>
        <p:nvPicPr>
          <p:cNvPr id="6" name="Immagine 5"/>
          <p:cNvPicPr/>
          <p:nvPr/>
        </p:nvPicPr>
        <p:blipFill rotWithShape="1">
          <a:blip r:embed="rId2"/>
          <a:srcRect l="17453" t="32811" r="12436" b="22298"/>
          <a:stretch/>
        </p:blipFill>
        <p:spPr bwMode="auto">
          <a:xfrm>
            <a:off x="323529" y="1196752"/>
            <a:ext cx="8568951" cy="439248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935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42446</TotalTime>
  <Words>1264</Words>
  <Application>Microsoft Office PowerPoint</Application>
  <PresentationFormat>Presentazione su schermo (4:3)</PresentationFormat>
  <Paragraphs>136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GHMM</dc:creator>
  <cp:lastModifiedBy>comecaweb@live.com</cp:lastModifiedBy>
  <cp:revision>439</cp:revision>
  <dcterms:created xsi:type="dcterms:W3CDTF">2012-08-16T12:50:02Z</dcterms:created>
  <dcterms:modified xsi:type="dcterms:W3CDTF">2017-03-29T12:54:25Z</dcterms:modified>
</cp:coreProperties>
</file>