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75" r:id="rId3"/>
    <p:sldId id="278" r:id="rId4"/>
    <p:sldId id="279" r:id="rId5"/>
    <p:sldId id="272" r:id="rId6"/>
    <p:sldId id="280" r:id="rId7"/>
    <p:sldId id="276" r:id="rId8"/>
    <p:sldId id="281"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09" autoAdjust="0"/>
    <p:restoredTop sz="95594" autoAdjust="0"/>
  </p:normalViewPr>
  <p:slideViewPr>
    <p:cSldViewPr snapToGrid="0">
      <p:cViewPr>
        <p:scale>
          <a:sx n="94" d="100"/>
          <a:sy n="94" d="100"/>
        </p:scale>
        <p:origin x="-744" y="-8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323C5D-0866-4E2A-B9EC-24D809FF5DE5}" type="datetimeFigureOut">
              <a:rPr lang="en-GB" smtClean="0"/>
              <a:t>28/03/17</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FD02F3-1704-4ADB-B5B4-7CF18DC21D60}" type="slidenum">
              <a:rPr lang="en-GB" smtClean="0"/>
              <a:t>‹n.›</a:t>
            </a:fld>
            <a:endParaRPr lang="en-GB"/>
          </a:p>
        </p:txBody>
      </p:sp>
    </p:spTree>
    <p:extLst>
      <p:ext uri="{BB962C8B-B14F-4D97-AF65-F5344CB8AC3E}">
        <p14:creationId xmlns:p14="http://schemas.microsoft.com/office/powerpoint/2010/main" val="3616308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GB" dirty="0" smtClean="0"/>
              <a:t>CS conducted a</a:t>
            </a:r>
            <a:r>
              <a:rPr lang="en-GB" baseline="0" dirty="0" smtClean="0"/>
              <a:t> </a:t>
            </a:r>
            <a:r>
              <a:rPr lang="en-GB" dirty="0" smtClean="0"/>
              <a:t>survey to assess countries’ capacity development support needs as they prepare for implementation</a:t>
            </a:r>
          </a:p>
          <a:p>
            <a:pPr algn="just"/>
            <a:r>
              <a:rPr lang="en-GB" dirty="0" smtClean="0"/>
              <a:t>of the PA and especially the NDCs. The</a:t>
            </a:r>
            <a:r>
              <a:rPr lang="en-GB" baseline="0" dirty="0" smtClean="0"/>
              <a:t> </a:t>
            </a:r>
            <a:r>
              <a:rPr lang="en-GB" dirty="0" smtClean="0"/>
              <a:t>survey addressed countries’ progress on NDC implementation planning, as well as capacity</a:t>
            </a:r>
            <a:r>
              <a:rPr lang="en-GB" baseline="0" dirty="0" smtClean="0"/>
              <a:t> </a:t>
            </a:r>
            <a:r>
              <a:rPr lang="en-GB" dirty="0" smtClean="0"/>
              <a:t>development or technical assistance needs related to NDC implementation.</a:t>
            </a:r>
          </a:p>
          <a:p>
            <a:pPr algn="just"/>
            <a:endParaRPr lang="en-GB" dirty="0" smtClean="0"/>
          </a:p>
          <a:p>
            <a:pPr marL="171450" indent="-171450" algn="just">
              <a:buFontTx/>
              <a:buChar char="-"/>
            </a:pPr>
            <a:r>
              <a:rPr lang="en-GB" baseline="0" dirty="0" smtClean="0"/>
              <a:t>n</a:t>
            </a:r>
            <a:r>
              <a:rPr lang="en-GB" dirty="0" smtClean="0"/>
              <a:t>ot covering the technical details of NDCs as these have been largely analysed</a:t>
            </a:r>
            <a:r>
              <a:rPr lang="en-GB" baseline="0" dirty="0" smtClean="0"/>
              <a:t> and there exists a lot of literature</a:t>
            </a:r>
          </a:p>
          <a:p>
            <a:pPr marL="171450" indent="-171450" algn="just">
              <a:buFontTx/>
              <a:buChar char="-"/>
            </a:pPr>
            <a:r>
              <a:rPr lang="en-GB" baseline="0" dirty="0" smtClean="0"/>
              <a:t>focus on countries that have submitted (I)NDCs only (i.e. State of Palestine missing)</a:t>
            </a:r>
          </a:p>
          <a:p>
            <a:pPr marL="171450" indent="-171450" algn="just">
              <a:buFontTx/>
              <a:buChar char="-"/>
            </a:pPr>
            <a:r>
              <a:rPr lang="en-GB" dirty="0" smtClean="0"/>
              <a:t>No official international</a:t>
            </a:r>
            <a:r>
              <a:rPr lang="en-GB" baseline="0" dirty="0" smtClean="0"/>
              <a:t> guidance as the </a:t>
            </a:r>
            <a:r>
              <a:rPr lang="en-GB" dirty="0" smtClean="0"/>
              <a:t>completion</a:t>
            </a:r>
            <a:r>
              <a:rPr lang="en-GB" baseline="0" dirty="0" smtClean="0"/>
              <a:t> of the PA Rulebook is expected by COP 24. The assessment broadly followed the steps identified (those leading up to implementation)</a:t>
            </a:r>
          </a:p>
          <a:p>
            <a:endParaRPr lang="en-GB" dirty="0"/>
          </a:p>
        </p:txBody>
      </p:sp>
      <p:sp>
        <p:nvSpPr>
          <p:cNvPr id="4" name="Slide Number Placeholder 3"/>
          <p:cNvSpPr>
            <a:spLocks noGrp="1"/>
          </p:cNvSpPr>
          <p:nvPr>
            <p:ph type="sldNum" sz="quarter" idx="10"/>
          </p:nvPr>
        </p:nvSpPr>
        <p:spPr/>
        <p:txBody>
          <a:bodyPr/>
          <a:lstStyle/>
          <a:p>
            <a:fld id="{2BFD02F3-1704-4ADB-B5B4-7CF18DC21D60}" type="slidenum">
              <a:rPr lang="en-GB" smtClean="0"/>
              <a:t>2</a:t>
            </a:fld>
            <a:endParaRPr lang="en-GB"/>
          </a:p>
        </p:txBody>
      </p:sp>
    </p:spTree>
    <p:extLst>
      <p:ext uri="{BB962C8B-B14F-4D97-AF65-F5344CB8AC3E}">
        <p14:creationId xmlns:p14="http://schemas.microsoft.com/office/powerpoint/2010/main" val="2261060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smtClean="0"/>
              <a:t>Note that in the transition from INDC to NDC, most NDCs have remained unchanged, with</a:t>
            </a:r>
            <a:r>
              <a:rPr lang="en-GB" baseline="0" dirty="0" smtClean="0"/>
              <a:t> notable exception of Morocco*</a:t>
            </a:r>
          </a:p>
          <a:p>
            <a:pPr marL="171450" indent="-171450">
              <a:buFontTx/>
              <a:buChar char="-"/>
            </a:pPr>
            <a:r>
              <a:rPr lang="en-GB" baseline="0" dirty="0" smtClean="0"/>
              <a:t>Many common focus sectors and priority areas. All CS countries focus on both mitigation and adaptation. Notable inclusion of energy in all NDCs, which reflects the prospected increased use of energy consumption in the MENA region.</a:t>
            </a:r>
            <a:endParaRPr lang="en-GB" dirty="0"/>
          </a:p>
        </p:txBody>
      </p:sp>
      <p:sp>
        <p:nvSpPr>
          <p:cNvPr id="4" name="Slide Number Placeholder 3"/>
          <p:cNvSpPr>
            <a:spLocks noGrp="1"/>
          </p:cNvSpPr>
          <p:nvPr>
            <p:ph type="sldNum" sz="quarter" idx="10"/>
          </p:nvPr>
        </p:nvSpPr>
        <p:spPr/>
        <p:txBody>
          <a:bodyPr/>
          <a:lstStyle/>
          <a:p>
            <a:fld id="{2BFD02F3-1704-4ADB-B5B4-7CF18DC21D60}" type="slidenum">
              <a:rPr lang="en-GB" smtClean="0"/>
              <a:t>3</a:t>
            </a:fld>
            <a:endParaRPr lang="en-GB"/>
          </a:p>
        </p:txBody>
      </p:sp>
    </p:spTree>
    <p:extLst>
      <p:ext uri="{BB962C8B-B14F-4D97-AF65-F5344CB8AC3E}">
        <p14:creationId xmlns:p14="http://schemas.microsoft.com/office/powerpoint/2010/main" val="22610604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GB" dirty="0" smtClean="0"/>
              <a:t>This gives an idea that there has been movement after Paris and more recently Marrakesh.</a:t>
            </a:r>
          </a:p>
          <a:p>
            <a:pPr algn="just"/>
            <a:endParaRPr lang="en-GB" dirty="0" smtClean="0"/>
          </a:p>
          <a:p>
            <a:pPr algn="just"/>
            <a:r>
              <a:rPr lang="en-GB" b="1" u="none" dirty="0" smtClean="0"/>
              <a:t>Good</a:t>
            </a:r>
            <a:r>
              <a:rPr lang="en-GB" b="1" u="none" baseline="0" dirty="0" smtClean="0"/>
              <a:t> governance </a:t>
            </a:r>
            <a:r>
              <a:rPr lang="en-GB" u="none" baseline="0" dirty="0" smtClean="0"/>
              <a:t>is essential to maintain momentum in implementing NDCs. To ensure leadership and ownership of the NDC process </a:t>
            </a:r>
            <a:r>
              <a:rPr lang="en-GB" baseline="0" dirty="0" smtClean="0"/>
              <a:t>by relevant stakeholders, it is important to establish suitable arrangements, clear roles, responsibilities and procedures. These should include the identification and establishment of </a:t>
            </a:r>
            <a:r>
              <a:rPr lang="en-GB" b="1" baseline="0" dirty="0" smtClean="0"/>
              <a:t>a coordinating entity </a:t>
            </a:r>
            <a:r>
              <a:rPr lang="en-GB" baseline="0" dirty="0" smtClean="0"/>
              <a:t>that will be responsible for conducting and coordinating the preparation and planning process for the NDC implementation. </a:t>
            </a:r>
          </a:p>
          <a:p>
            <a:pPr algn="just"/>
            <a:endParaRPr lang="en-GB" baseline="0" dirty="0" smtClean="0"/>
          </a:p>
          <a:p>
            <a:pPr algn="just"/>
            <a:r>
              <a:rPr lang="en-GB" baseline="0" dirty="0" smtClean="0"/>
              <a:t>The process of policy development and ensuring inclusive stakeholder engagement across diverse actors – national, subnational, municipal, public, private and civil society – is critical to obtaining buy-in and integrating NDC implementation into national policy</a:t>
            </a:r>
            <a:endParaRPr lang="en-GB" dirty="0"/>
          </a:p>
        </p:txBody>
      </p:sp>
      <p:sp>
        <p:nvSpPr>
          <p:cNvPr id="4" name="Slide Number Placeholder 3"/>
          <p:cNvSpPr>
            <a:spLocks noGrp="1"/>
          </p:cNvSpPr>
          <p:nvPr>
            <p:ph type="sldNum" sz="quarter" idx="10"/>
          </p:nvPr>
        </p:nvSpPr>
        <p:spPr/>
        <p:txBody>
          <a:bodyPr/>
          <a:lstStyle/>
          <a:p>
            <a:fld id="{2BFD02F3-1704-4ADB-B5B4-7CF18DC21D60}" type="slidenum">
              <a:rPr lang="en-GB" smtClean="0"/>
              <a:t>4</a:t>
            </a:fld>
            <a:endParaRPr lang="en-GB"/>
          </a:p>
        </p:txBody>
      </p:sp>
    </p:spTree>
    <p:extLst>
      <p:ext uri="{BB962C8B-B14F-4D97-AF65-F5344CB8AC3E}">
        <p14:creationId xmlns:p14="http://schemas.microsoft.com/office/powerpoint/2010/main" val="34640813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GB" b="1" dirty="0" smtClean="0"/>
              <a:t>1) Integrating</a:t>
            </a:r>
            <a:r>
              <a:rPr lang="en-GB" b="1" baseline="0" dirty="0" smtClean="0"/>
              <a:t> the NDC into existing policy process </a:t>
            </a:r>
            <a:r>
              <a:rPr lang="en-GB" baseline="0" dirty="0" smtClean="0"/>
              <a:t>can support a smoother acceptance of the NDC target and obtain buy-in across key stakeholders. At the same time, it must be recognized that </a:t>
            </a:r>
            <a:r>
              <a:rPr lang="en-GB" b="1" baseline="0" dirty="0" smtClean="0"/>
              <a:t>the NDC process represent a more ambitious and more inclusive phase </a:t>
            </a:r>
            <a:r>
              <a:rPr lang="en-GB" baseline="0" dirty="0" smtClean="0"/>
              <a:t>in the global response to climate change. Each country has taken on new commitments and has new obligations to report on progress and increase the ambition of its national contribution over time. Given the scale of action required, it will be </a:t>
            </a:r>
            <a:r>
              <a:rPr lang="en-GB" b="1" baseline="0" dirty="0" smtClean="0"/>
              <a:t>important to put in place explicit checks and balances to ensure that those elements of existing processes which affect the achievement of the NDC </a:t>
            </a:r>
            <a:r>
              <a:rPr lang="en-GB" baseline="0" dirty="0" smtClean="0"/>
              <a:t>– such as the achievement of renewable energy targets in energy strategies – </a:t>
            </a:r>
            <a:r>
              <a:rPr lang="en-GB" b="1" baseline="0" dirty="0" smtClean="0"/>
              <a:t>are delivered and not overlooked</a:t>
            </a:r>
            <a:r>
              <a:rPr lang="en-GB" baseline="0" dirty="0" smtClean="0"/>
              <a:t>. This will require changes to existing processes to ensure that NDC objectives are prioritised and their contribution to the country’s mitigation and adaptation efforts are maximised.</a:t>
            </a:r>
            <a:endParaRPr lang="en-GB" dirty="0" smtClean="0"/>
          </a:p>
          <a:p>
            <a:pPr algn="just"/>
            <a:endParaRPr lang="en-GB" dirty="0" smtClean="0"/>
          </a:p>
          <a:p>
            <a:pPr algn="just"/>
            <a:r>
              <a:rPr lang="en-GB" dirty="0" smtClean="0"/>
              <a:t>2) The NDCs provide a bridge between the</a:t>
            </a:r>
            <a:r>
              <a:rPr lang="en-GB" baseline="0" dirty="0" smtClean="0"/>
              <a:t> </a:t>
            </a:r>
            <a:r>
              <a:rPr lang="en-GB" dirty="0" smtClean="0"/>
              <a:t>Paris Agreement and the sustainable development agenda.</a:t>
            </a:r>
            <a:r>
              <a:rPr lang="en-GB" baseline="0" dirty="0" smtClean="0"/>
              <a:t> </a:t>
            </a:r>
            <a:r>
              <a:rPr lang="en-GB" dirty="0" smtClean="0"/>
              <a:t>The process of implementing NDCs</a:t>
            </a:r>
            <a:r>
              <a:rPr lang="en-GB" baseline="0" dirty="0" smtClean="0"/>
              <a:t> </a:t>
            </a:r>
            <a:r>
              <a:rPr lang="en-GB" dirty="0" smtClean="0"/>
              <a:t>provides the opportunity to identify specific activities which</a:t>
            </a:r>
            <a:r>
              <a:rPr lang="en-GB" baseline="0" dirty="0" smtClean="0"/>
              <a:t> </a:t>
            </a:r>
            <a:r>
              <a:rPr lang="en-GB" dirty="0" smtClean="0"/>
              <a:t>can support individual SDGs, and the chance to set up</a:t>
            </a:r>
            <a:r>
              <a:rPr lang="en-GB" baseline="0" dirty="0" smtClean="0"/>
              <a:t> </a:t>
            </a:r>
            <a:r>
              <a:rPr lang="en-GB" dirty="0" smtClean="0"/>
              <a:t>policy-making processes which could provide a blueprint</a:t>
            </a:r>
            <a:r>
              <a:rPr lang="en-GB" baseline="0" dirty="0" smtClean="0"/>
              <a:t> </a:t>
            </a:r>
            <a:r>
              <a:rPr lang="en-GB" dirty="0" smtClean="0"/>
              <a:t>for the national implementation of the SDGs overall.</a:t>
            </a:r>
          </a:p>
          <a:p>
            <a:pPr algn="just"/>
            <a:r>
              <a:rPr lang="en-GB" dirty="0" smtClean="0"/>
              <a:t>The</a:t>
            </a:r>
            <a:r>
              <a:rPr lang="en-GB" baseline="0" dirty="0" smtClean="0"/>
              <a:t> achievement of many SDGs is critical to achieving the goals of the PA. </a:t>
            </a:r>
            <a:r>
              <a:rPr lang="en-GB" b="1" dirty="0" smtClean="0"/>
              <a:t>Synergies between NDC and SDG processes</a:t>
            </a:r>
            <a:r>
              <a:rPr lang="en-GB" b="1" baseline="0" dirty="0" smtClean="0"/>
              <a:t> </a:t>
            </a:r>
            <a:r>
              <a:rPr lang="en-GB" b="1" dirty="0" smtClean="0"/>
              <a:t>can help to mainstream climate change in the decision making of other sectoral line ministries. Sectoral NDC targets should be assessed for potential development benefits</a:t>
            </a:r>
            <a:r>
              <a:rPr lang="en-GB" dirty="0" smtClean="0"/>
              <a:t>,</a:t>
            </a:r>
            <a:r>
              <a:rPr lang="en-GB" baseline="0" dirty="0" smtClean="0"/>
              <a:t> as </a:t>
            </a:r>
            <a:r>
              <a:rPr lang="en-GB" dirty="0" smtClean="0"/>
              <a:t>financial resources can be better mobilized if they can contribute to sectoral development targets.</a:t>
            </a:r>
          </a:p>
          <a:p>
            <a:pPr algn="just"/>
            <a:endParaRPr lang="en-GB" dirty="0" smtClean="0"/>
          </a:p>
          <a:p>
            <a:pPr marL="0" marR="0" indent="0" algn="just" defTabSz="914400" rtl="0" eaLnBrk="1" fontAlgn="auto" latinLnBrk="0" hangingPunct="1">
              <a:lnSpc>
                <a:spcPct val="100000"/>
              </a:lnSpc>
              <a:spcBef>
                <a:spcPts val="0"/>
              </a:spcBef>
              <a:spcAft>
                <a:spcPts val="0"/>
              </a:spcAft>
              <a:buClrTx/>
              <a:buSzTx/>
              <a:buFontTx/>
              <a:buNone/>
              <a:tabLst/>
              <a:defRPr/>
            </a:pPr>
            <a:r>
              <a:rPr lang="en-GB" dirty="0" smtClean="0"/>
              <a:t>3)</a:t>
            </a:r>
            <a:r>
              <a:rPr lang="en-GB" baseline="0" dirty="0" smtClean="0"/>
              <a:t> No mandate has to date been given for countries to include adaptation in future iterations of NDCs. Countries’ adaptation undertakings and relevant information will be communicated through </a:t>
            </a:r>
            <a:r>
              <a:rPr lang="en-GB" b="1" baseline="0" dirty="0" smtClean="0"/>
              <a:t>adaptation communications</a:t>
            </a:r>
            <a:r>
              <a:rPr lang="en-GB" baseline="0" dirty="0" smtClean="0"/>
              <a:t>. The detailed content for adaptation communications remains to be elaborated in the coming UNFCCC negotiations. This leaves it at the discretion of each Party to decide how it will communicate its efforts.</a:t>
            </a:r>
          </a:p>
          <a:p>
            <a:pPr marL="0" marR="0" indent="0" algn="just" defTabSz="914400" rtl="0" eaLnBrk="1" fontAlgn="auto" latinLnBrk="0" hangingPunct="1">
              <a:lnSpc>
                <a:spcPct val="100000"/>
              </a:lnSpc>
              <a:spcBef>
                <a:spcPts val="0"/>
              </a:spcBef>
              <a:spcAft>
                <a:spcPts val="0"/>
              </a:spcAft>
              <a:buClrTx/>
              <a:buSzTx/>
              <a:buFontTx/>
              <a:buNone/>
              <a:tabLst/>
              <a:defRPr/>
            </a:pPr>
            <a:endParaRPr lang="en-GB" baseline="0" dirty="0" smtClean="0"/>
          </a:p>
          <a:p>
            <a:pPr algn="just"/>
            <a:r>
              <a:rPr lang="en-GB" baseline="0" dirty="0" smtClean="0"/>
              <a:t>The </a:t>
            </a:r>
            <a:r>
              <a:rPr lang="en-GB" b="1" baseline="0" dirty="0" smtClean="0"/>
              <a:t>NAP process </a:t>
            </a:r>
            <a:r>
              <a:rPr lang="en-GB" baseline="0" dirty="0" smtClean="0"/>
              <a:t>provides a country-driven, </a:t>
            </a:r>
            <a:r>
              <a:rPr lang="en-GB" b="1" baseline="0" dirty="0" smtClean="0"/>
              <a:t>comprehensive approach to adaptation planning and implementation</a:t>
            </a:r>
            <a:r>
              <a:rPr lang="en-GB" baseline="0" dirty="0" smtClean="0"/>
              <a:t>. It is an appropriate process for achieving the adaptation goals of the NDCs. If a country’s NDC sets out what adaptation outcomes it is aiming for, then the NAP process details how to achieve these through the iterative planning, mainstreaming and stakeholder engagement processes required for effective adaptation. The NAP process is non-prescriptive and it is meant to be country-owned and support country-driven action, hence countries can choose steps and activities based on their needs to support their decision-making on adaptation. </a:t>
            </a:r>
            <a:r>
              <a:rPr lang="en-GB" b="1" baseline="0" dirty="0" smtClean="0"/>
              <a:t>The NAP process can be for adaptation what the NDC is for mitigation. </a:t>
            </a:r>
          </a:p>
          <a:p>
            <a:pPr algn="just"/>
            <a:endParaRPr lang="en-GB" b="1" baseline="0" dirty="0" smtClean="0"/>
          </a:p>
          <a:p>
            <a:pPr algn="just"/>
            <a:r>
              <a:rPr lang="en-GB" baseline="0" dirty="0" smtClean="0"/>
              <a:t>The NDC process can be used to amplify the goals, priorities of the NAP process. The NDC adaptation components can provide the impetus for starting the NAP process. Adaptation is a key priority of CS countries.</a:t>
            </a:r>
            <a:endParaRPr lang="en-GB" dirty="0"/>
          </a:p>
        </p:txBody>
      </p:sp>
      <p:sp>
        <p:nvSpPr>
          <p:cNvPr id="4" name="Slide Number Placeholder 3"/>
          <p:cNvSpPr>
            <a:spLocks noGrp="1"/>
          </p:cNvSpPr>
          <p:nvPr>
            <p:ph type="sldNum" sz="quarter" idx="10"/>
          </p:nvPr>
        </p:nvSpPr>
        <p:spPr/>
        <p:txBody>
          <a:bodyPr/>
          <a:lstStyle/>
          <a:p>
            <a:fld id="{2BFD02F3-1704-4ADB-B5B4-7CF18DC21D60}" type="slidenum">
              <a:rPr lang="en-GB" smtClean="0"/>
              <a:t>5</a:t>
            </a:fld>
            <a:endParaRPr lang="en-GB"/>
          </a:p>
        </p:txBody>
      </p:sp>
    </p:spTree>
    <p:extLst>
      <p:ext uri="{BB962C8B-B14F-4D97-AF65-F5344CB8AC3E}">
        <p14:creationId xmlns:p14="http://schemas.microsoft.com/office/powerpoint/2010/main" val="42552510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baseline="0" dirty="0" smtClean="0"/>
              <a:t>1) Assessing the cost of the NDC is the first step to organise the mobilisation of resources for its implementation, and turn the NDC implementation process into an actionable, investment-ready one. </a:t>
            </a:r>
          </a:p>
          <a:p>
            <a:pPr marL="0" indent="0" algn="just">
              <a:buFont typeface="Arial" panose="020B0604020202020204" pitchFamily="34" charset="0"/>
              <a:buNone/>
            </a:pPr>
            <a:endParaRPr lang="en-GB" dirty="0" smtClean="0"/>
          </a:p>
          <a:p>
            <a:pPr marL="0" indent="0" algn="just">
              <a:buFont typeface="Arial" panose="020B0604020202020204" pitchFamily="34" charset="0"/>
              <a:buNone/>
            </a:pPr>
            <a:r>
              <a:rPr lang="en-GB" dirty="0" smtClean="0"/>
              <a:t>CS countries</a:t>
            </a:r>
            <a:r>
              <a:rPr lang="en-GB" baseline="0" dirty="0" smtClean="0"/>
              <a:t> have undertaken costing of their NDCs, including through international support. Only certain NDCs specify the estimated costs for achieving the NDC measures. These analyses show different approaches: some the general targets, some mitigation, some adaptation, some both.</a:t>
            </a:r>
          </a:p>
          <a:p>
            <a:pPr marL="0" indent="0" algn="just">
              <a:buFont typeface="Arial" panose="020B0604020202020204" pitchFamily="34" charset="0"/>
              <a:buNone/>
            </a:pPr>
            <a:endParaRPr lang="en-GB" baseline="0" dirty="0" smtClean="0"/>
          </a:p>
          <a:p>
            <a:pPr marL="0" marR="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baseline="0" dirty="0" smtClean="0"/>
              <a:t>A costing of the NDC should target the main sub-actions within each mitigation and adaptation action of the NDC. This can </a:t>
            </a:r>
            <a:r>
              <a:rPr lang="en-GB" b="1" baseline="0" dirty="0" smtClean="0"/>
              <a:t>support an identification of the funding gaps and needs</a:t>
            </a:r>
            <a:r>
              <a:rPr lang="en-GB" baseline="0" dirty="0" smtClean="0"/>
              <a:t>, an </a:t>
            </a:r>
            <a:r>
              <a:rPr lang="en-GB" b="1" baseline="0" dirty="0" smtClean="0"/>
              <a:t>assessment of the funding status of each priority action </a:t>
            </a:r>
            <a:r>
              <a:rPr lang="en-GB" baseline="0" dirty="0" smtClean="0"/>
              <a:t>and an </a:t>
            </a:r>
            <a:r>
              <a:rPr lang="en-GB" b="1" baseline="0" dirty="0" smtClean="0"/>
              <a:t>identification of the level and type of support needed to address each funding gap.</a:t>
            </a:r>
            <a:r>
              <a:rPr lang="en-GB" baseline="0" dirty="0" smtClean="0"/>
              <a:t> In doing so, existing gaps within the national institutional financial frameworks can be revealed.  This is particularly important because i</a:t>
            </a:r>
            <a:r>
              <a:rPr lang="en-GB" dirty="0" smtClean="0"/>
              <a:t>nternational</a:t>
            </a:r>
            <a:r>
              <a:rPr lang="en-GB" baseline="0" dirty="0" smtClean="0"/>
              <a:t> public f</a:t>
            </a:r>
            <a:r>
              <a:rPr lang="en-GB" dirty="0" smtClean="0"/>
              <a:t>inancial sources, such as the GCF, alone will</a:t>
            </a:r>
            <a:r>
              <a:rPr lang="en-GB" baseline="0" dirty="0" smtClean="0"/>
              <a:t> </a:t>
            </a:r>
            <a:r>
              <a:rPr lang="en-GB" dirty="0" smtClean="0"/>
              <a:t>not be able to provide the large-scale investment needed;</a:t>
            </a:r>
            <a:r>
              <a:rPr lang="en-GB" baseline="0" dirty="0" smtClean="0"/>
              <a:t> </a:t>
            </a:r>
            <a:r>
              <a:rPr lang="en-GB" dirty="0" smtClean="0"/>
              <a:t>financing sources such as the private sector and domestic fiscal</a:t>
            </a:r>
            <a:r>
              <a:rPr lang="en-GB" baseline="0" dirty="0" smtClean="0"/>
              <a:t> </a:t>
            </a:r>
            <a:r>
              <a:rPr lang="en-GB" dirty="0" smtClean="0"/>
              <a:t>budgets will therefore be key components.</a:t>
            </a:r>
          </a:p>
          <a:p>
            <a:pPr marL="0" indent="0" algn="just">
              <a:buFont typeface="Arial" panose="020B0604020202020204" pitchFamily="34" charset="0"/>
              <a:buNone/>
            </a:pPr>
            <a:endParaRPr lang="en-GB" baseline="0" dirty="0" smtClean="0"/>
          </a:p>
          <a:p>
            <a:pPr marL="0" indent="0" algn="just">
              <a:buFont typeface="Arial" panose="020B0604020202020204" pitchFamily="34" charset="0"/>
              <a:buNone/>
            </a:pPr>
            <a:r>
              <a:rPr lang="en-GB" baseline="0" dirty="0" smtClean="0"/>
              <a:t>2) MRV is expected to play the crucial role of serving as the global blueprint for reporting and accounting for climate action under the PA.  Tracking and reporting progress on NDC implementation not only serves to meet countries’ international reporting obligations, but also domestic ones (i.e. reporting to parliament and the public to improve transparency, and to policy-makers to inform decisions to update or complement existing mitigation or adaptation actions). Given the overlaps between the SDGs and climate change action, the MRV systems used for NDC implementation can potentially be used to track SDG implementation as well, especially the goals related to mitigation, adaptation and finance.</a:t>
            </a:r>
          </a:p>
          <a:p>
            <a:pPr marL="0" indent="0" algn="just">
              <a:buFont typeface="Arial" panose="020B0604020202020204" pitchFamily="34" charset="0"/>
              <a:buNone/>
            </a:pPr>
            <a:endParaRPr lang="en-GB" baseline="0" dirty="0" smtClean="0"/>
          </a:p>
          <a:p>
            <a:pPr marL="0" indent="0" algn="just">
              <a:buFont typeface="Arial" panose="020B0604020202020204" pitchFamily="34" charset="0"/>
              <a:buNone/>
            </a:pPr>
            <a:endParaRPr lang="en-GB" baseline="0" dirty="0" smtClean="0"/>
          </a:p>
          <a:p>
            <a:pPr marL="0" indent="0" algn="just">
              <a:buFont typeface="Arial" panose="020B0604020202020204" pitchFamily="34" charset="0"/>
              <a:buNone/>
            </a:pPr>
            <a:endParaRPr lang="en-GB" baseline="0" dirty="0" smtClean="0"/>
          </a:p>
          <a:p>
            <a:pPr marL="0" indent="0" algn="just">
              <a:buFont typeface="Arial" panose="020B0604020202020204" pitchFamily="34" charset="0"/>
              <a:buNone/>
            </a:pPr>
            <a:endParaRPr lang="en-GB" baseline="0" dirty="0" smtClean="0"/>
          </a:p>
          <a:p>
            <a:pPr marL="0" indent="0" algn="just">
              <a:buFont typeface="Arial" panose="020B0604020202020204" pitchFamily="34" charset="0"/>
              <a:buNone/>
            </a:pPr>
            <a:r>
              <a:rPr lang="en-GB" dirty="0" smtClean="0"/>
              <a:t>3)</a:t>
            </a:r>
            <a:r>
              <a:rPr lang="en-GB" baseline="0" dirty="0" smtClean="0"/>
              <a:t> </a:t>
            </a:r>
            <a:r>
              <a:rPr lang="en-GB" dirty="0" smtClean="0"/>
              <a:t>2020 is the year when global emissions must peak in order to achieve the well-below 2°C long-term goal.</a:t>
            </a:r>
            <a:r>
              <a:rPr lang="en-GB" baseline="0" dirty="0" smtClean="0"/>
              <a:t> </a:t>
            </a:r>
            <a:r>
              <a:rPr lang="en-GB" dirty="0" smtClean="0"/>
              <a:t>The</a:t>
            </a:r>
            <a:r>
              <a:rPr lang="en-GB" baseline="0" dirty="0" smtClean="0"/>
              <a:t> </a:t>
            </a:r>
            <a:r>
              <a:rPr lang="en-GB" dirty="0" smtClean="0"/>
              <a:t>pledges contained in NDCs do not promise enough mitigation action to achieve the well-below 2°C goal of the Paris Agreement. </a:t>
            </a:r>
            <a:r>
              <a:rPr lang="en-GB" baseline="0" dirty="0" smtClean="0"/>
              <a:t> </a:t>
            </a:r>
            <a:r>
              <a:rPr lang="en-GB" dirty="0" smtClean="0"/>
              <a:t>Fortunately, the agreement provides for the five-yearly review of pledges, with the expectation of increasing ambition in successive NDCs.</a:t>
            </a:r>
            <a:r>
              <a:rPr lang="en-GB" baseline="0" dirty="0" smtClean="0"/>
              <a:t> </a:t>
            </a:r>
            <a:r>
              <a:rPr lang="en-GB" dirty="0" smtClean="0"/>
              <a:t>The second round of NDCs is in 2020 and the full</a:t>
            </a:r>
            <a:r>
              <a:rPr lang="en-GB" baseline="0" dirty="0" smtClean="0"/>
              <a:t> revision of the NDCs is scheduled for 2023. This may be too late to reach the level of ambition to ensure a pathway towards well-below 2°. </a:t>
            </a:r>
            <a:r>
              <a:rPr lang="en-GB" dirty="0" smtClean="0"/>
              <a:t>Therefore, every opportunity needs to be taken to encourage an increase in national emission reduction contributions. Pre-2020 ambition is key to close the</a:t>
            </a:r>
            <a:r>
              <a:rPr lang="en-GB" baseline="0" dirty="0" smtClean="0"/>
              <a:t> emission gap and move forward.</a:t>
            </a:r>
            <a:endParaRPr lang="en-GB" dirty="0" smtClean="0"/>
          </a:p>
          <a:p>
            <a:pPr algn="just"/>
            <a:endParaRPr lang="en-GB" dirty="0"/>
          </a:p>
        </p:txBody>
      </p:sp>
      <p:sp>
        <p:nvSpPr>
          <p:cNvPr id="4" name="Slide Number Placeholder 3"/>
          <p:cNvSpPr>
            <a:spLocks noGrp="1"/>
          </p:cNvSpPr>
          <p:nvPr>
            <p:ph type="sldNum" sz="quarter" idx="10"/>
          </p:nvPr>
        </p:nvSpPr>
        <p:spPr/>
        <p:txBody>
          <a:bodyPr/>
          <a:lstStyle/>
          <a:p>
            <a:fld id="{2BFD02F3-1704-4ADB-B5B4-7CF18DC21D60}" type="slidenum">
              <a:rPr lang="en-GB" smtClean="0"/>
              <a:t>6</a:t>
            </a:fld>
            <a:endParaRPr lang="en-GB"/>
          </a:p>
        </p:txBody>
      </p:sp>
    </p:spTree>
    <p:extLst>
      <p:ext uri="{BB962C8B-B14F-4D97-AF65-F5344CB8AC3E}">
        <p14:creationId xmlns:p14="http://schemas.microsoft.com/office/powerpoint/2010/main" val="42552510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BFD02F3-1704-4ADB-B5B4-7CF18DC21D60}" type="slidenum">
              <a:rPr lang="en-GB" smtClean="0"/>
              <a:t>7</a:t>
            </a:fld>
            <a:endParaRPr lang="en-GB"/>
          </a:p>
        </p:txBody>
      </p:sp>
    </p:spTree>
    <p:extLst>
      <p:ext uri="{BB962C8B-B14F-4D97-AF65-F5344CB8AC3E}">
        <p14:creationId xmlns:p14="http://schemas.microsoft.com/office/powerpoint/2010/main" val="34327953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BE"/>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BE"/>
          </a:p>
        </p:txBody>
      </p:sp>
      <p:sp>
        <p:nvSpPr>
          <p:cNvPr id="4" name="Espace réservé de la date 3"/>
          <p:cNvSpPr>
            <a:spLocks noGrp="1"/>
          </p:cNvSpPr>
          <p:nvPr>
            <p:ph type="dt" sz="half" idx="10"/>
          </p:nvPr>
        </p:nvSpPr>
        <p:spPr/>
        <p:txBody>
          <a:bodyPr/>
          <a:lstStyle/>
          <a:p>
            <a:fld id="{D74B56C5-D61A-4CBA-B75F-A01C92502601}" type="datetimeFigureOut">
              <a:rPr lang="fr-BE" smtClean="0"/>
              <a:t>28/03/17</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F80EDC67-48AC-4520-802E-335FBEB0AA69}" type="slidenum">
              <a:rPr lang="fr-BE" smtClean="0"/>
              <a:t>‹n.›</a:t>
            </a:fld>
            <a:endParaRPr lang="fr-BE"/>
          </a:p>
        </p:txBody>
      </p:sp>
    </p:spTree>
    <p:extLst>
      <p:ext uri="{BB962C8B-B14F-4D97-AF65-F5344CB8AC3E}">
        <p14:creationId xmlns:p14="http://schemas.microsoft.com/office/powerpoint/2010/main" val="10151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D74B56C5-D61A-4CBA-B75F-A01C92502601}" type="datetimeFigureOut">
              <a:rPr lang="fr-BE" smtClean="0"/>
              <a:t>28/03/17</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F80EDC67-48AC-4520-802E-335FBEB0AA69}" type="slidenum">
              <a:rPr lang="fr-BE" smtClean="0"/>
              <a:t>‹n.›</a:t>
            </a:fld>
            <a:endParaRPr lang="fr-BE"/>
          </a:p>
        </p:txBody>
      </p:sp>
    </p:spTree>
    <p:extLst>
      <p:ext uri="{BB962C8B-B14F-4D97-AF65-F5344CB8AC3E}">
        <p14:creationId xmlns:p14="http://schemas.microsoft.com/office/powerpoint/2010/main" val="1905086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BE"/>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D74B56C5-D61A-4CBA-B75F-A01C92502601}" type="datetimeFigureOut">
              <a:rPr lang="fr-BE" smtClean="0"/>
              <a:t>28/03/17</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F80EDC67-48AC-4520-802E-335FBEB0AA69}" type="slidenum">
              <a:rPr lang="fr-BE" smtClean="0"/>
              <a:t>‹n.›</a:t>
            </a:fld>
            <a:endParaRPr lang="fr-BE"/>
          </a:p>
        </p:txBody>
      </p:sp>
    </p:spTree>
    <p:extLst>
      <p:ext uri="{BB962C8B-B14F-4D97-AF65-F5344CB8AC3E}">
        <p14:creationId xmlns:p14="http://schemas.microsoft.com/office/powerpoint/2010/main" val="35572559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cSld name="Blank">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554174" y="516366"/>
            <a:ext cx="11083635" cy="5175773"/>
          </a:xfrm>
          <a:prstGeom prst="rect">
            <a:avLst/>
          </a:prstGeom>
          <a:blipFill>
            <a:blip r:embed="rId2" cstate="print"/>
            <a:stretch>
              <a:fillRect/>
            </a:stretch>
          </a:blipFill>
        </p:spPr>
        <p:txBody>
          <a:bodyPr wrap="square" lIns="0" tIns="0" rIns="0" bIns="0" rtlCol="0"/>
          <a:lstStyle/>
          <a:p>
            <a:endParaRPr sz="1588"/>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28/03/17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extLst>
      <p:ext uri="{BB962C8B-B14F-4D97-AF65-F5344CB8AC3E}">
        <p14:creationId xmlns:p14="http://schemas.microsoft.com/office/powerpoint/2010/main" val="474013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D74B56C5-D61A-4CBA-B75F-A01C92502601}" type="datetimeFigureOut">
              <a:rPr lang="fr-BE" smtClean="0"/>
              <a:t>28/03/17</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F80EDC67-48AC-4520-802E-335FBEB0AA69}" type="slidenum">
              <a:rPr lang="fr-BE" smtClean="0"/>
              <a:t>‹n.›</a:t>
            </a:fld>
            <a:endParaRPr lang="fr-BE"/>
          </a:p>
        </p:txBody>
      </p:sp>
    </p:spTree>
    <p:extLst>
      <p:ext uri="{BB962C8B-B14F-4D97-AF65-F5344CB8AC3E}">
        <p14:creationId xmlns:p14="http://schemas.microsoft.com/office/powerpoint/2010/main" val="2077602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BE"/>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D74B56C5-D61A-4CBA-B75F-A01C92502601}" type="datetimeFigureOut">
              <a:rPr lang="fr-BE" smtClean="0"/>
              <a:t>28/03/17</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F80EDC67-48AC-4520-802E-335FBEB0AA69}" type="slidenum">
              <a:rPr lang="fr-BE" smtClean="0"/>
              <a:t>‹n.›</a:t>
            </a:fld>
            <a:endParaRPr lang="fr-BE"/>
          </a:p>
        </p:txBody>
      </p:sp>
    </p:spTree>
    <p:extLst>
      <p:ext uri="{BB962C8B-B14F-4D97-AF65-F5344CB8AC3E}">
        <p14:creationId xmlns:p14="http://schemas.microsoft.com/office/powerpoint/2010/main" val="1063767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D74B56C5-D61A-4CBA-B75F-A01C92502601}" type="datetimeFigureOut">
              <a:rPr lang="fr-BE" smtClean="0"/>
              <a:t>28/03/17</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F80EDC67-48AC-4520-802E-335FBEB0AA69}" type="slidenum">
              <a:rPr lang="fr-BE" smtClean="0"/>
              <a:t>‹n.›</a:t>
            </a:fld>
            <a:endParaRPr lang="fr-BE"/>
          </a:p>
        </p:txBody>
      </p:sp>
    </p:spTree>
    <p:extLst>
      <p:ext uri="{BB962C8B-B14F-4D97-AF65-F5344CB8AC3E}">
        <p14:creationId xmlns:p14="http://schemas.microsoft.com/office/powerpoint/2010/main" val="3219789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BE"/>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D74B56C5-D61A-4CBA-B75F-A01C92502601}" type="datetimeFigureOut">
              <a:rPr lang="fr-BE" smtClean="0"/>
              <a:t>28/03/17</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F80EDC67-48AC-4520-802E-335FBEB0AA69}" type="slidenum">
              <a:rPr lang="fr-BE" smtClean="0"/>
              <a:t>‹n.›</a:t>
            </a:fld>
            <a:endParaRPr lang="fr-BE"/>
          </a:p>
        </p:txBody>
      </p:sp>
    </p:spTree>
    <p:extLst>
      <p:ext uri="{BB962C8B-B14F-4D97-AF65-F5344CB8AC3E}">
        <p14:creationId xmlns:p14="http://schemas.microsoft.com/office/powerpoint/2010/main" val="3344576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e la date 2"/>
          <p:cNvSpPr>
            <a:spLocks noGrp="1"/>
          </p:cNvSpPr>
          <p:nvPr>
            <p:ph type="dt" sz="half" idx="10"/>
          </p:nvPr>
        </p:nvSpPr>
        <p:spPr/>
        <p:txBody>
          <a:bodyPr/>
          <a:lstStyle/>
          <a:p>
            <a:fld id="{D74B56C5-D61A-4CBA-B75F-A01C92502601}" type="datetimeFigureOut">
              <a:rPr lang="fr-BE" smtClean="0"/>
              <a:t>28/03/17</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F80EDC67-48AC-4520-802E-335FBEB0AA69}" type="slidenum">
              <a:rPr lang="fr-BE" smtClean="0"/>
              <a:t>‹n.›</a:t>
            </a:fld>
            <a:endParaRPr lang="fr-BE"/>
          </a:p>
        </p:txBody>
      </p:sp>
    </p:spTree>
    <p:extLst>
      <p:ext uri="{BB962C8B-B14F-4D97-AF65-F5344CB8AC3E}">
        <p14:creationId xmlns:p14="http://schemas.microsoft.com/office/powerpoint/2010/main" val="39726351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74B56C5-D61A-4CBA-B75F-A01C92502601}" type="datetimeFigureOut">
              <a:rPr lang="fr-BE" smtClean="0"/>
              <a:t>28/03/17</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F80EDC67-48AC-4520-802E-335FBEB0AA69}" type="slidenum">
              <a:rPr lang="fr-BE" smtClean="0"/>
              <a:t>‹n.›</a:t>
            </a:fld>
            <a:endParaRPr lang="fr-BE"/>
          </a:p>
        </p:txBody>
      </p:sp>
    </p:spTree>
    <p:extLst>
      <p:ext uri="{BB962C8B-B14F-4D97-AF65-F5344CB8AC3E}">
        <p14:creationId xmlns:p14="http://schemas.microsoft.com/office/powerpoint/2010/main" val="352520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BE"/>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74B56C5-D61A-4CBA-B75F-A01C92502601}" type="datetimeFigureOut">
              <a:rPr lang="fr-BE" smtClean="0"/>
              <a:t>28/03/17</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F80EDC67-48AC-4520-802E-335FBEB0AA69}" type="slidenum">
              <a:rPr lang="fr-BE" smtClean="0"/>
              <a:t>‹n.›</a:t>
            </a:fld>
            <a:endParaRPr lang="fr-BE"/>
          </a:p>
        </p:txBody>
      </p:sp>
    </p:spTree>
    <p:extLst>
      <p:ext uri="{BB962C8B-B14F-4D97-AF65-F5344CB8AC3E}">
        <p14:creationId xmlns:p14="http://schemas.microsoft.com/office/powerpoint/2010/main" val="3582703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BE"/>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74B56C5-D61A-4CBA-B75F-A01C92502601}" type="datetimeFigureOut">
              <a:rPr lang="fr-BE" smtClean="0"/>
              <a:t>28/03/17</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F80EDC67-48AC-4520-802E-335FBEB0AA69}" type="slidenum">
              <a:rPr lang="fr-BE" smtClean="0"/>
              <a:t>‹n.›</a:t>
            </a:fld>
            <a:endParaRPr lang="fr-BE"/>
          </a:p>
        </p:txBody>
      </p:sp>
    </p:spTree>
    <p:extLst>
      <p:ext uri="{BB962C8B-B14F-4D97-AF65-F5344CB8AC3E}">
        <p14:creationId xmlns:p14="http://schemas.microsoft.com/office/powerpoint/2010/main" val="356648530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BE"/>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4B56C5-D61A-4CBA-B75F-A01C92502601}" type="datetimeFigureOut">
              <a:rPr lang="fr-BE" smtClean="0"/>
              <a:t>28/03/17</a:t>
            </a:fld>
            <a:endParaRPr lang="fr-BE"/>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0EDC67-48AC-4520-802E-335FBEB0AA69}" type="slidenum">
              <a:rPr lang="fr-BE" smtClean="0"/>
              <a:t>‹n.›</a:t>
            </a:fld>
            <a:endParaRPr lang="fr-BE"/>
          </a:p>
        </p:txBody>
      </p:sp>
    </p:spTree>
    <p:extLst>
      <p:ext uri="{BB962C8B-B14F-4D97-AF65-F5344CB8AC3E}">
        <p14:creationId xmlns:p14="http://schemas.microsoft.com/office/powerpoint/2010/main" val="30339178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2.jpg"/><Relationship Id="rId3"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099122" y="2484971"/>
            <a:ext cx="4928797" cy="4400244"/>
          </a:xfrm>
          <a:prstGeom prst="rect">
            <a:avLst/>
          </a:prstGeom>
        </p:spPr>
        <p:txBody>
          <a:bodyPr vert="horz" wrap="square" lIns="0" tIns="0" rIns="0" bIns="0" rtlCol="0">
            <a:spAutoFit/>
          </a:bodyPr>
          <a:lstStyle/>
          <a:p>
            <a:pPr marL="11206" marR="4483" indent="-1121" algn="ctr"/>
            <a:r>
              <a:rPr lang="en-GB" sz="3177" spc="-13" dirty="0">
                <a:cs typeface="Calibri"/>
              </a:rPr>
              <a:t>The implementation of the Paris Agreement in the </a:t>
            </a:r>
            <a:r>
              <a:rPr lang="en-GB" sz="3177" spc="-13" dirty="0" err="1">
                <a:cs typeface="Calibri"/>
              </a:rPr>
              <a:t>ClimaSouth</a:t>
            </a:r>
            <a:r>
              <a:rPr lang="en-GB" sz="3177" spc="-13" dirty="0">
                <a:cs typeface="Calibri"/>
              </a:rPr>
              <a:t> </a:t>
            </a:r>
            <a:r>
              <a:rPr lang="en-GB" sz="3177" spc="-13" dirty="0" smtClean="0">
                <a:cs typeface="Calibri"/>
              </a:rPr>
              <a:t>region</a:t>
            </a:r>
          </a:p>
          <a:p>
            <a:pPr marL="11206" marR="4483" indent="-1121" algn="ctr"/>
            <a:endParaRPr lang="en-GB" sz="3177" dirty="0">
              <a:cs typeface="Calibri"/>
            </a:endParaRPr>
          </a:p>
          <a:p>
            <a:pPr marL="11206" marR="4483" indent="-1121" algn="ctr"/>
            <a:r>
              <a:rPr lang="en-US" sz="3177" spc="-13" dirty="0" smtClean="0">
                <a:latin typeface="Calibri"/>
                <a:cs typeface="Calibri"/>
              </a:rPr>
              <a:t>6</a:t>
            </a:r>
            <a:r>
              <a:rPr lang="en-US" sz="3177" spc="-13" baseline="30000" dirty="0" smtClean="0">
                <a:latin typeface="Calibri"/>
                <a:cs typeface="Calibri"/>
              </a:rPr>
              <a:t>th</a:t>
            </a:r>
            <a:r>
              <a:rPr lang="en-US" sz="3177" spc="-13" dirty="0" smtClean="0">
                <a:latin typeface="Calibri"/>
                <a:cs typeface="Calibri"/>
              </a:rPr>
              <a:t> Steering Committee</a:t>
            </a:r>
            <a:endParaRPr lang="en-US" sz="3177" spc="-13" dirty="0">
              <a:latin typeface="Calibri"/>
              <a:cs typeface="Calibri"/>
            </a:endParaRPr>
          </a:p>
          <a:p>
            <a:pPr marL="11206" marR="4483" indent="-1121" algn="ctr"/>
            <a:r>
              <a:rPr lang="en-US" sz="3177" spc="-13" dirty="0" smtClean="0">
                <a:latin typeface="Calibri"/>
                <a:cs typeface="Calibri"/>
              </a:rPr>
              <a:t>Amman 29 March 2017</a:t>
            </a:r>
          </a:p>
          <a:p>
            <a:pPr marL="11206" marR="4483" indent="-1121" algn="ctr"/>
            <a:endParaRPr lang="en-US" sz="3177" spc="-13" dirty="0">
              <a:latin typeface="Calibri"/>
              <a:cs typeface="Calibri"/>
            </a:endParaRPr>
          </a:p>
          <a:p>
            <a:pPr marL="11206" marR="4483" indent="-1121" algn="ctr"/>
            <a:r>
              <a:rPr lang="en-US" sz="3177" spc="-13" dirty="0" smtClean="0">
                <a:latin typeface="Calibri"/>
                <a:cs typeface="Calibri"/>
              </a:rPr>
              <a:t>Andrea Rizzo</a:t>
            </a:r>
          </a:p>
          <a:p>
            <a:pPr marL="11206" marR="4483" indent="-1121" algn="ctr"/>
            <a:endParaRPr lang="en-US" sz="3177" spc="-13" dirty="0" smtClean="0">
              <a:latin typeface="Calibri"/>
              <a:cs typeface="Calibri"/>
            </a:endParaRPr>
          </a:p>
        </p:txBody>
      </p:sp>
      <p:sp>
        <p:nvSpPr>
          <p:cNvPr id="3" name="object 3"/>
          <p:cNvSpPr/>
          <p:nvPr/>
        </p:nvSpPr>
        <p:spPr>
          <a:xfrm>
            <a:off x="1045821" y="5735715"/>
            <a:ext cx="2035884" cy="708660"/>
          </a:xfrm>
          <a:prstGeom prst="rect">
            <a:avLst/>
          </a:prstGeom>
          <a:blipFill>
            <a:blip r:embed="rId2" cstate="print"/>
            <a:stretch>
              <a:fillRect/>
            </a:stretch>
          </a:blipFill>
        </p:spPr>
        <p:txBody>
          <a:bodyPr wrap="square" lIns="0" tIns="0" rIns="0" bIns="0" rtlCol="0"/>
          <a:lstStyle/>
          <a:p>
            <a:endParaRPr sz="1588"/>
          </a:p>
        </p:txBody>
      </p:sp>
      <p:sp>
        <p:nvSpPr>
          <p:cNvPr id="4" name="object 4"/>
          <p:cNvSpPr/>
          <p:nvPr/>
        </p:nvSpPr>
        <p:spPr>
          <a:xfrm>
            <a:off x="10178527" y="5236282"/>
            <a:ext cx="1222338" cy="848509"/>
          </a:xfrm>
          <a:prstGeom prst="rect">
            <a:avLst/>
          </a:prstGeom>
          <a:blipFill>
            <a:blip r:embed="rId3" cstate="print"/>
            <a:stretch>
              <a:fillRect/>
            </a:stretch>
          </a:blipFill>
        </p:spPr>
        <p:txBody>
          <a:bodyPr wrap="square" lIns="0" tIns="0" rIns="0" bIns="0" rtlCol="0"/>
          <a:lstStyle/>
          <a:p>
            <a:endParaRPr sz="1588"/>
          </a:p>
        </p:txBody>
      </p:sp>
      <p:sp>
        <p:nvSpPr>
          <p:cNvPr id="5" name="object 5"/>
          <p:cNvSpPr txBox="1"/>
          <p:nvPr/>
        </p:nvSpPr>
        <p:spPr>
          <a:xfrm>
            <a:off x="9890424" y="6200013"/>
            <a:ext cx="1798544" cy="488724"/>
          </a:xfrm>
          <a:prstGeom prst="rect">
            <a:avLst/>
          </a:prstGeom>
        </p:spPr>
        <p:txBody>
          <a:bodyPr vert="horz" wrap="square" lIns="0" tIns="0" rIns="0" bIns="0" rtlCol="0">
            <a:spAutoFit/>
          </a:bodyPr>
          <a:lstStyle/>
          <a:p>
            <a:pPr marL="56593" marR="4483" indent="-45946" algn="ctr"/>
            <a:r>
              <a:rPr sz="1588" spc="-9" dirty="0">
                <a:latin typeface="Calibri"/>
                <a:cs typeface="Calibri"/>
              </a:rPr>
              <a:t>Project </a:t>
            </a:r>
            <a:r>
              <a:rPr sz="1588" dirty="0">
                <a:latin typeface="Calibri"/>
                <a:cs typeface="Calibri"/>
              </a:rPr>
              <a:t>funded </a:t>
            </a:r>
            <a:r>
              <a:rPr sz="1588" spc="-9" dirty="0">
                <a:latin typeface="Calibri"/>
                <a:cs typeface="Calibri"/>
              </a:rPr>
              <a:t>by </a:t>
            </a:r>
            <a:r>
              <a:rPr sz="1588" spc="-4" dirty="0">
                <a:latin typeface="Calibri"/>
                <a:cs typeface="Calibri"/>
              </a:rPr>
              <a:t>the  European</a:t>
            </a:r>
            <a:r>
              <a:rPr sz="1588" spc="-71" dirty="0">
                <a:latin typeface="Calibri"/>
                <a:cs typeface="Calibri"/>
              </a:rPr>
              <a:t> </a:t>
            </a:r>
            <a:r>
              <a:rPr sz="1588" spc="-4" dirty="0">
                <a:latin typeface="Calibri"/>
                <a:cs typeface="Calibri"/>
              </a:rPr>
              <a:t>Union</a:t>
            </a:r>
            <a:endParaRPr sz="1588" dirty="0">
              <a:latin typeface="Calibri"/>
              <a:cs typeface="Calibri"/>
            </a:endParaRPr>
          </a:p>
        </p:txBody>
      </p:sp>
    </p:spTree>
    <p:extLst>
      <p:ext uri="{BB962C8B-B14F-4D97-AF65-F5344CB8AC3E}">
        <p14:creationId xmlns:p14="http://schemas.microsoft.com/office/powerpoint/2010/main" val="400340937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16684" y="149972"/>
            <a:ext cx="10515600" cy="441699"/>
          </a:xfrm>
        </p:spPr>
        <p:txBody>
          <a:bodyPr>
            <a:normAutofit fontScale="90000"/>
          </a:bodyPr>
          <a:lstStyle/>
          <a:p>
            <a:pPr algn="ctr"/>
            <a:r>
              <a:rPr lang="en-US" b="1" spc="-9" dirty="0" smtClean="0">
                <a:solidFill>
                  <a:srgbClr val="C00000"/>
                </a:solidFill>
              </a:rPr>
              <a:t>From INDCs to NDCs</a:t>
            </a:r>
            <a:endParaRPr lang="fr-BE" b="1" dirty="0"/>
          </a:p>
        </p:txBody>
      </p:sp>
      <p:sp>
        <p:nvSpPr>
          <p:cNvPr id="4" name="TextBox 3"/>
          <p:cNvSpPr txBox="1"/>
          <p:nvPr/>
        </p:nvSpPr>
        <p:spPr>
          <a:xfrm>
            <a:off x="338202" y="699049"/>
            <a:ext cx="11561523" cy="590931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marL="285750" indent="-285750">
              <a:buFont typeface="Wingdings" panose="05000000000000000000" pitchFamily="2" charset="2"/>
              <a:buChar char="Ø"/>
            </a:pPr>
            <a:r>
              <a:rPr lang="en-GB" dirty="0" smtClean="0"/>
              <a:t>Lack of official international guidance (e.g. UNFCCC process)</a:t>
            </a:r>
          </a:p>
          <a:p>
            <a:pPr marL="285750" indent="-285750">
              <a:buFont typeface="Wingdings" panose="05000000000000000000" pitchFamily="2" charset="2"/>
              <a:buChar char="Ø"/>
            </a:pPr>
            <a:endParaRPr lang="en-GB" dirty="0"/>
          </a:p>
          <a:p>
            <a:pPr marL="285750" indent="-285750">
              <a:buFont typeface="Wingdings" panose="05000000000000000000" pitchFamily="2" charset="2"/>
              <a:buChar char="Ø"/>
            </a:pPr>
            <a:r>
              <a:rPr lang="en-GB" dirty="0" smtClean="0">
                <a:solidFill>
                  <a:schemeClr val="tx1"/>
                </a:solidFill>
              </a:rPr>
              <a:t>Implementation process is specific to each country’s conditions and capacities</a:t>
            </a:r>
          </a:p>
          <a:p>
            <a:endParaRPr lang="en-GB" dirty="0"/>
          </a:p>
          <a:p>
            <a:pPr marL="285750" indent="-285750">
              <a:buFont typeface="Wingdings" panose="05000000000000000000" pitchFamily="2" charset="2"/>
              <a:buChar char="Ø"/>
            </a:pPr>
            <a:r>
              <a:rPr lang="en-GB" dirty="0" smtClean="0"/>
              <a:t>Common steps identified by UN Agencies and other international organizations:</a:t>
            </a:r>
          </a:p>
          <a:p>
            <a:r>
              <a:rPr lang="en-GB" dirty="0" smtClean="0"/>
              <a:t> </a:t>
            </a:r>
          </a:p>
          <a:p>
            <a:pPr indent="-342900">
              <a:buAutoNum type="arabicPeriod"/>
            </a:pPr>
            <a:r>
              <a:rPr lang="en-GB" b="1" dirty="0"/>
              <a:t>Reviewing the </a:t>
            </a:r>
            <a:r>
              <a:rPr lang="en-GB" b="1" dirty="0" smtClean="0"/>
              <a:t>NDC </a:t>
            </a:r>
            <a:r>
              <a:rPr lang="en-GB" dirty="0" smtClean="0"/>
              <a:t>(ambition</a:t>
            </a:r>
            <a:r>
              <a:rPr lang="en-GB" dirty="0"/>
              <a:t>, including costs and implications, transparency, </a:t>
            </a:r>
            <a:r>
              <a:rPr lang="en-GB" dirty="0" smtClean="0"/>
              <a:t>alignment </a:t>
            </a:r>
            <a:r>
              <a:rPr lang="en-GB" dirty="0"/>
              <a:t>with </a:t>
            </a:r>
            <a:r>
              <a:rPr lang="en-GB" dirty="0" smtClean="0"/>
              <a:t>national, sectoral and international development priorities, e.g. Sustainable Development Goals)</a:t>
            </a:r>
          </a:p>
          <a:p>
            <a:pPr indent="-342900">
              <a:buAutoNum type="arabicPeriod"/>
            </a:pPr>
            <a:endParaRPr lang="en-GB" dirty="0" smtClean="0"/>
          </a:p>
          <a:p>
            <a:pPr indent="-342900">
              <a:buAutoNum type="arabicPeriod"/>
            </a:pPr>
            <a:r>
              <a:rPr lang="en-GB" b="1" dirty="0" smtClean="0"/>
              <a:t>Preparing </a:t>
            </a:r>
            <a:r>
              <a:rPr lang="en-GB" b="1" dirty="0"/>
              <a:t>for the implementation of the </a:t>
            </a:r>
            <a:r>
              <a:rPr lang="en-GB" b="1" dirty="0" smtClean="0"/>
              <a:t>NDC </a:t>
            </a:r>
            <a:r>
              <a:rPr lang="en-GB" dirty="0" smtClean="0"/>
              <a:t>(e.g. institutional arrangements and organizational structures/ clear roles and responsibilities, legal and technical preparations as reference inputs for implementation plan)</a:t>
            </a:r>
          </a:p>
          <a:p>
            <a:pPr indent="-342900">
              <a:buAutoNum type="arabicPeriod"/>
            </a:pPr>
            <a:endParaRPr lang="en-GB" dirty="0" smtClean="0"/>
          </a:p>
          <a:p>
            <a:pPr indent="-342900">
              <a:buAutoNum type="arabicPeriod"/>
            </a:pPr>
            <a:r>
              <a:rPr lang="en-GB" b="1" dirty="0" smtClean="0"/>
              <a:t>Developing </a:t>
            </a:r>
            <a:r>
              <a:rPr lang="en-GB" b="1" dirty="0"/>
              <a:t>an NDC implementation plan and financial </a:t>
            </a:r>
            <a:r>
              <a:rPr lang="en-GB" b="1" dirty="0" smtClean="0"/>
              <a:t>strategy</a:t>
            </a:r>
          </a:p>
          <a:p>
            <a:pPr indent="-342900">
              <a:buAutoNum type="arabicPeriod"/>
            </a:pPr>
            <a:endParaRPr lang="en-GB" b="1" dirty="0" smtClean="0"/>
          </a:p>
          <a:p>
            <a:pPr indent="-342900">
              <a:buAutoNum type="arabicPeriod"/>
            </a:pPr>
            <a:r>
              <a:rPr lang="en-GB" b="1" dirty="0" smtClean="0"/>
              <a:t>Implementing </a:t>
            </a:r>
            <a:r>
              <a:rPr lang="en-GB" b="1" dirty="0"/>
              <a:t>the NDC and monitoring its </a:t>
            </a:r>
            <a:r>
              <a:rPr lang="en-GB" b="1" dirty="0" smtClean="0"/>
              <a:t>progress</a:t>
            </a:r>
          </a:p>
          <a:p>
            <a:pPr indent="-342900">
              <a:buAutoNum type="arabicPeriod"/>
            </a:pPr>
            <a:endParaRPr lang="en-GB" b="1" dirty="0" smtClean="0"/>
          </a:p>
          <a:p>
            <a:pPr indent="-342900">
              <a:buAutoNum type="arabicPeriod"/>
            </a:pPr>
            <a:r>
              <a:rPr lang="en-GB" b="1" dirty="0" smtClean="0"/>
              <a:t>Reviewing </a:t>
            </a:r>
            <a:r>
              <a:rPr lang="en-GB" b="1" dirty="0"/>
              <a:t>the current NDC implementation </a:t>
            </a:r>
            <a:r>
              <a:rPr lang="en-GB" b="1" dirty="0" smtClean="0"/>
              <a:t>strategy (at the technical and policy level)</a:t>
            </a:r>
          </a:p>
          <a:p>
            <a:pPr indent="-342900">
              <a:buAutoNum type="arabicPeriod"/>
            </a:pPr>
            <a:endParaRPr lang="en-GB" b="1" dirty="0" smtClean="0"/>
          </a:p>
          <a:p>
            <a:pPr indent="-342900">
              <a:buAutoNum type="arabicPeriod"/>
            </a:pPr>
            <a:r>
              <a:rPr lang="en-GB" b="1" dirty="0" smtClean="0"/>
              <a:t>Planning </a:t>
            </a:r>
            <a:r>
              <a:rPr lang="en-GB" b="1" dirty="0"/>
              <a:t>for future </a:t>
            </a:r>
            <a:r>
              <a:rPr lang="en-GB" b="1" dirty="0" smtClean="0"/>
              <a:t>NDCs</a:t>
            </a:r>
            <a:endParaRPr lang="en-GB" b="1" dirty="0"/>
          </a:p>
          <a:p>
            <a:endParaRPr lang="en-GB" b="1" dirty="0" smtClean="0"/>
          </a:p>
          <a:p>
            <a:pPr marL="285750" indent="-285750">
              <a:buFont typeface="Wingdings" panose="05000000000000000000" pitchFamily="2" charset="2"/>
              <a:buChar char="Ø"/>
            </a:pPr>
            <a:r>
              <a:rPr lang="en-GB" dirty="0" smtClean="0"/>
              <a:t>CS NDC survey based on international best practice (publicly available tools prepared by international experts)</a:t>
            </a:r>
            <a:endParaRPr lang="en-GB" dirty="0"/>
          </a:p>
        </p:txBody>
      </p:sp>
    </p:spTree>
    <p:extLst>
      <p:ext uri="{BB962C8B-B14F-4D97-AF65-F5344CB8AC3E}">
        <p14:creationId xmlns:p14="http://schemas.microsoft.com/office/powerpoint/2010/main" val="318332597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16684" y="149972"/>
            <a:ext cx="10515600" cy="441699"/>
          </a:xfrm>
        </p:spPr>
        <p:txBody>
          <a:bodyPr>
            <a:normAutofit fontScale="90000"/>
          </a:bodyPr>
          <a:lstStyle/>
          <a:p>
            <a:pPr algn="ctr"/>
            <a:r>
              <a:rPr lang="en-US" b="1" spc="-9" dirty="0" smtClean="0">
                <a:solidFill>
                  <a:srgbClr val="C00000"/>
                </a:solidFill>
              </a:rPr>
              <a:t>(I)NDCs of </a:t>
            </a:r>
            <a:r>
              <a:rPr lang="en-US" b="1" spc="-9" dirty="0" err="1" smtClean="0">
                <a:solidFill>
                  <a:srgbClr val="C00000"/>
                </a:solidFill>
              </a:rPr>
              <a:t>ClimaSouth</a:t>
            </a:r>
            <a:r>
              <a:rPr lang="en-US" b="1" spc="-9" dirty="0" smtClean="0">
                <a:solidFill>
                  <a:srgbClr val="C00000"/>
                </a:solidFill>
              </a:rPr>
              <a:t> Countries</a:t>
            </a:r>
          </a:p>
        </p:txBody>
      </p:sp>
      <p:graphicFrame>
        <p:nvGraphicFramePr>
          <p:cNvPr id="7" name="Table 6"/>
          <p:cNvGraphicFramePr>
            <a:graphicFrameLocks noGrp="1"/>
          </p:cNvGraphicFramePr>
          <p:nvPr>
            <p:extLst>
              <p:ext uri="{D42A27DB-BD31-4B8C-83A1-F6EECF244321}">
                <p14:modId xmlns:p14="http://schemas.microsoft.com/office/powerpoint/2010/main" val="440186336"/>
              </p:ext>
            </p:extLst>
          </p:nvPr>
        </p:nvGraphicFramePr>
        <p:xfrm>
          <a:off x="152399" y="677733"/>
          <a:ext cx="11875478" cy="6131100"/>
        </p:xfrm>
        <a:graphic>
          <a:graphicData uri="http://schemas.openxmlformats.org/drawingml/2006/table">
            <a:tbl>
              <a:tblPr firstRow="1" bandRow="1">
                <a:tableStyleId>{93296810-A885-4BE3-A3E7-6D5BEEA58F35}</a:tableStyleId>
              </a:tblPr>
              <a:tblGrid>
                <a:gridCol w="1786677"/>
                <a:gridCol w="3146491"/>
                <a:gridCol w="6942310"/>
              </a:tblGrid>
              <a:tr h="370380">
                <a:tc>
                  <a:txBody>
                    <a:bodyPr/>
                    <a:lstStyle/>
                    <a:p>
                      <a:r>
                        <a:rPr lang="en-GB" dirty="0" smtClean="0"/>
                        <a:t>Country</a:t>
                      </a:r>
                      <a:endParaRPr lang="en-GB" dirty="0"/>
                    </a:p>
                  </a:txBody>
                  <a:tcPr/>
                </a:tc>
                <a:tc>
                  <a:txBody>
                    <a:bodyPr/>
                    <a:lstStyle/>
                    <a:p>
                      <a:r>
                        <a:rPr lang="en-GB" dirty="0" smtClean="0"/>
                        <a:t>Ratification</a:t>
                      </a:r>
                      <a:r>
                        <a:rPr lang="en-GB" baseline="0" dirty="0" smtClean="0"/>
                        <a:t> of Paris Agreement</a:t>
                      </a:r>
                      <a:endParaRPr lang="en-GB" dirty="0"/>
                    </a:p>
                  </a:txBody>
                  <a:tcPr/>
                </a:tc>
                <a:tc>
                  <a:txBody>
                    <a:bodyPr/>
                    <a:lstStyle/>
                    <a:p>
                      <a:r>
                        <a:rPr lang="en-GB" dirty="0" smtClean="0"/>
                        <a:t>(I)NDCs</a:t>
                      </a:r>
                      <a:r>
                        <a:rPr lang="en-GB" baseline="0" dirty="0" smtClean="0"/>
                        <a:t> focus sectors and priority areas</a:t>
                      </a:r>
                      <a:endParaRPr lang="en-GB" dirty="0"/>
                    </a:p>
                  </a:txBody>
                  <a:tcPr/>
                </a:tc>
              </a:tr>
              <a:tr h="789791">
                <a:tc>
                  <a:txBody>
                    <a:bodyPr/>
                    <a:lstStyle/>
                    <a:p>
                      <a:pPr algn="l"/>
                      <a:r>
                        <a:rPr lang="en-GB" sz="1600" b="1" dirty="0" smtClean="0"/>
                        <a:t>Algeria</a:t>
                      </a:r>
                      <a:endParaRPr lang="en-GB" sz="1600" b="1" dirty="0"/>
                    </a:p>
                  </a:txBody>
                  <a:tcPr/>
                </a:tc>
                <a:tc>
                  <a:txBody>
                    <a:bodyPr/>
                    <a:lstStyle/>
                    <a:p>
                      <a:r>
                        <a:rPr lang="en-GB" sz="1600" baseline="0" dirty="0" smtClean="0"/>
                        <a:t>20 Oct 2016 </a:t>
                      </a:r>
                      <a:endParaRPr lang="en-GB" sz="1600" dirty="0"/>
                    </a:p>
                  </a:txBody>
                  <a:tcPr/>
                </a:tc>
                <a:tc>
                  <a:txBody>
                    <a:bodyPr/>
                    <a:lstStyle/>
                    <a:p>
                      <a:pPr algn="just"/>
                      <a:r>
                        <a:rPr lang="en-GB" sz="1600" b="1" dirty="0" smtClean="0"/>
                        <a:t>Mitigation and adaptation</a:t>
                      </a:r>
                      <a:endParaRPr lang="en-GB" sz="1600" dirty="0" smtClean="0"/>
                    </a:p>
                    <a:p>
                      <a:pPr algn="just"/>
                      <a:r>
                        <a:rPr lang="en-GB" sz="1600" u="sng" dirty="0" smtClean="0"/>
                        <a:t>Energy</a:t>
                      </a:r>
                      <a:r>
                        <a:rPr lang="en-GB" sz="1600" dirty="0" smtClean="0"/>
                        <a:t>, </a:t>
                      </a:r>
                      <a:r>
                        <a:rPr lang="en-GB" sz="1600" u="sng" dirty="0" smtClean="0"/>
                        <a:t>industry</a:t>
                      </a:r>
                      <a:r>
                        <a:rPr lang="en-GB" sz="1600" dirty="0" smtClean="0"/>
                        <a:t>, </a:t>
                      </a:r>
                      <a:r>
                        <a:rPr lang="en-GB" sz="1600" u="sng" dirty="0" smtClean="0"/>
                        <a:t>transport</a:t>
                      </a:r>
                      <a:r>
                        <a:rPr lang="en-GB" sz="1600" dirty="0" smtClean="0"/>
                        <a:t>, </a:t>
                      </a:r>
                      <a:r>
                        <a:rPr lang="en-GB" sz="1600" u="sng" dirty="0" smtClean="0"/>
                        <a:t>agriculture and forests</a:t>
                      </a:r>
                      <a:r>
                        <a:rPr lang="en-GB" sz="1600" dirty="0" smtClean="0"/>
                        <a:t>, construction and the environment, and others</a:t>
                      </a:r>
                      <a:endParaRPr lang="en-GB" sz="1600" dirty="0"/>
                    </a:p>
                  </a:txBody>
                  <a:tcPr/>
                </a:tc>
              </a:tr>
              <a:tr h="789791">
                <a:tc>
                  <a:txBody>
                    <a:bodyPr/>
                    <a:lstStyle/>
                    <a:p>
                      <a:pPr algn="l"/>
                      <a:r>
                        <a:rPr lang="en-GB" sz="1600" b="1" dirty="0" smtClean="0"/>
                        <a:t>Egypt</a:t>
                      </a:r>
                      <a:endParaRPr lang="en-GB" sz="1600" b="1" dirty="0"/>
                    </a:p>
                  </a:txBody>
                  <a:tcPr/>
                </a:tc>
                <a:tc>
                  <a:txBody>
                    <a:bodyPr/>
                    <a:lstStyle/>
                    <a:p>
                      <a:r>
                        <a:rPr lang="en-GB" sz="1600" dirty="0" smtClean="0"/>
                        <a:t>Signed but</a:t>
                      </a:r>
                      <a:r>
                        <a:rPr lang="en-GB" sz="1600" baseline="0" dirty="0" smtClean="0"/>
                        <a:t> not yet ratified</a:t>
                      </a:r>
                      <a:endParaRPr lang="en-GB" sz="1600" dirty="0"/>
                    </a:p>
                  </a:txBody>
                  <a:tcPr/>
                </a:tc>
                <a:tc>
                  <a:txBody>
                    <a:bodyPr/>
                    <a:lstStyle/>
                    <a:p>
                      <a:pPr algn="just"/>
                      <a:r>
                        <a:rPr lang="en-GB" sz="1600" b="1" dirty="0" smtClean="0"/>
                        <a:t>Mitigation</a:t>
                      </a:r>
                      <a:r>
                        <a:rPr lang="en-GB" sz="1600" b="1" baseline="0" dirty="0" smtClean="0"/>
                        <a:t> and adaptation</a:t>
                      </a:r>
                    </a:p>
                    <a:p>
                      <a:pPr algn="just"/>
                      <a:r>
                        <a:rPr lang="en-GB" sz="1600" b="0" u="sng" dirty="0" smtClean="0"/>
                        <a:t>Industry</a:t>
                      </a:r>
                      <a:r>
                        <a:rPr lang="en-GB" sz="1600" b="0" u="none" dirty="0" smtClean="0"/>
                        <a:t>, </a:t>
                      </a:r>
                      <a:r>
                        <a:rPr lang="en-GB" sz="1600" b="0" u="sng" dirty="0" smtClean="0"/>
                        <a:t>transportation</a:t>
                      </a:r>
                      <a:r>
                        <a:rPr lang="en-GB" sz="1600" b="0" u="none" dirty="0" smtClean="0"/>
                        <a:t>, </a:t>
                      </a:r>
                      <a:r>
                        <a:rPr lang="en-GB" sz="1600" b="0" u="sng" dirty="0" smtClean="0"/>
                        <a:t>agriculture</a:t>
                      </a:r>
                      <a:r>
                        <a:rPr lang="en-GB" sz="1600" b="0" u="none" dirty="0" smtClean="0"/>
                        <a:t>, </a:t>
                      </a:r>
                      <a:r>
                        <a:rPr lang="en-GB" sz="1600" b="0" u="sng" dirty="0" smtClean="0"/>
                        <a:t>renewable energy</a:t>
                      </a:r>
                      <a:r>
                        <a:rPr lang="en-GB" sz="1600" b="0" dirty="0" smtClean="0"/>
                        <a:t>, electricity, </a:t>
                      </a:r>
                      <a:r>
                        <a:rPr lang="en-GB" sz="1600" b="0" u="sng" dirty="0" smtClean="0"/>
                        <a:t>waste</a:t>
                      </a:r>
                      <a:r>
                        <a:rPr lang="en-GB" sz="1600" b="0" dirty="0" smtClean="0"/>
                        <a:t>, industrial processes, oil and natural gas, water, health, tourism, environment</a:t>
                      </a:r>
                      <a:endParaRPr lang="en-GB" sz="1600" b="0" dirty="0"/>
                    </a:p>
                  </a:txBody>
                  <a:tcPr/>
                </a:tc>
              </a:tr>
              <a:tr h="789791">
                <a:tc>
                  <a:txBody>
                    <a:bodyPr/>
                    <a:lstStyle/>
                    <a:p>
                      <a:pPr algn="l"/>
                      <a:r>
                        <a:rPr lang="en-GB" sz="1600" b="1" dirty="0" smtClean="0"/>
                        <a:t>Israel</a:t>
                      </a:r>
                      <a:endParaRPr lang="en-GB" sz="1600" b="1" dirty="0"/>
                    </a:p>
                  </a:txBody>
                  <a:tcPr/>
                </a:tc>
                <a:tc>
                  <a:txBody>
                    <a:bodyPr/>
                    <a:lstStyle/>
                    <a:p>
                      <a:r>
                        <a:rPr lang="en-GB" sz="1600" dirty="0" smtClean="0"/>
                        <a:t>22 Nov 2016 </a:t>
                      </a:r>
                      <a:endParaRPr lang="en-GB" sz="1600"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GB" sz="1600" b="1" dirty="0" smtClean="0"/>
                        <a:t>Mitigation</a:t>
                      </a:r>
                      <a:r>
                        <a:rPr lang="en-GB" sz="1600" b="1" baseline="0" dirty="0" smtClean="0"/>
                        <a:t> and adaptation</a:t>
                      </a:r>
                      <a:endParaRPr lang="en-GB" sz="1600" b="1" dirty="0" smtClean="0"/>
                    </a:p>
                    <a:p>
                      <a:pPr algn="just"/>
                      <a:r>
                        <a:rPr lang="en-GB" sz="1600" b="0" u="sng" dirty="0" smtClean="0"/>
                        <a:t>Electricity</a:t>
                      </a:r>
                      <a:r>
                        <a:rPr lang="en-GB" sz="1600" b="0" dirty="0" smtClean="0"/>
                        <a:t> generation, other </a:t>
                      </a:r>
                      <a:r>
                        <a:rPr lang="en-GB" sz="1600" b="0" u="sng" dirty="0" smtClean="0"/>
                        <a:t>energy</a:t>
                      </a:r>
                      <a:r>
                        <a:rPr lang="en-GB" sz="1600" b="0" dirty="0" smtClean="0"/>
                        <a:t> sources, </a:t>
                      </a:r>
                      <a:r>
                        <a:rPr lang="en-GB" sz="1600" b="0" u="sng" dirty="0" smtClean="0"/>
                        <a:t>transportation</a:t>
                      </a:r>
                      <a:r>
                        <a:rPr lang="en-GB" sz="1600" b="0" dirty="0" smtClean="0"/>
                        <a:t>, </a:t>
                      </a:r>
                      <a:r>
                        <a:rPr lang="en-GB" sz="1600" b="0" u="sng" dirty="0" smtClean="0"/>
                        <a:t>industrial processes</a:t>
                      </a:r>
                      <a:r>
                        <a:rPr lang="en-GB" sz="1600" b="0" dirty="0" smtClean="0"/>
                        <a:t>, buildings, </a:t>
                      </a:r>
                      <a:r>
                        <a:rPr lang="en-GB" sz="1600" b="0" u="sng" dirty="0" smtClean="0"/>
                        <a:t>waste</a:t>
                      </a:r>
                      <a:r>
                        <a:rPr lang="en-GB" sz="1600" b="0" dirty="0" smtClean="0"/>
                        <a:t> and </a:t>
                      </a:r>
                      <a:r>
                        <a:rPr lang="en-GB" sz="1600" b="0" u="sng" dirty="0" smtClean="0"/>
                        <a:t>agriculture </a:t>
                      </a:r>
                      <a:endParaRPr lang="en-GB" sz="1600" b="0" u="sng" dirty="0"/>
                    </a:p>
                  </a:txBody>
                  <a:tcPr/>
                </a:tc>
              </a:tr>
              <a:tr h="789791">
                <a:tc>
                  <a:txBody>
                    <a:bodyPr/>
                    <a:lstStyle/>
                    <a:p>
                      <a:pPr algn="l"/>
                      <a:r>
                        <a:rPr lang="en-GB" sz="1600" b="1" dirty="0" smtClean="0"/>
                        <a:t>Jordan</a:t>
                      </a:r>
                      <a:endParaRPr lang="en-GB" sz="1600" b="1" dirty="0"/>
                    </a:p>
                  </a:txBody>
                  <a:tcPr/>
                </a:tc>
                <a:tc>
                  <a:txBody>
                    <a:bodyPr/>
                    <a:lstStyle/>
                    <a:p>
                      <a:r>
                        <a:rPr lang="en-GB" sz="1600" dirty="0" smtClean="0"/>
                        <a:t>4 Nov 2016</a:t>
                      </a:r>
                      <a:endParaRPr lang="en-GB" sz="1600"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GB" sz="1600" b="1" dirty="0" smtClean="0"/>
                        <a:t>Mitigation</a:t>
                      </a:r>
                      <a:r>
                        <a:rPr lang="en-GB" sz="1600" b="1" baseline="0" dirty="0" smtClean="0"/>
                        <a:t> and adaptation</a:t>
                      </a:r>
                      <a:endParaRPr lang="en-GB" sz="1600" b="1" dirty="0" smtClean="0"/>
                    </a:p>
                    <a:p>
                      <a:pPr algn="just"/>
                      <a:r>
                        <a:rPr lang="en-GB" sz="1600" b="0" u="sng" dirty="0" smtClean="0"/>
                        <a:t>Energy</a:t>
                      </a:r>
                      <a:r>
                        <a:rPr lang="en-GB" sz="1600" b="0" dirty="0" smtClean="0"/>
                        <a:t>, </a:t>
                      </a:r>
                      <a:r>
                        <a:rPr lang="en-GB" sz="1600" b="0" u="sng" dirty="0" smtClean="0"/>
                        <a:t>transport</a:t>
                      </a:r>
                      <a:r>
                        <a:rPr lang="en-GB" sz="1600" b="0" dirty="0" smtClean="0"/>
                        <a:t>, </a:t>
                      </a:r>
                      <a:r>
                        <a:rPr lang="en-GB" sz="1600" b="0" u="sng" dirty="0" smtClean="0"/>
                        <a:t>waste</a:t>
                      </a:r>
                      <a:r>
                        <a:rPr lang="en-GB" sz="1600" b="0" dirty="0" smtClean="0"/>
                        <a:t> management industries, water, </a:t>
                      </a:r>
                      <a:r>
                        <a:rPr lang="en-GB" sz="1600" b="0" u="sng" dirty="0" smtClean="0"/>
                        <a:t>agriculture</a:t>
                      </a:r>
                      <a:r>
                        <a:rPr lang="en-GB" sz="1600" b="0" dirty="0" smtClean="0"/>
                        <a:t> and food security, health, sustainable development, biodiversity and protected areas</a:t>
                      </a:r>
                      <a:endParaRPr lang="en-GB" sz="1600" b="0" dirty="0"/>
                    </a:p>
                  </a:txBody>
                  <a:tcPr/>
                </a:tc>
              </a:tr>
              <a:tr h="789791">
                <a:tc>
                  <a:txBody>
                    <a:bodyPr/>
                    <a:lstStyle/>
                    <a:p>
                      <a:pPr algn="l"/>
                      <a:r>
                        <a:rPr lang="en-GB" sz="1600" b="1" dirty="0" smtClean="0"/>
                        <a:t>Lebanon</a:t>
                      </a:r>
                      <a:endParaRPr lang="en-GB" sz="16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smtClean="0"/>
                        <a:t>Signed but</a:t>
                      </a:r>
                      <a:r>
                        <a:rPr lang="en-GB" sz="1600" baseline="0" dirty="0" smtClean="0"/>
                        <a:t> not yet ratified.</a:t>
                      </a:r>
                    </a:p>
                    <a:p>
                      <a:pPr marL="0" marR="0" indent="0" algn="l" defTabSz="914400" rtl="0" eaLnBrk="1" fontAlgn="auto" latinLnBrk="0" hangingPunct="1">
                        <a:lnSpc>
                          <a:spcPct val="100000"/>
                        </a:lnSpc>
                        <a:spcBef>
                          <a:spcPts val="0"/>
                        </a:spcBef>
                        <a:spcAft>
                          <a:spcPts val="0"/>
                        </a:spcAft>
                        <a:buClrTx/>
                        <a:buSzTx/>
                        <a:buFontTx/>
                        <a:buNone/>
                        <a:tabLst/>
                        <a:defRPr/>
                      </a:pPr>
                      <a:r>
                        <a:rPr lang="en-GB" sz="1600" baseline="0" dirty="0" smtClean="0"/>
                        <a:t>PA currently under parliamentary approval</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GB" sz="1600" b="1" dirty="0" smtClean="0"/>
                        <a:t>Mitigation</a:t>
                      </a:r>
                      <a:r>
                        <a:rPr lang="en-GB" sz="1600" b="1" baseline="0" dirty="0" smtClean="0"/>
                        <a:t> and adaptation</a:t>
                      </a:r>
                    </a:p>
                    <a:p>
                      <a:pPr marL="0" marR="0" indent="0" algn="just" defTabSz="914400" rtl="0" eaLnBrk="1" fontAlgn="auto" latinLnBrk="0" hangingPunct="1">
                        <a:lnSpc>
                          <a:spcPct val="100000"/>
                        </a:lnSpc>
                        <a:spcBef>
                          <a:spcPts val="0"/>
                        </a:spcBef>
                        <a:spcAft>
                          <a:spcPts val="0"/>
                        </a:spcAft>
                        <a:buClrTx/>
                        <a:buSzTx/>
                        <a:buFontTx/>
                        <a:buNone/>
                        <a:tabLst/>
                        <a:defRPr/>
                      </a:pPr>
                      <a:r>
                        <a:rPr lang="en-GB" sz="1600" b="0" u="sng" dirty="0" smtClean="0"/>
                        <a:t>Energy</a:t>
                      </a:r>
                      <a:r>
                        <a:rPr lang="en-GB" sz="1600" b="0" dirty="0" smtClean="0"/>
                        <a:t>, </a:t>
                      </a:r>
                      <a:r>
                        <a:rPr lang="en-GB" sz="1600" b="0" u="sng" dirty="0" smtClean="0"/>
                        <a:t>industrial processes </a:t>
                      </a:r>
                      <a:r>
                        <a:rPr lang="en-GB" sz="1600" b="0" dirty="0" smtClean="0"/>
                        <a:t>and other product use, </a:t>
                      </a:r>
                      <a:r>
                        <a:rPr lang="en-GB" sz="1600" b="0" u="sng" dirty="0" smtClean="0"/>
                        <a:t>agriculture</a:t>
                      </a:r>
                      <a:r>
                        <a:rPr lang="en-GB" sz="1600" b="0" dirty="0" smtClean="0"/>
                        <a:t>, </a:t>
                      </a:r>
                      <a:r>
                        <a:rPr lang="en-GB" sz="1600" b="0" u="sng" dirty="0" smtClean="0"/>
                        <a:t>land-use change </a:t>
                      </a:r>
                      <a:r>
                        <a:rPr lang="en-GB" sz="1600" b="0" dirty="0" smtClean="0"/>
                        <a:t>and </a:t>
                      </a:r>
                      <a:r>
                        <a:rPr lang="en-GB" sz="1600" b="0" u="sng" dirty="0" smtClean="0"/>
                        <a:t>forestry</a:t>
                      </a:r>
                      <a:r>
                        <a:rPr lang="en-GB" sz="1600" b="0" dirty="0" smtClean="0"/>
                        <a:t>, </a:t>
                      </a:r>
                      <a:r>
                        <a:rPr lang="en-GB" sz="1600" b="0" u="sng" dirty="0" smtClean="0"/>
                        <a:t>waste</a:t>
                      </a:r>
                    </a:p>
                  </a:txBody>
                  <a:tcPr/>
                </a:tc>
              </a:tr>
              <a:tr h="789791">
                <a:tc>
                  <a:txBody>
                    <a:bodyPr/>
                    <a:lstStyle/>
                    <a:p>
                      <a:pPr algn="l"/>
                      <a:r>
                        <a:rPr lang="en-GB" sz="1600" b="1" dirty="0" smtClean="0"/>
                        <a:t>Morocco</a:t>
                      </a:r>
                      <a:endParaRPr lang="en-GB" sz="1600" b="1" dirty="0"/>
                    </a:p>
                  </a:txBody>
                  <a:tcPr/>
                </a:tc>
                <a:tc>
                  <a:txBody>
                    <a:bodyPr/>
                    <a:lstStyle/>
                    <a:p>
                      <a:r>
                        <a:rPr lang="en-GB" sz="1600" dirty="0" smtClean="0"/>
                        <a:t>21 Sep 2016 </a:t>
                      </a:r>
                      <a:endParaRPr lang="en-GB" sz="1600" dirty="0"/>
                    </a:p>
                  </a:txBody>
                  <a:tcPr/>
                </a:tc>
                <a:tc>
                  <a:txBody>
                    <a:bodyPr/>
                    <a:lstStyle/>
                    <a:p>
                      <a:pPr algn="just"/>
                      <a:r>
                        <a:rPr lang="en-GB" sz="1600" b="1" dirty="0" smtClean="0"/>
                        <a:t>Mitigation and adaptation</a:t>
                      </a:r>
                    </a:p>
                    <a:p>
                      <a:pPr algn="just"/>
                      <a:r>
                        <a:rPr lang="en-GB" sz="1600" dirty="0" smtClean="0"/>
                        <a:t>Mainly </a:t>
                      </a:r>
                      <a:r>
                        <a:rPr lang="en-GB" sz="1600" u="sng" dirty="0" smtClean="0"/>
                        <a:t>energy</a:t>
                      </a:r>
                      <a:r>
                        <a:rPr lang="en-GB" sz="1600" dirty="0" smtClean="0"/>
                        <a:t> (Energy transition); </a:t>
                      </a:r>
                      <a:r>
                        <a:rPr lang="en-GB" sz="1600" u="sng" dirty="0" smtClean="0"/>
                        <a:t>agriculture</a:t>
                      </a:r>
                      <a:r>
                        <a:rPr lang="en-GB" sz="1600" dirty="0" smtClean="0"/>
                        <a:t>, </a:t>
                      </a:r>
                      <a:r>
                        <a:rPr lang="en-GB" sz="1600" u="sng" dirty="0" smtClean="0"/>
                        <a:t>transport</a:t>
                      </a:r>
                      <a:r>
                        <a:rPr lang="en-GB" sz="1600" dirty="0" smtClean="0"/>
                        <a:t>, water, </a:t>
                      </a:r>
                      <a:r>
                        <a:rPr lang="en-GB" sz="1600" u="sng" dirty="0" smtClean="0"/>
                        <a:t>waste</a:t>
                      </a:r>
                      <a:r>
                        <a:rPr lang="en-GB" sz="1600" dirty="0" smtClean="0"/>
                        <a:t>, </a:t>
                      </a:r>
                      <a:r>
                        <a:rPr lang="en-GB" sz="1600" u="sng" dirty="0" smtClean="0"/>
                        <a:t>forestry</a:t>
                      </a:r>
                      <a:r>
                        <a:rPr lang="en-GB" sz="1600" dirty="0" smtClean="0"/>
                        <a:t>, </a:t>
                      </a:r>
                      <a:r>
                        <a:rPr lang="en-GB" sz="1600" u="sng" dirty="0" smtClean="0"/>
                        <a:t>industry</a:t>
                      </a:r>
                      <a:r>
                        <a:rPr lang="en-GB" sz="1600" dirty="0" smtClean="0"/>
                        <a:t>, housing and infrastructure.</a:t>
                      </a:r>
                    </a:p>
                  </a:txBody>
                  <a:tcPr/>
                </a:tc>
              </a:tr>
              <a:tr h="789791">
                <a:tc>
                  <a:txBody>
                    <a:bodyPr/>
                    <a:lstStyle/>
                    <a:p>
                      <a:pPr algn="l"/>
                      <a:r>
                        <a:rPr lang="en-GB" sz="1600" b="1" dirty="0" smtClean="0"/>
                        <a:t>Tunisia</a:t>
                      </a:r>
                      <a:endParaRPr lang="en-GB" sz="1600" b="1" dirty="0"/>
                    </a:p>
                  </a:txBody>
                  <a:tcPr/>
                </a:tc>
                <a:tc>
                  <a:txBody>
                    <a:bodyPr/>
                    <a:lstStyle/>
                    <a:p>
                      <a:r>
                        <a:rPr lang="en-GB" sz="1600" dirty="0" smtClean="0"/>
                        <a:t>10 Feb 2017</a:t>
                      </a:r>
                      <a:endParaRPr lang="en-GB" sz="1600" dirty="0"/>
                    </a:p>
                  </a:txBody>
                  <a:tcPr/>
                </a:tc>
                <a:tc>
                  <a:txBody>
                    <a:bodyPr/>
                    <a:lstStyle/>
                    <a:p>
                      <a:pPr algn="just"/>
                      <a:r>
                        <a:rPr lang="en-GB" sz="1600" b="1" dirty="0" smtClean="0"/>
                        <a:t>Mitigation and adaptation</a:t>
                      </a:r>
                    </a:p>
                    <a:p>
                      <a:pPr algn="just"/>
                      <a:r>
                        <a:rPr lang="en-GB" sz="1600" dirty="0" smtClean="0"/>
                        <a:t>Mainly </a:t>
                      </a:r>
                      <a:r>
                        <a:rPr lang="en-GB" sz="1600" u="sng" dirty="0" smtClean="0"/>
                        <a:t>energy</a:t>
                      </a:r>
                      <a:r>
                        <a:rPr lang="en-GB" sz="1600" dirty="0" smtClean="0"/>
                        <a:t> (75% of total reductions), </a:t>
                      </a:r>
                      <a:r>
                        <a:rPr lang="en-GB" sz="1600" u="sng" dirty="0" smtClean="0"/>
                        <a:t>industry</a:t>
                      </a:r>
                      <a:r>
                        <a:rPr lang="en-GB" sz="1600" dirty="0" smtClean="0"/>
                        <a:t>, </a:t>
                      </a:r>
                      <a:r>
                        <a:rPr lang="en-GB" sz="1600" u="sng" dirty="0" smtClean="0"/>
                        <a:t>agriculture</a:t>
                      </a:r>
                      <a:r>
                        <a:rPr lang="en-GB" sz="1600" dirty="0" smtClean="0"/>
                        <a:t>, </a:t>
                      </a:r>
                      <a:r>
                        <a:rPr lang="en-GB" sz="1600" u="sng" dirty="0" smtClean="0"/>
                        <a:t>forests</a:t>
                      </a:r>
                      <a:r>
                        <a:rPr lang="en-GB" sz="1600" dirty="0" smtClean="0"/>
                        <a:t> and others including coastal zone, water resources, health, tourism</a:t>
                      </a:r>
                      <a:endParaRPr lang="en-GB" sz="1600" dirty="0"/>
                    </a:p>
                  </a:txBody>
                  <a:tcPr/>
                </a:tc>
              </a:tr>
            </a:tbl>
          </a:graphicData>
        </a:graphic>
      </p:graphicFrame>
    </p:spTree>
    <p:extLst>
      <p:ext uri="{BB962C8B-B14F-4D97-AF65-F5344CB8AC3E}">
        <p14:creationId xmlns:p14="http://schemas.microsoft.com/office/powerpoint/2010/main" val="54136812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816684" y="149972"/>
            <a:ext cx="10515600" cy="538797"/>
          </a:xfrm>
        </p:spPr>
        <p:txBody>
          <a:bodyPr>
            <a:normAutofit/>
          </a:bodyPr>
          <a:lstStyle/>
          <a:p>
            <a:pPr algn="ctr"/>
            <a:r>
              <a:rPr lang="en-US" sz="3000" b="1" spc="-9" dirty="0" smtClean="0">
                <a:solidFill>
                  <a:srgbClr val="C00000"/>
                </a:solidFill>
              </a:rPr>
              <a:t>NDC process in </a:t>
            </a:r>
            <a:r>
              <a:rPr lang="en-US" sz="3000" b="1" spc="-9" dirty="0" err="1" smtClean="0">
                <a:solidFill>
                  <a:srgbClr val="C00000"/>
                </a:solidFill>
              </a:rPr>
              <a:t>ClimaSouth</a:t>
            </a:r>
            <a:r>
              <a:rPr lang="en-US" sz="3000" b="1" spc="-9" dirty="0" smtClean="0">
                <a:solidFill>
                  <a:srgbClr val="C00000"/>
                </a:solidFill>
              </a:rPr>
              <a:t> Countries: Key Findings</a:t>
            </a:r>
            <a:endParaRPr lang="fr-BE" sz="3000" b="1" dirty="0"/>
          </a:p>
        </p:txBody>
      </p:sp>
      <p:sp>
        <p:nvSpPr>
          <p:cNvPr id="6" name="TextBox 5"/>
          <p:cNvSpPr txBox="1"/>
          <p:nvPr/>
        </p:nvSpPr>
        <p:spPr>
          <a:xfrm>
            <a:off x="237505" y="676437"/>
            <a:ext cx="11499569" cy="6093976"/>
          </a:xfrm>
          <a:prstGeom prst="rect">
            <a:avLst/>
          </a:prstGeom>
          <a:noFill/>
        </p:spPr>
        <p:txBody>
          <a:bodyPr wrap="square" rtlCol="0">
            <a:spAutoFit/>
          </a:bodyPr>
          <a:lstStyle/>
          <a:p>
            <a:pPr marL="285750" indent="-285750" algn="just">
              <a:buFont typeface="Wingdings" panose="05000000000000000000" pitchFamily="2" charset="2"/>
              <a:buChar char="Ø"/>
            </a:pPr>
            <a:r>
              <a:rPr lang="en-GB" sz="1500" dirty="0" smtClean="0"/>
              <a:t>CS countries are at different stages in developing plans or strategies that will guide the national implementation of their NDCs.</a:t>
            </a:r>
          </a:p>
          <a:p>
            <a:pPr marL="285750" indent="-285750" algn="just">
              <a:buFont typeface="Wingdings" panose="05000000000000000000" pitchFamily="2" charset="2"/>
              <a:buChar char="Ø"/>
            </a:pPr>
            <a:endParaRPr lang="en-GB" sz="1500" dirty="0"/>
          </a:p>
          <a:p>
            <a:pPr marL="285750" indent="-285750" algn="just">
              <a:buFont typeface="Wingdings" panose="05000000000000000000" pitchFamily="2" charset="2"/>
              <a:buChar char="Ø"/>
            </a:pPr>
            <a:r>
              <a:rPr lang="en-GB" sz="1500" dirty="0" smtClean="0"/>
              <a:t>CS countries have </a:t>
            </a:r>
            <a:r>
              <a:rPr lang="en-GB" sz="1500" u="sng" dirty="0" smtClean="0"/>
              <a:t>started planning for NDC implementation</a:t>
            </a:r>
            <a:r>
              <a:rPr lang="en-GB" sz="1500" dirty="0" smtClean="0"/>
              <a:t>, undertaking reviews/studies of their NDCs and/or discussions with stakeholders to do so, including with the support of international actors. For instance:</a:t>
            </a:r>
          </a:p>
          <a:p>
            <a:pPr marL="285750" indent="-285750" algn="just">
              <a:buFont typeface="Wingdings" panose="05000000000000000000" pitchFamily="2" charset="2"/>
              <a:buChar char="Ø"/>
            </a:pPr>
            <a:endParaRPr lang="en-GB" sz="1500" dirty="0"/>
          </a:p>
          <a:p>
            <a:pPr marL="285750" indent="-285750" algn="just">
              <a:buFont typeface="Wingdings" panose="05000000000000000000" pitchFamily="2" charset="2"/>
              <a:buChar char="Ø"/>
            </a:pPr>
            <a:endParaRPr lang="en-GB" sz="1500" dirty="0" smtClean="0"/>
          </a:p>
          <a:p>
            <a:pPr marL="285750" indent="-285750" algn="just">
              <a:buFont typeface="Wingdings" panose="05000000000000000000" pitchFamily="2" charset="2"/>
              <a:buChar char="Ø"/>
            </a:pPr>
            <a:endParaRPr lang="en-GB" sz="1500" dirty="0" smtClean="0"/>
          </a:p>
          <a:p>
            <a:pPr algn="just"/>
            <a:endParaRPr lang="en-GB" sz="1500" dirty="0" smtClean="0"/>
          </a:p>
          <a:p>
            <a:pPr marL="285750" indent="-285750" algn="just">
              <a:buFont typeface="Wingdings" panose="05000000000000000000" pitchFamily="2" charset="2"/>
              <a:buChar char="§"/>
            </a:pPr>
            <a:endParaRPr lang="en-GB" sz="1500" b="1" dirty="0"/>
          </a:p>
          <a:p>
            <a:pPr algn="just"/>
            <a:endParaRPr lang="en-GB" sz="1500" dirty="0" smtClean="0"/>
          </a:p>
          <a:p>
            <a:pPr marL="285750" indent="-285750" algn="just">
              <a:buFont typeface="Wingdings" panose="05000000000000000000" pitchFamily="2" charset="2"/>
              <a:buChar char="§"/>
            </a:pPr>
            <a:endParaRPr lang="en-GB" sz="1500" b="1" dirty="0"/>
          </a:p>
          <a:p>
            <a:pPr marL="285750" indent="-285750" algn="just">
              <a:buFont typeface="Wingdings" panose="05000000000000000000" pitchFamily="2" charset="2"/>
              <a:buChar char="§"/>
            </a:pPr>
            <a:endParaRPr lang="en-GB" sz="1500" dirty="0"/>
          </a:p>
          <a:p>
            <a:pPr algn="just"/>
            <a:endParaRPr lang="en-GB" sz="1500" dirty="0" smtClean="0"/>
          </a:p>
          <a:p>
            <a:pPr algn="just"/>
            <a:endParaRPr lang="en-GB" sz="1500" dirty="0"/>
          </a:p>
          <a:p>
            <a:pPr algn="just"/>
            <a:endParaRPr lang="en-GB" sz="1500" dirty="0" smtClean="0"/>
          </a:p>
          <a:p>
            <a:pPr algn="just"/>
            <a:endParaRPr lang="en-GB" sz="1500" dirty="0"/>
          </a:p>
          <a:p>
            <a:pPr algn="just"/>
            <a:endParaRPr lang="en-GB" sz="1500" dirty="0" smtClean="0"/>
          </a:p>
          <a:p>
            <a:pPr algn="just"/>
            <a:endParaRPr lang="en-GB" sz="1500" dirty="0"/>
          </a:p>
          <a:p>
            <a:pPr algn="just"/>
            <a:endParaRPr lang="en-GB" sz="1500" dirty="0" smtClean="0"/>
          </a:p>
          <a:p>
            <a:pPr algn="just"/>
            <a:endParaRPr lang="en-GB" sz="1500" dirty="0"/>
          </a:p>
          <a:p>
            <a:pPr algn="just"/>
            <a:endParaRPr lang="en-GB" sz="1500" dirty="0" smtClean="0"/>
          </a:p>
          <a:p>
            <a:pPr algn="just"/>
            <a:endParaRPr lang="en-GB" sz="1500" dirty="0" smtClean="0"/>
          </a:p>
          <a:p>
            <a:pPr marL="285750" indent="-285750" algn="just">
              <a:buFont typeface="Wingdings" panose="05000000000000000000" pitchFamily="2" charset="2"/>
              <a:buChar char="Ø"/>
            </a:pPr>
            <a:r>
              <a:rPr lang="en-GB" sz="1500" dirty="0" smtClean="0"/>
              <a:t>All CS countries have some form of </a:t>
            </a:r>
            <a:r>
              <a:rPr lang="en-GB" sz="1500" u="sng" dirty="0" smtClean="0"/>
              <a:t>coordinating entity for the NDC process</a:t>
            </a:r>
            <a:r>
              <a:rPr lang="en-GB" sz="1500" dirty="0" smtClean="0"/>
              <a:t> (usually within the Ministry of Environment) but </a:t>
            </a:r>
            <a:r>
              <a:rPr lang="en-GB" sz="1500" b="1" dirty="0" smtClean="0"/>
              <a:t>the NDC governance arrangements</a:t>
            </a:r>
            <a:r>
              <a:rPr lang="en-GB" sz="1500" dirty="0" smtClean="0"/>
              <a:t> </a:t>
            </a:r>
            <a:r>
              <a:rPr lang="en-GB" sz="1500" b="1" dirty="0" smtClean="0"/>
              <a:t>are not always formalised</a:t>
            </a:r>
            <a:r>
              <a:rPr lang="en-GB" sz="1500" dirty="0" smtClean="0"/>
              <a:t> </a:t>
            </a:r>
            <a:r>
              <a:rPr lang="en-GB" sz="1500" b="1" dirty="0" smtClean="0"/>
              <a:t>and the functioning is still in development. Inclusive stakeholder </a:t>
            </a:r>
            <a:r>
              <a:rPr lang="en-GB" sz="1500" b="1" dirty="0"/>
              <a:t>engagement </a:t>
            </a:r>
            <a:r>
              <a:rPr lang="en-GB" sz="1500" dirty="0" smtClean="0"/>
              <a:t>(</a:t>
            </a:r>
            <a:r>
              <a:rPr lang="en-GB" sz="1500" dirty="0"/>
              <a:t>i.e. coordination mechanism amongst all NDC-relevant stakeholders in and outside government) </a:t>
            </a:r>
            <a:r>
              <a:rPr lang="en-GB" sz="1500" dirty="0" smtClean="0"/>
              <a:t>needs to be supported</a:t>
            </a:r>
            <a:endParaRPr lang="en-GB" sz="1500" dirty="0"/>
          </a:p>
        </p:txBody>
      </p:sp>
      <p:graphicFrame>
        <p:nvGraphicFramePr>
          <p:cNvPr id="2" name="Table 1"/>
          <p:cNvGraphicFramePr>
            <a:graphicFrameLocks noGrp="1"/>
          </p:cNvGraphicFramePr>
          <p:nvPr>
            <p:extLst>
              <p:ext uri="{D42A27DB-BD31-4B8C-83A1-F6EECF244321}">
                <p14:modId xmlns:p14="http://schemas.microsoft.com/office/powerpoint/2010/main" val="4048269936"/>
              </p:ext>
            </p:extLst>
          </p:nvPr>
        </p:nvGraphicFramePr>
        <p:xfrm>
          <a:off x="471860" y="1748727"/>
          <a:ext cx="11265214" cy="3750399"/>
        </p:xfrm>
        <a:graphic>
          <a:graphicData uri="http://schemas.openxmlformats.org/drawingml/2006/table">
            <a:tbl>
              <a:tblPr firstRow="1" bandRow="1">
                <a:tableStyleId>{16D9F66E-5EB9-4882-86FB-DCBF35E3C3E4}</a:tableStyleId>
              </a:tblPr>
              <a:tblGrid>
                <a:gridCol w="11265214"/>
              </a:tblGrid>
              <a:tr h="340143">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GB" sz="1500" b="1" dirty="0" smtClean="0"/>
                        <a:t>Algeria</a:t>
                      </a:r>
                      <a:r>
                        <a:rPr lang="en-GB" sz="1500" b="1" baseline="0" dirty="0" smtClean="0"/>
                        <a:t> </a:t>
                      </a:r>
                      <a:r>
                        <a:rPr lang="en-GB" sz="1500" b="0" baseline="0" dirty="0" smtClean="0"/>
                        <a:t>has launched a study to identify the NDC implementation needs and related barriers. Relevant Ministries are being requested to identify obstacles and difficulties in their respective areas.</a:t>
                      </a:r>
                      <a:endParaRPr lang="en-GB" sz="1500" b="1" dirty="0" smtClean="0"/>
                    </a:p>
                  </a:txBody>
                  <a:tcPr/>
                </a:tc>
              </a:tr>
              <a:tr h="5782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500" dirty="0" smtClean="0"/>
                        <a:t>In </a:t>
                      </a:r>
                      <a:r>
                        <a:rPr lang="en-GB" sz="1500" b="1" dirty="0" smtClean="0"/>
                        <a:t>Egypt</a:t>
                      </a:r>
                      <a:r>
                        <a:rPr lang="en-GB" sz="1500" dirty="0" smtClean="0"/>
                        <a:t> under the National Council for Climate Change (NCCC) three working groups on mitigation, adaptation and means of implementation have been established; inter-ministerial composition; working at the technical level on cross-cutting issues underlying NDC implementation</a:t>
                      </a:r>
                    </a:p>
                  </a:txBody>
                  <a:tcPr/>
                </a:tc>
              </a:tr>
              <a:tr h="578244">
                <a:tc>
                  <a:txBody>
                    <a:bodyPr/>
                    <a:lstStyle/>
                    <a:p>
                      <a:pPr marL="0" indent="0" algn="just">
                        <a:buFont typeface="Wingdings" panose="05000000000000000000" pitchFamily="2" charset="2"/>
                        <a:buNone/>
                      </a:pPr>
                      <a:r>
                        <a:rPr lang="en-GB" sz="1500" b="1" dirty="0" smtClean="0"/>
                        <a:t>Israel</a:t>
                      </a:r>
                      <a:r>
                        <a:rPr lang="en-GB" sz="1500" dirty="0" smtClean="0"/>
                        <a:t> has developed a National Plan for Implementation of the Paris Agreement (Sept 2016), furthering the national plans to deliver the mitigation targets</a:t>
                      </a:r>
                    </a:p>
                  </a:txBody>
                  <a:tcPr/>
                </a:tc>
              </a:tr>
              <a:tr h="578244">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GB" sz="1500" dirty="0" smtClean="0"/>
                        <a:t>With international support, </a:t>
                      </a:r>
                      <a:r>
                        <a:rPr lang="en-GB" sz="1500" b="1" dirty="0" smtClean="0"/>
                        <a:t>Jordan </a:t>
                      </a:r>
                      <a:r>
                        <a:rPr lang="en-GB" sz="1500" dirty="0" smtClean="0"/>
                        <a:t>has carried out a full review of its NDC and it working on developing an NDC implementation plan and a related financial strategy</a:t>
                      </a:r>
                      <a:endParaRPr lang="en-GB" sz="1500" b="1" dirty="0" smtClean="0"/>
                    </a:p>
                  </a:txBody>
                  <a:tcPr/>
                </a:tc>
              </a:tr>
              <a:tr h="578244">
                <a:tc>
                  <a:txBody>
                    <a:bodyPr/>
                    <a:lstStyle/>
                    <a:p>
                      <a:pPr marL="0" indent="0" algn="just">
                        <a:buFont typeface="Wingdings" panose="05000000000000000000" pitchFamily="2" charset="2"/>
                        <a:buNone/>
                      </a:pPr>
                      <a:r>
                        <a:rPr lang="en-GB" sz="1500" b="1" dirty="0" smtClean="0"/>
                        <a:t>Lebanon</a:t>
                      </a:r>
                      <a:r>
                        <a:rPr lang="en-GB" sz="1500" dirty="0" smtClean="0"/>
                        <a:t> is developing a roadmap to identify gaps and progress indicators on the mitigation part of the INDC, to be discussed by the Council of Ministers. This process is hoped to lead to reporting outputs that will contribute to the development of an NDC implementation plan.</a:t>
                      </a:r>
                    </a:p>
                  </a:txBody>
                  <a:tcPr/>
                </a:tc>
              </a:tr>
              <a:tr h="340143">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GB" sz="1500" b="1" dirty="0" smtClean="0"/>
                        <a:t>Morocco</a:t>
                      </a:r>
                      <a:r>
                        <a:rPr lang="en-GB" sz="1500" b="0" dirty="0" smtClean="0"/>
                        <a:t> is developing a low</a:t>
                      </a:r>
                      <a:r>
                        <a:rPr lang="en-GB" sz="1500" b="0" baseline="0" dirty="0" smtClean="0"/>
                        <a:t> carbon emission strategy, to give strategic direction to the mitigation part of its NDC, and </a:t>
                      </a:r>
                      <a:r>
                        <a:rPr lang="en-GB" sz="1500" b="0" dirty="0" smtClean="0"/>
                        <a:t>has launched a study to identify needs and barriers to</a:t>
                      </a:r>
                      <a:r>
                        <a:rPr lang="en-GB" sz="1500" b="0" baseline="0" dirty="0" smtClean="0"/>
                        <a:t> implementation. </a:t>
                      </a:r>
                      <a:endParaRPr lang="en-GB" sz="1500" b="1" dirty="0" smtClean="0"/>
                    </a:p>
                  </a:txBody>
                  <a:tcPr/>
                </a:tc>
              </a:tr>
              <a:tr h="340143">
                <a:tc>
                  <a:txBody>
                    <a:bodyPr/>
                    <a:lstStyle/>
                    <a:p>
                      <a:pPr algn="just"/>
                      <a:r>
                        <a:rPr lang="en-GB" sz="1500" b="1" dirty="0" smtClean="0"/>
                        <a:t>Tunisia </a:t>
                      </a:r>
                      <a:r>
                        <a:rPr lang="en-GB" sz="1500" b="0" dirty="0" smtClean="0"/>
                        <a:t>is</a:t>
                      </a:r>
                      <a:r>
                        <a:rPr lang="en-GB" sz="1500" b="0" baseline="0" dirty="0" smtClean="0"/>
                        <a:t>  currently reviewing the adaptation part of its NDC.</a:t>
                      </a:r>
                      <a:endParaRPr lang="en-GB" sz="1500" b="1" dirty="0"/>
                    </a:p>
                  </a:txBody>
                  <a:tcPr/>
                </a:tc>
              </a:tr>
            </a:tbl>
          </a:graphicData>
        </a:graphic>
      </p:graphicFrame>
    </p:spTree>
    <p:extLst>
      <p:ext uri="{BB962C8B-B14F-4D97-AF65-F5344CB8AC3E}">
        <p14:creationId xmlns:p14="http://schemas.microsoft.com/office/powerpoint/2010/main" val="80134195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852069" y="50112"/>
            <a:ext cx="10566424" cy="633799"/>
          </a:xfrm>
        </p:spPr>
        <p:txBody>
          <a:bodyPr>
            <a:normAutofit/>
          </a:bodyPr>
          <a:lstStyle/>
          <a:p>
            <a:pPr algn="ctr"/>
            <a:r>
              <a:rPr lang="en-US" sz="3000" b="1" spc="-9" dirty="0">
                <a:solidFill>
                  <a:srgbClr val="C00000"/>
                </a:solidFill>
              </a:rPr>
              <a:t>NDC process in </a:t>
            </a:r>
            <a:r>
              <a:rPr lang="en-US" sz="3000" b="1" spc="-9" dirty="0" err="1">
                <a:solidFill>
                  <a:srgbClr val="C00000"/>
                </a:solidFill>
              </a:rPr>
              <a:t>ClimaSouth</a:t>
            </a:r>
            <a:r>
              <a:rPr lang="en-US" sz="3000" b="1" spc="-9" dirty="0">
                <a:solidFill>
                  <a:srgbClr val="C00000"/>
                </a:solidFill>
              </a:rPr>
              <a:t> Countries: Key </a:t>
            </a:r>
            <a:r>
              <a:rPr lang="en-US" sz="3000" b="1" spc="-9" dirty="0" smtClean="0">
                <a:solidFill>
                  <a:srgbClr val="C00000"/>
                </a:solidFill>
              </a:rPr>
              <a:t>Findings (cont’d)</a:t>
            </a:r>
            <a:endParaRPr lang="fr-BE" sz="3000" b="1" dirty="0"/>
          </a:p>
        </p:txBody>
      </p:sp>
      <p:sp>
        <p:nvSpPr>
          <p:cNvPr id="3" name="TextBox 2"/>
          <p:cNvSpPr txBox="1"/>
          <p:nvPr/>
        </p:nvSpPr>
        <p:spPr>
          <a:xfrm>
            <a:off x="574431" y="742578"/>
            <a:ext cx="11121700" cy="6093976"/>
          </a:xfrm>
          <a:prstGeom prst="rect">
            <a:avLst/>
          </a:prstGeom>
          <a:noFill/>
        </p:spPr>
        <p:txBody>
          <a:bodyPr wrap="square" rtlCol="0">
            <a:spAutoFit/>
          </a:bodyPr>
          <a:lstStyle/>
          <a:p>
            <a:pPr marL="285750" indent="-285750" algn="just">
              <a:buFont typeface="Wingdings" panose="05000000000000000000" pitchFamily="2" charset="2"/>
              <a:buChar char="Ø"/>
            </a:pPr>
            <a:r>
              <a:rPr lang="en-GB" sz="1500" dirty="0" smtClean="0"/>
              <a:t>All NDCs of CS countries </a:t>
            </a:r>
            <a:r>
              <a:rPr lang="en-GB" sz="1500" b="1" dirty="0" smtClean="0"/>
              <a:t>build on existing national policies and programmes </a:t>
            </a:r>
            <a:r>
              <a:rPr lang="en-GB" sz="1500" dirty="0" smtClean="0"/>
              <a:t>related to climate/environment/energy and development sectors, i.e.:</a:t>
            </a:r>
          </a:p>
          <a:p>
            <a:pPr marL="285750" indent="-285750" algn="just">
              <a:buFont typeface="Wingdings" panose="05000000000000000000" pitchFamily="2" charset="2"/>
              <a:buChar char="Ø"/>
            </a:pPr>
            <a:endParaRPr lang="en-GB" sz="1500" dirty="0" smtClean="0"/>
          </a:p>
          <a:p>
            <a:pPr marL="285750" indent="-285750" algn="just">
              <a:buFont typeface="Wingdings" panose="05000000000000000000" pitchFamily="2" charset="2"/>
              <a:buChar char="Ø"/>
            </a:pPr>
            <a:endParaRPr lang="en-GB" sz="1500" dirty="0"/>
          </a:p>
          <a:p>
            <a:pPr marL="285750" indent="-285750" algn="just">
              <a:buFont typeface="Wingdings" panose="05000000000000000000" pitchFamily="2" charset="2"/>
              <a:buChar char="Ø"/>
            </a:pPr>
            <a:endParaRPr lang="en-GB" sz="1500" dirty="0" smtClean="0"/>
          </a:p>
          <a:p>
            <a:pPr marL="285750" indent="-285750" algn="just">
              <a:buFont typeface="Wingdings" panose="05000000000000000000" pitchFamily="2" charset="2"/>
              <a:buChar char="Ø"/>
            </a:pPr>
            <a:endParaRPr lang="en-GB" sz="1500" dirty="0" smtClean="0"/>
          </a:p>
          <a:p>
            <a:pPr marL="285750" indent="-285750" algn="just">
              <a:buFont typeface="Wingdings" panose="05000000000000000000" pitchFamily="2" charset="2"/>
              <a:buChar char="Ø"/>
            </a:pPr>
            <a:endParaRPr lang="en-GB" sz="1500" dirty="0" smtClean="0"/>
          </a:p>
          <a:p>
            <a:pPr marL="285750" indent="-285750" algn="just">
              <a:buFont typeface="Wingdings" panose="05000000000000000000" pitchFamily="2" charset="2"/>
              <a:buChar char="Ø"/>
            </a:pPr>
            <a:endParaRPr lang="en-GB" sz="1500" dirty="0"/>
          </a:p>
          <a:p>
            <a:pPr marL="285750" indent="-285750" algn="just">
              <a:buFont typeface="Wingdings" panose="05000000000000000000" pitchFamily="2" charset="2"/>
              <a:buChar char="Ø"/>
            </a:pPr>
            <a:endParaRPr lang="en-GB" sz="1500" dirty="0" smtClean="0"/>
          </a:p>
          <a:p>
            <a:pPr marL="285750" indent="-285750" algn="just">
              <a:buFont typeface="Wingdings" panose="05000000000000000000" pitchFamily="2" charset="2"/>
              <a:buChar char="Ø"/>
            </a:pPr>
            <a:endParaRPr lang="en-GB" sz="1500" dirty="0"/>
          </a:p>
          <a:p>
            <a:pPr marL="285750" indent="-285750" algn="just">
              <a:buFont typeface="Wingdings" panose="05000000000000000000" pitchFamily="2" charset="2"/>
              <a:buChar char="Ø"/>
            </a:pPr>
            <a:endParaRPr lang="en-GB" sz="1500" dirty="0" smtClean="0"/>
          </a:p>
          <a:p>
            <a:pPr marL="285750" indent="-285750" algn="just">
              <a:buFont typeface="Wingdings" panose="05000000000000000000" pitchFamily="2" charset="2"/>
              <a:buChar char="Ø"/>
            </a:pPr>
            <a:endParaRPr lang="en-GB" sz="1500" dirty="0" smtClean="0"/>
          </a:p>
          <a:p>
            <a:pPr marL="285750" indent="-285750" algn="just">
              <a:buFont typeface="Wingdings" panose="05000000000000000000" pitchFamily="2" charset="2"/>
              <a:buChar char="Ø"/>
            </a:pPr>
            <a:r>
              <a:rPr lang="en-GB" sz="1500" dirty="0" smtClean="0"/>
              <a:t>Not all CS countries have formally aligned their NDC process to the </a:t>
            </a:r>
            <a:r>
              <a:rPr lang="en-GB" sz="1500" b="1" dirty="0" smtClean="0"/>
              <a:t>Sustainable Development Goals (SDGs) process</a:t>
            </a:r>
            <a:r>
              <a:rPr lang="en-GB" sz="1500" dirty="0" smtClean="0"/>
              <a:t>:</a:t>
            </a:r>
          </a:p>
          <a:p>
            <a:pPr algn="just"/>
            <a:endParaRPr lang="en-GB" sz="1500" dirty="0" smtClean="0"/>
          </a:p>
          <a:p>
            <a:pPr marL="285750" indent="-285750" algn="just">
              <a:buFont typeface="Wingdings" panose="05000000000000000000" pitchFamily="2" charset="2"/>
              <a:buChar char="v"/>
            </a:pPr>
            <a:r>
              <a:rPr lang="en-GB" sz="1500" u="sng" dirty="0" smtClean="0"/>
              <a:t>Explicitly linked at the policy level</a:t>
            </a:r>
            <a:r>
              <a:rPr lang="en-GB" sz="1500" dirty="0" smtClean="0"/>
              <a:t>: Morocco</a:t>
            </a:r>
          </a:p>
          <a:p>
            <a:pPr marL="285750" indent="-285750" algn="just">
              <a:buFont typeface="Wingdings" panose="05000000000000000000" pitchFamily="2" charset="2"/>
              <a:buChar char="v"/>
            </a:pPr>
            <a:r>
              <a:rPr lang="en-GB" sz="1500" u="sng" dirty="0" smtClean="0"/>
              <a:t>Under consideration/foreseen</a:t>
            </a:r>
            <a:r>
              <a:rPr lang="en-GB" sz="1500" dirty="0" smtClean="0"/>
              <a:t>: Algeria, Egypt, Jordan (post-2020 action), Lebanon, Tunisia</a:t>
            </a:r>
          </a:p>
          <a:p>
            <a:pPr marL="285750" indent="-285750" algn="just">
              <a:buFont typeface="Wingdings" panose="05000000000000000000" pitchFamily="2" charset="2"/>
              <a:buChar char="v"/>
            </a:pPr>
            <a:r>
              <a:rPr lang="en-GB" sz="1500" u="sng" dirty="0"/>
              <a:t>I</a:t>
            </a:r>
            <a:r>
              <a:rPr lang="en-GB" sz="1500" u="sng" dirty="0" smtClean="0"/>
              <a:t>ssue not under specific consideration</a:t>
            </a:r>
            <a:r>
              <a:rPr lang="en-GB" sz="1500" dirty="0" smtClean="0"/>
              <a:t>: Israel</a:t>
            </a:r>
          </a:p>
          <a:p>
            <a:pPr algn="just"/>
            <a:endParaRPr lang="en-GB" sz="1500" dirty="0"/>
          </a:p>
          <a:p>
            <a:pPr marL="285750" indent="-285750" algn="just">
              <a:buFont typeface="Wingdings" panose="05000000000000000000" pitchFamily="2" charset="2"/>
              <a:buChar char="Ø"/>
            </a:pPr>
            <a:r>
              <a:rPr lang="en-GB" sz="1500" b="1" dirty="0" smtClean="0"/>
              <a:t>Linkages between the NDC and National Adaptation Plan (NAP) process </a:t>
            </a:r>
            <a:r>
              <a:rPr lang="en-GB" sz="1500" dirty="0" smtClean="0"/>
              <a:t>are at different stages of development in CS countries: </a:t>
            </a:r>
          </a:p>
          <a:p>
            <a:pPr algn="just"/>
            <a:endParaRPr lang="en-GB" sz="1500" dirty="0" smtClean="0"/>
          </a:p>
          <a:p>
            <a:pPr marL="285750" indent="-285750" algn="just">
              <a:buFont typeface="Wingdings" panose="05000000000000000000" pitchFamily="2" charset="2"/>
              <a:buChar char="v"/>
            </a:pPr>
            <a:r>
              <a:rPr lang="en-GB" sz="1500" b="1" dirty="0" smtClean="0"/>
              <a:t>Egypt</a:t>
            </a:r>
            <a:r>
              <a:rPr lang="en-GB" sz="1500" dirty="0" smtClean="0"/>
              <a:t> is preparing a NAP proposal  to be submitted to the Green Climate Fund (GCF)</a:t>
            </a:r>
          </a:p>
          <a:p>
            <a:pPr marL="285750" indent="-285750" algn="just">
              <a:buFont typeface="Wingdings" panose="05000000000000000000" pitchFamily="2" charset="2"/>
              <a:buChar char="v"/>
            </a:pPr>
            <a:r>
              <a:rPr lang="en-GB" sz="1500" dirty="0" smtClean="0"/>
              <a:t>In </a:t>
            </a:r>
            <a:r>
              <a:rPr lang="en-GB" sz="1500" b="1" dirty="0" smtClean="0"/>
              <a:t>Israel</a:t>
            </a:r>
            <a:r>
              <a:rPr lang="en-GB" sz="1500" dirty="0" smtClean="0"/>
              <a:t>, recognized as a key element for future work under its National Plan for Implementation of the PA</a:t>
            </a:r>
          </a:p>
          <a:p>
            <a:pPr marL="285750" indent="-285750" algn="just">
              <a:buFont typeface="Wingdings" panose="05000000000000000000" pitchFamily="2" charset="2"/>
              <a:buChar char="v"/>
            </a:pPr>
            <a:r>
              <a:rPr lang="en-GB" sz="1500" dirty="0" smtClean="0"/>
              <a:t>Launched in March 2017 in </a:t>
            </a:r>
            <a:r>
              <a:rPr lang="en-GB" sz="1500" b="1" dirty="0" smtClean="0"/>
              <a:t>Jordan</a:t>
            </a:r>
            <a:r>
              <a:rPr lang="en-GB" sz="1500" dirty="0" smtClean="0"/>
              <a:t>. Formal linkage with the NDC process has yet to be established.</a:t>
            </a:r>
          </a:p>
          <a:p>
            <a:pPr marL="285750" indent="-285750" algn="just">
              <a:buFont typeface="Wingdings" panose="05000000000000000000" pitchFamily="2" charset="2"/>
              <a:buChar char="v"/>
            </a:pPr>
            <a:r>
              <a:rPr lang="en-GB" sz="1500" b="1" dirty="0" smtClean="0"/>
              <a:t>Morocco</a:t>
            </a:r>
            <a:r>
              <a:rPr lang="en-GB" sz="1500" dirty="0" smtClean="0"/>
              <a:t> has initiated a NAP process through the development of a roadmap, which will inform the adaptation goals of the next NDC</a:t>
            </a:r>
          </a:p>
          <a:p>
            <a:pPr marL="285750" indent="-285750" algn="just">
              <a:buFont typeface="Wingdings" panose="05000000000000000000" pitchFamily="2" charset="2"/>
              <a:buChar char="v"/>
            </a:pPr>
            <a:r>
              <a:rPr lang="en-GB" sz="1500" dirty="0" smtClean="0"/>
              <a:t>Under preparation in </a:t>
            </a:r>
            <a:r>
              <a:rPr lang="en-GB" sz="1500" b="1" dirty="0" smtClean="0"/>
              <a:t>Lebanon</a:t>
            </a:r>
            <a:r>
              <a:rPr lang="en-GB" sz="1500" dirty="0" smtClean="0"/>
              <a:t>, envisaged as a bigger component to support the adaptation goals of the next NDC</a:t>
            </a:r>
          </a:p>
        </p:txBody>
      </p:sp>
      <p:graphicFrame>
        <p:nvGraphicFramePr>
          <p:cNvPr id="2" name="Table 1"/>
          <p:cNvGraphicFramePr>
            <a:graphicFrameLocks noGrp="1"/>
          </p:cNvGraphicFramePr>
          <p:nvPr>
            <p:extLst>
              <p:ext uri="{D42A27DB-BD31-4B8C-83A1-F6EECF244321}">
                <p14:modId xmlns:p14="http://schemas.microsoft.com/office/powerpoint/2010/main" val="1479057099"/>
              </p:ext>
            </p:extLst>
          </p:nvPr>
        </p:nvGraphicFramePr>
        <p:xfrm>
          <a:off x="744543" y="1350121"/>
          <a:ext cx="10815112" cy="1876992"/>
        </p:xfrm>
        <a:graphic>
          <a:graphicData uri="http://schemas.openxmlformats.org/drawingml/2006/table">
            <a:tbl>
              <a:tblPr firstRow="1" bandRow="1">
                <a:tableStyleId>{22838BEF-8BB2-4498-84A7-C5851F593DF1}</a:tableStyleId>
              </a:tblPr>
              <a:tblGrid>
                <a:gridCol w="10815112"/>
              </a:tblGrid>
              <a:tr h="881487">
                <a:tc>
                  <a:txBody>
                    <a:bodyPr/>
                    <a:lstStyle/>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n-GB" sz="1500" b="1" dirty="0" smtClean="0"/>
                        <a:t>Jordan</a:t>
                      </a:r>
                      <a:r>
                        <a:rPr lang="en-GB" sz="1500" b="0" dirty="0" smtClean="0"/>
                        <a:t>’s 2025 Vision  and Strategy, an economic and social framework  with performance indicators  (11% renewable  energy, 39% natural gas),  as well as National Green Growth Plan and Implementation Roadmap, National Climate Change Policy 2013-2020, National Strategy and Action Plan for Transitioning towards the Green Economy in Jordan</a:t>
                      </a:r>
                    </a:p>
                  </a:txBody>
                  <a:tcPr/>
                </a:tc>
              </a:tr>
              <a:tr h="446865">
                <a:tc>
                  <a:txBody>
                    <a:bodyPr/>
                    <a:lstStyle/>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n-GB" sz="1500" b="1" dirty="0" smtClean="0"/>
                        <a:t>Morocco</a:t>
                      </a:r>
                      <a:r>
                        <a:rPr lang="en-GB" sz="1500" dirty="0" smtClean="0"/>
                        <a:t>’s existing laws, strategies, national action</a:t>
                      </a:r>
                      <a:r>
                        <a:rPr lang="en-GB" sz="1500" baseline="0" dirty="0" smtClean="0"/>
                        <a:t> plans and a Low Carbon Development Strategy (in drafting)</a:t>
                      </a:r>
                      <a:endParaRPr lang="en-GB" sz="1500" dirty="0" smtClean="0"/>
                    </a:p>
                  </a:txBody>
                  <a:tcPr/>
                </a:tc>
              </a:tr>
              <a:tr h="446865">
                <a:tc>
                  <a:txBody>
                    <a:bodyPr/>
                    <a:lstStyle/>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n-GB" sz="1500" b="1" dirty="0" smtClean="0"/>
                        <a:t>Tunisia</a:t>
                      </a:r>
                      <a:r>
                        <a:rPr lang="en-GB" sz="1500" dirty="0" smtClean="0"/>
                        <a:t>’s National Strategy on Climate Change, National Energy Efficiency Strategy, Tunisian Solar Plan, Adaptation strategies in different sectors</a:t>
                      </a:r>
                    </a:p>
                  </a:txBody>
                  <a:tcPr/>
                </a:tc>
              </a:tr>
            </a:tbl>
          </a:graphicData>
        </a:graphic>
      </p:graphicFrame>
    </p:spTree>
    <p:extLst>
      <p:ext uri="{BB962C8B-B14F-4D97-AF65-F5344CB8AC3E}">
        <p14:creationId xmlns:p14="http://schemas.microsoft.com/office/powerpoint/2010/main" val="2748503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852069" y="50112"/>
            <a:ext cx="10566424" cy="633799"/>
          </a:xfrm>
        </p:spPr>
        <p:txBody>
          <a:bodyPr>
            <a:normAutofit/>
          </a:bodyPr>
          <a:lstStyle/>
          <a:p>
            <a:pPr algn="ctr"/>
            <a:r>
              <a:rPr lang="en-US" sz="3000" b="1" spc="-9" dirty="0">
                <a:solidFill>
                  <a:srgbClr val="C00000"/>
                </a:solidFill>
              </a:rPr>
              <a:t>NDC process in </a:t>
            </a:r>
            <a:r>
              <a:rPr lang="en-US" sz="3000" b="1" spc="-9" dirty="0" err="1">
                <a:solidFill>
                  <a:srgbClr val="C00000"/>
                </a:solidFill>
              </a:rPr>
              <a:t>ClimaSouth</a:t>
            </a:r>
            <a:r>
              <a:rPr lang="en-US" sz="3000" b="1" spc="-9" dirty="0">
                <a:solidFill>
                  <a:srgbClr val="C00000"/>
                </a:solidFill>
              </a:rPr>
              <a:t> Countries: Key </a:t>
            </a:r>
            <a:r>
              <a:rPr lang="en-US" sz="3000" b="1" spc="-9" dirty="0" smtClean="0">
                <a:solidFill>
                  <a:srgbClr val="C00000"/>
                </a:solidFill>
              </a:rPr>
              <a:t>Findings (cont’d)</a:t>
            </a:r>
            <a:endParaRPr lang="fr-BE" sz="3000" b="1" dirty="0"/>
          </a:p>
        </p:txBody>
      </p:sp>
      <p:sp>
        <p:nvSpPr>
          <p:cNvPr id="3" name="TextBox 2"/>
          <p:cNvSpPr txBox="1"/>
          <p:nvPr/>
        </p:nvSpPr>
        <p:spPr>
          <a:xfrm>
            <a:off x="574431" y="773440"/>
            <a:ext cx="11121700" cy="6370975"/>
          </a:xfrm>
          <a:prstGeom prst="rect">
            <a:avLst/>
          </a:prstGeom>
          <a:noFill/>
        </p:spPr>
        <p:txBody>
          <a:bodyPr wrap="square" rtlCol="0">
            <a:spAutoFit/>
          </a:bodyPr>
          <a:lstStyle/>
          <a:p>
            <a:pPr marL="285750" indent="-285750" algn="just">
              <a:buFont typeface="Wingdings" panose="05000000000000000000" pitchFamily="2" charset="2"/>
              <a:buChar char="Ø"/>
            </a:pPr>
            <a:r>
              <a:rPr lang="en-GB" sz="1700" dirty="0" smtClean="0"/>
              <a:t>Only some CS countries have undertaken specific costing analyses of their NDCs (as laid out in the NDCs), following different approaches:</a:t>
            </a:r>
          </a:p>
          <a:p>
            <a:pPr marL="285750" indent="-285750" algn="just">
              <a:buFont typeface="Wingdings" panose="05000000000000000000" pitchFamily="2" charset="2"/>
              <a:buChar char="Ø"/>
            </a:pPr>
            <a:endParaRPr lang="en-GB" sz="1700" dirty="0" smtClean="0"/>
          </a:p>
          <a:p>
            <a:pPr marL="285750" indent="-285750" algn="just">
              <a:buFont typeface="Wingdings" panose="05000000000000000000" pitchFamily="2" charset="2"/>
              <a:buChar char="v"/>
            </a:pPr>
            <a:endParaRPr lang="en-GB" sz="1700" dirty="0"/>
          </a:p>
          <a:p>
            <a:pPr algn="just"/>
            <a:endParaRPr lang="en-GB" sz="1700" dirty="0" smtClean="0"/>
          </a:p>
          <a:p>
            <a:pPr algn="just"/>
            <a:endParaRPr lang="en-GB" sz="1700" dirty="0"/>
          </a:p>
          <a:p>
            <a:pPr algn="just"/>
            <a:endParaRPr lang="en-GB" sz="1700" dirty="0" smtClean="0"/>
          </a:p>
          <a:p>
            <a:pPr algn="just"/>
            <a:endParaRPr lang="en-GB" sz="1700" dirty="0"/>
          </a:p>
          <a:p>
            <a:pPr algn="just"/>
            <a:endParaRPr lang="en-GB" sz="1700" dirty="0" smtClean="0"/>
          </a:p>
          <a:p>
            <a:pPr algn="just"/>
            <a:endParaRPr lang="en-GB" sz="1700" dirty="0"/>
          </a:p>
          <a:p>
            <a:pPr algn="just"/>
            <a:endParaRPr lang="en-GB" sz="1700" dirty="0" smtClean="0"/>
          </a:p>
          <a:p>
            <a:pPr marL="285750" indent="-285750" algn="just">
              <a:buFont typeface="Wingdings" panose="05000000000000000000" pitchFamily="2" charset="2"/>
              <a:buChar char="Ø"/>
            </a:pPr>
            <a:r>
              <a:rPr lang="en-GB" sz="1700" dirty="0" smtClean="0"/>
              <a:t>All CS countries are taking steps to build domestic </a:t>
            </a:r>
            <a:r>
              <a:rPr lang="en-GB" sz="1700" b="1" dirty="0" smtClean="0"/>
              <a:t>MRV systems </a:t>
            </a:r>
            <a:r>
              <a:rPr lang="en-GB" sz="1700" dirty="0" smtClean="0"/>
              <a:t>of their NDCs and facing common challenges in this process:</a:t>
            </a:r>
          </a:p>
          <a:p>
            <a:pPr algn="just"/>
            <a:endParaRPr lang="en-GB" sz="1700" dirty="0" smtClean="0"/>
          </a:p>
          <a:p>
            <a:pPr algn="just"/>
            <a:endParaRPr lang="en-GB" sz="1700" dirty="0"/>
          </a:p>
          <a:p>
            <a:pPr algn="just"/>
            <a:endParaRPr lang="en-GB" sz="1700" dirty="0" smtClean="0"/>
          </a:p>
          <a:p>
            <a:pPr algn="just"/>
            <a:endParaRPr lang="en-GB" sz="1700" dirty="0"/>
          </a:p>
          <a:p>
            <a:pPr algn="just"/>
            <a:endParaRPr lang="en-GB" sz="1700" dirty="0" smtClean="0"/>
          </a:p>
          <a:p>
            <a:pPr algn="just"/>
            <a:endParaRPr lang="en-GB" sz="1700" dirty="0"/>
          </a:p>
          <a:p>
            <a:pPr algn="just"/>
            <a:endParaRPr lang="en-GB" sz="1700" dirty="0" smtClean="0"/>
          </a:p>
          <a:p>
            <a:pPr algn="just"/>
            <a:endParaRPr lang="en-GB" sz="1700" dirty="0"/>
          </a:p>
          <a:p>
            <a:pPr algn="just"/>
            <a:endParaRPr lang="en-GB" sz="1700" dirty="0" smtClean="0"/>
          </a:p>
          <a:p>
            <a:pPr algn="just"/>
            <a:endParaRPr lang="en-GB" sz="1700" dirty="0"/>
          </a:p>
          <a:p>
            <a:pPr algn="just"/>
            <a:endParaRPr lang="en-GB" sz="1700" dirty="0" smtClean="0"/>
          </a:p>
        </p:txBody>
      </p:sp>
      <p:graphicFrame>
        <p:nvGraphicFramePr>
          <p:cNvPr id="2" name="Table 1"/>
          <p:cNvGraphicFramePr>
            <a:graphicFrameLocks noGrp="1"/>
          </p:cNvGraphicFramePr>
          <p:nvPr>
            <p:extLst>
              <p:ext uri="{D42A27DB-BD31-4B8C-83A1-F6EECF244321}">
                <p14:modId xmlns:p14="http://schemas.microsoft.com/office/powerpoint/2010/main" val="2599033755"/>
              </p:ext>
            </p:extLst>
          </p:nvPr>
        </p:nvGraphicFramePr>
        <p:xfrm>
          <a:off x="705059" y="4251960"/>
          <a:ext cx="11121700" cy="2346960"/>
        </p:xfrm>
        <a:graphic>
          <a:graphicData uri="http://schemas.openxmlformats.org/drawingml/2006/table">
            <a:tbl>
              <a:tblPr firstRow="1" bandRow="1">
                <a:tableStyleId>{69CF1AB2-1976-4502-BF36-3FF5EA218861}</a:tableStyleId>
              </a:tblPr>
              <a:tblGrid>
                <a:gridCol w="11121700"/>
              </a:tblGrid>
              <a:tr h="370840">
                <a:tc>
                  <a:txBody>
                    <a:bodyPr/>
                    <a:lstStyle/>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n-GB" sz="1700" b="0" i="0" u="none" strike="noStrike" kern="1200" cap="none" spc="0" normalizeH="0" baseline="0" noProof="0" dirty="0" smtClean="0">
                          <a:ln>
                            <a:noFill/>
                          </a:ln>
                          <a:solidFill>
                            <a:prstClr val="black"/>
                          </a:solidFill>
                          <a:effectLst/>
                          <a:uLnTx/>
                          <a:uFillTx/>
                          <a:latin typeface="+mn-lt"/>
                          <a:ea typeface="+mn-ea"/>
                          <a:cs typeface="+mn-cs"/>
                        </a:rPr>
                        <a:t>the </a:t>
                      </a:r>
                      <a:r>
                        <a:rPr kumimoji="0" lang="en-GB" sz="1700" b="1" i="0" u="none" strike="noStrike" kern="1200" cap="none" spc="0" normalizeH="0" baseline="0" noProof="0" dirty="0" smtClean="0">
                          <a:ln>
                            <a:noFill/>
                          </a:ln>
                          <a:solidFill>
                            <a:prstClr val="black"/>
                          </a:solidFill>
                          <a:effectLst/>
                          <a:uLnTx/>
                          <a:uFillTx/>
                          <a:latin typeface="+mn-lt"/>
                          <a:ea typeface="+mn-ea"/>
                          <a:cs typeface="+mn-cs"/>
                        </a:rPr>
                        <a:t>operationalization of existing institutional arrangements </a:t>
                      </a:r>
                      <a:r>
                        <a:rPr kumimoji="0" lang="en-GB" sz="1700" b="0" i="0" u="none" strike="noStrike" kern="1200" cap="none" spc="0" normalizeH="0" baseline="0" noProof="0" dirty="0" smtClean="0">
                          <a:ln>
                            <a:noFill/>
                          </a:ln>
                          <a:solidFill>
                            <a:prstClr val="black"/>
                          </a:solidFill>
                          <a:effectLst/>
                          <a:uLnTx/>
                          <a:uFillTx/>
                          <a:latin typeface="+mn-lt"/>
                          <a:ea typeface="+mn-ea"/>
                          <a:cs typeface="+mn-cs"/>
                        </a:rPr>
                        <a:t>due to the difficulty in coordinating mandates between NDC-relevant stakeholders (i.e. lack of reporting systems, information-sharing mechanisms, unavailability of data, lack of quality control systems)</a:t>
                      </a:r>
                    </a:p>
                  </a:txBody>
                  <a:tcPr/>
                </a:tc>
              </a:tr>
              <a:tr h="370840">
                <a:tc>
                  <a:txBody>
                    <a:bodyPr/>
                    <a:lstStyle/>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n-GB" sz="1700" b="1" i="0" u="none" strike="noStrike" kern="1200" cap="none" spc="0" normalizeH="0" baseline="0" noProof="0" dirty="0" smtClean="0">
                          <a:ln>
                            <a:noFill/>
                          </a:ln>
                          <a:solidFill>
                            <a:prstClr val="black"/>
                          </a:solidFill>
                          <a:effectLst/>
                          <a:uLnTx/>
                          <a:uFillTx/>
                          <a:latin typeface="+mn-lt"/>
                          <a:ea typeface="+mn-ea"/>
                          <a:cs typeface="+mn-cs"/>
                        </a:rPr>
                        <a:t>creation of in-house MRV capacity and loss of progress achieved</a:t>
                      </a:r>
                      <a:r>
                        <a:rPr kumimoji="0" lang="en-GB" sz="1700" b="0" i="0" u="none" strike="noStrike" kern="1200" cap="none" spc="0" normalizeH="0" baseline="0" noProof="0" dirty="0" smtClean="0">
                          <a:ln>
                            <a:noFill/>
                          </a:ln>
                          <a:solidFill>
                            <a:prstClr val="black"/>
                          </a:solidFill>
                          <a:effectLst/>
                          <a:uLnTx/>
                          <a:uFillTx/>
                          <a:latin typeface="+mn-lt"/>
                          <a:ea typeface="+mn-ea"/>
                          <a:cs typeface="+mn-cs"/>
                        </a:rPr>
                        <a:t> (reliance on external resources to carry out research and data compilation and subsequent inability of local staff to build and keep in-house expertise)</a:t>
                      </a:r>
                    </a:p>
                  </a:txBody>
                  <a:tcPr/>
                </a:tc>
              </a:tr>
              <a:tr h="370840">
                <a:tc>
                  <a:txBody>
                    <a:bodyPr/>
                    <a:lstStyle/>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n-GB" sz="1700" b="0" i="0" u="none" strike="noStrike" kern="1200" cap="none" spc="0" normalizeH="0" baseline="0" noProof="0" dirty="0" smtClean="0">
                          <a:ln>
                            <a:noFill/>
                          </a:ln>
                          <a:solidFill>
                            <a:prstClr val="black"/>
                          </a:solidFill>
                          <a:effectLst/>
                          <a:uLnTx/>
                          <a:uFillTx/>
                          <a:latin typeface="+mn-lt"/>
                          <a:ea typeface="+mn-ea"/>
                          <a:cs typeface="+mn-cs"/>
                        </a:rPr>
                        <a:t>the establishment of </a:t>
                      </a:r>
                      <a:r>
                        <a:rPr kumimoji="0" lang="en-GB" sz="1700" b="1" i="0" u="none" strike="noStrike" kern="1200" cap="none" spc="0" normalizeH="0" baseline="0" noProof="0" dirty="0" smtClean="0">
                          <a:ln>
                            <a:noFill/>
                          </a:ln>
                          <a:solidFill>
                            <a:prstClr val="black"/>
                          </a:solidFill>
                          <a:effectLst/>
                          <a:uLnTx/>
                          <a:uFillTx/>
                          <a:latin typeface="+mn-lt"/>
                          <a:ea typeface="+mn-ea"/>
                          <a:cs typeface="+mn-cs"/>
                        </a:rPr>
                        <a:t>appropriate institutional links between MRV frameworks and the NDC implementation process</a:t>
                      </a:r>
                      <a:r>
                        <a:rPr kumimoji="0" lang="en-GB" sz="1700" b="0" i="0" u="none" strike="noStrike" kern="1200" cap="none" spc="0" normalizeH="0" baseline="0" noProof="0" dirty="0" smtClean="0">
                          <a:ln>
                            <a:noFill/>
                          </a:ln>
                          <a:solidFill>
                            <a:prstClr val="black"/>
                          </a:solidFill>
                          <a:effectLst/>
                          <a:uLnTx/>
                          <a:uFillTx/>
                          <a:latin typeface="+mn-lt"/>
                          <a:ea typeface="+mn-ea"/>
                          <a:cs typeface="+mn-cs"/>
                        </a:rPr>
                        <a:t>: MRV arrangements need to reflect the inter-institutional approach required for NDC implementation. Only few NDCs of CS countries call specifically for the establishment of MRV systems (</a:t>
                      </a:r>
                      <a:r>
                        <a:rPr kumimoji="0" lang="sv-SE" sz="1700" b="0" i="0" u="none" strike="noStrike" kern="1200" cap="none" spc="0" normalizeH="0" baseline="0" noProof="0" dirty="0" smtClean="0">
                          <a:ln>
                            <a:noFill/>
                          </a:ln>
                          <a:solidFill>
                            <a:prstClr val="black"/>
                          </a:solidFill>
                          <a:effectLst/>
                          <a:uLnTx/>
                          <a:uFillTx/>
                          <a:latin typeface="+mn-lt"/>
                          <a:ea typeface="+mn-ea"/>
                          <a:cs typeface="+mn-cs"/>
                        </a:rPr>
                        <a:t>Algeria, Egypt, Jordan, Lebanon, Tunisia)</a:t>
                      </a:r>
                      <a:endParaRPr lang="en-GB" dirty="0"/>
                    </a:p>
                  </a:txBody>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827298301"/>
              </p:ext>
            </p:extLst>
          </p:nvPr>
        </p:nvGraphicFramePr>
        <p:xfrm>
          <a:off x="705059" y="1438457"/>
          <a:ext cx="11121700" cy="1981200"/>
        </p:xfrm>
        <a:graphic>
          <a:graphicData uri="http://schemas.openxmlformats.org/drawingml/2006/table">
            <a:tbl>
              <a:tblPr firstRow="1" bandRow="1">
                <a:tableStyleId>{0505E3EF-67EA-436B-97B2-0124C06EBD24}</a:tableStyleId>
              </a:tblPr>
              <a:tblGrid>
                <a:gridCol w="11121700"/>
              </a:tblGrid>
              <a:tr h="370840">
                <a:tc>
                  <a:txBody>
                    <a:bodyPr/>
                    <a:lstStyle/>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n-GB" sz="1700" b="1" i="0" u="none" strike="noStrike" kern="1200" cap="none" spc="0" normalizeH="0" baseline="0" noProof="0" dirty="0" smtClean="0">
                          <a:ln>
                            <a:noFill/>
                          </a:ln>
                          <a:solidFill>
                            <a:prstClr val="black"/>
                          </a:solidFill>
                          <a:effectLst/>
                          <a:uLnTx/>
                          <a:uFillTx/>
                          <a:latin typeface="+mn-lt"/>
                          <a:ea typeface="+mn-ea"/>
                          <a:cs typeface="+mn-cs"/>
                        </a:rPr>
                        <a:t>Egypt</a:t>
                      </a:r>
                      <a:r>
                        <a:rPr kumimoji="0" lang="en-GB" sz="1700" b="0" i="0" u="none" strike="noStrike" kern="1200" cap="none" spc="0" normalizeH="0" baseline="0" noProof="0" dirty="0" smtClean="0">
                          <a:ln>
                            <a:noFill/>
                          </a:ln>
                          <a:solidFill>
                            <a:prstClr val="black"/>
                          </a:solidFill>
                          <a:effectLst/>
                          <a:uLnTx/>
                          <a:uFillTx/>
                          <a:latin typeface="+mn-lt"/>
                          <a:ea typeface="+mn-ea"/>
                          <a:cs typeface="+mn-cs"/>
                        </a:rPr>
                        <a:t> estimates the cost of the NDC mitigation and adaptation components at </a:t>
                      </a:r>
                      <a:r>
                        <a:rPr kumimoji="0" lang="en-GB" sz="1700" b="1" i="0" u="none" strike="noStrike" kern="1200" cap="none" spc="0" normalizeH="0" baseline="0" noProof="0" dirty="0" smtClean="0">
                          <a:ln>
                            <a:noFill/>
                          </a:ln>
                          <a:solidFill>
                            <a:prstClr val="black"/>
                          </a:solidFill>
                          <a:effectLst/>
                          <a:uLnTx/>
                          <a:uFillTx/>
                          <a:latin typeface="+mn-lt"/>
                          <a:ea typeface="+mn-ea"/>
                          <a:cs typeface="+mn-cs"/>
                        </a:rPr>
                        <a:t>USD 73.04 billion</a:t>
                      </a:r>
                    </a:p>
                  </a:txBody>
                  <a:tcPr/>
                </a:tc>
              </a:tr>
              <a:tr h="370840">
                <a:tc>
                  <a:txBody>
                    <a:bodyPr/>
                    <a:lstStyle/>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n-GB" sz="1700" b="1" i="0" u="none" strike="noStrike" kern="1200" cap="none" spc="0" normalizeH="0" baseline="0" noProof="0" dirty="0" smtClean="0">
                          <a:ln>
                            <a:noFill/>
                          </a:ln>
                          <a:solidFill>
                            <a:prstClr val="black"/>
                          </a:solidFill>
                          <a:effectLst/>
                          <a:uLnTx/>
                          <a:uFillTx/>
                          <a:latin typeface="+mn-lt"/>
                          <a:ea typeface="+mn-ea"/>
                          <a:cs typeface="+mn-cs"/>
                        </a:rPr>
                        <a:t>Jordan</a:t>
                      </a:r>
                      <a:r>
                        <a:rPr kumimoji="0" lang="en-GB" sz="1700" b="0" i="0" u="none" strike="noStrike" kern="1200" cap="none" spc="0" normalizeH="0" baseline="0" noProof="0" dirty="0" smtClean="0">
                          <a:ln>
                            <a:noFill/>
                          </a:ln>
                          <a:solidFill>
                            <a:prstClr val="black"/>
                          </a:solidFill>
                          <a:effectLst/>
                          <a:uLnTx/>
                          <a:uFillTx/>
                          <a:latin typeface="+mn-lt"/>
                          <a:ea typeface="+mn-ea"/>
                          <a:cs typeface="+mn-cs"/>
                        </a:rPr>
                        <a:t> has compiled a costing estimate of the NDC process for both the conditional (</a:t>
                      </a:r>
                      <a:r>
                        <a:rPr kumimoji="0" lang="en-GB" sz="1700" b="1" i="0" u="none" strike="noStrike" kern="1200" cap="none" spc="0" normalizeH="0" baseline="0" noProof="0" dirty="0" smtClean="0">
                          <a:ln>
                            <a:noFill/>
                          </a:ln>
                          <a:solidFill>
                            <a:prstClr val="black"/>
                          </a:solidFill>
                          <a:effectLst/>
                          <a:uLnTx/>
                          <a:uFillTx/>
                          <a:latin typeface="+mn-lt"/>
                          <a:ea typeface="+mn-ea"/>
                          <a:cs typeface="+mn-cs"/>
                        </a:rPr>
                        <a:t>USD 5.157,250,000</a:t>
                      </a:r>
                      <a:r>
                        <a:rPr kumimoji="0" lang="en-GB" sz="1700" b="0" i="0" u="none" strike="noStrike" kern="1200" cap="none" spc="0" normalizeH="0" baseline="0" noProof="0" dirty="0" smtClean="0">
                          <a:ln>
                            <a:noFill/>
                          </a:ln>
                          <a:solidFill>
                            <a:prstClr val="black"/>
                          </a:solidFill>
                          <a:effectLst/>
                          <a:uLnTx/>
                          <a:uFillTx/>
                          <a:latin typeface="+mn-lt"/>
                          <a:ea typeface="+mn-ea"/>
                          <a:cs typeface="+mn-cs"/>
                        </a:rPr>
                        <a:t>) and unconditional target (</a:t>
                      </a:r>
                      <a:r>
                        <a:rPr kumimoji="0" lang="en-GB" sz="1700" b="1" i="0" u="none" strike="noStrike" kern="1200" cap="none" spc="0" normalizeH="0" baseline="0" noProof="0" dirty="0" smtClean="0">
                          <a:ln>
                            <a:noFill/>
                          </a:ln>
                          <a:solidFill>
                            <a:prstClr val="black"/>
                          </a:solidFill>
                          <a:effectLst/>
                          <a:uLnTx/>
                          <a:uFillTx/>
                          <a:latin typeface="+mn-lt"/>
                          <a:ea typeface="+mn-ea"/>
                          <a:cs typeface="+mn-cs"/>
                        </a:rPr>
                        <a:t>USD 5.7000,000,000 billion</a:t>
                      </a:r>
                      <a:r>
                        <a:rPr kumimoji="0" lang="en-GB" sz="1700" b="0" i="0" u="none" strike="noStrike" kern="1200" cap="none" spc="0" normalizeH="0" baseline="0" noProof="0" dirty="0" smtClean="0">
                          <a:ln>
                            <a:noFill/>
                          </a:ln>
                          <a:solidFill>
                            <a:prstClr val="black"/>
                          </a:solidFill>
                          <a:effectLst/>
                          <a:uLnTx/>
                          <a:uFillTx/>
                          <a:latin typeface="+mn-lt"/>
                          <a:ea typeface="+mn-ea"/>
                          <a:cs typeface="+mn-cs"/>
                        </a:rPr>
                        <a:t>), although no specific reviews or estimates for each sub-action under mitigation and adaptation components</a:t>
                      </a:r>
                    </a:p>
                  </a:txBody>
                  <a:tcPr/>
                </a:tc>
              </a:tr>
              <a:tr h="370840">
                <a:tc>
                  <a:txBody>
                    <a:bodyPr/>
                    <a:lstStyle/>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n-GB" sz="1700" b="1" i="0" u="none" strike="noStrike" kern="1200" cap="none" spc="0" normalizeH="0" baseline="0" noProof="0" dirty="0" smtClean="0">
                          <a:ln>
                            <a:noFill/>
                          </a:ln>
                          <a:solidFill>
                            <a:prstClr val="black"/>
                          </a:solidFill>
                          <a:effectLst/>
                          <a:uLnTx/>
                          <a:uFillTx/>
                          <a:latin typeface="+mn-lt"/>
                          <a:ea typeface="+mn-ea"/>
                          <a:cs typeface="+mn-cs"/>
                        </a:rPr>
                        <a:t>Morocco </a:t>
                      </a:r>
                      <a:r>
                        <a:rPr kumimoji="0" lang="en-GB" sz="1700" b="0" i="0" u="none" strike="noStrike" kern="1200" cap="none" spc="0" normalizeH="0" baseline="0" noProof="0" dirty="0" smtClean="0">
                          <a:ln>
                            <a:noFill/>
                          </a:ln>
                          <a:solidFill>
                            <a:prstClr val="black"/>
                          </a:solidFill>
                          <a:effectLst/>
                          <a:uLnTx/>
                          <a:uFillTx/>
                          <a:latin typeface="+mn-lt"/>
                          <a:ea typeface="+mn-ea"/>
                          <a:cs typeface="+mn-cs"/>
                        </a:rPr>
                        <a:t>estimates </a:t>
                      </a:r>
                      <a:r>
                        <a:rPr kumimoji="0" lang="en-GB" sz="1700" b="1" i="0" u="none" strike="noStrike" kern="1200" cap="none" spc="0" normalizeH="0" baseline="0" noProof="0" dirty="0" smtClean="0">
                          <a:ln>
                            <a:noFill/>
                          </a:ln>
                          <a:solidFill>
                            <a:prstClr val="black"/>
                          </a:solidFill>
                          <a:effectLst/>
                          <a:uLnTx/>
                          <a:uFillTx/>
                          <a:latin typeface="+mn-lt"/>
                          <a:ea typeface="+mn-ea"/>
                          <a:cs typeface="+mn-cs"/>
                        </a:rPr>
                        <a:t>USD 24 billion </a:t>
                      </a:r>
                      <a:r>
                        <a:rPr kumimoji="0" lang="en-GB" sz="1700" b="0" i="0" u="none" strike="noStrike" kern="1200" cap="none" spc="0" normalizeH="0" baseline="0" noProof="0" dirty="0" smtClean="0">
                          <a:ln>
                            <a:noFill/>
                          </a:ln>
                          <a:solidFill>
                            <a:prstClr val="black"/>
                          </a:solidFill>
                          <a:effectLst/>
                          <a:uLnTx/>
                          <a:uFillTx/>
                          <a:latin typeface="+mn-lt"/>
                          <a:ea typeface="+mn-ea"/>
                          <a:cs typeface="+mn-cs"/>
                        </a:rPr>
                        <a:t>for the conditional target and </a:t>
                      </a:r>
                      <a:r>
                        <a:rPr kumimoji="0" lang="en-GB" sz="1700" b="1" i="0" u="none" strike="noStrike" kern="1200" cap="none" spc="0" normalizeH="0" baseline="0" noProof="0" dirty="0" smtClean="0">
                          <a:ln>
                            <a:noFill/>
                          </a:ln>
                          <a:solidFill>
                            <a:prstClr val="black"/>
                          </a:solidFill>
                          <a:effectLst/>
                          <a:uLnTx/>
                          <a:uFillTx/>
                          <a:latin typeface="+mn-lt"/>
                          <a:ea typeface="+mn-ea"/>
                          <a:cs typeface="+mn-cs"/>
                        </a:rPr>
                        <a:t>USD 50 billion </a:t>
                      </a:r>
                      <a:r>
                        <a:rPr kumimoji="0" lang="en-GB" sz="1700" b="0" i="0" u="none" strike="noStrike" kern="1200" cap="none" spc="0" normalizeH="0" baseline="0" noProof="0" dirty="0" smtClean="0">
                          <a:ln>
                            <a:noFill/>
                          </a:ln>
                          <a:solidFill>
                            <a:prstClr val="black"/>
                          </a:solidFill>
                          <a:effectLst/>
                          <a:uLnTx/>
                          <a:uFillTx/>
                          <a:latin typeface="+mn-lt"/>
                          <a:ea typeface="+mn-ea"/>
                          <a:cs typeface="+mn-cs"/>
                        </a:rPr>
                        <a:t>for total reduction target</a:t>
                      </a:r>
                    </a:p>
                  </a:txBody>
                  <a:tcPr/>
                </a:tc>
              </a:tr>
              <a:tr h="370840">
                <a:tc>
                  <a:txBody>
                    <a:bodyPr/>
                    <a:lstStyle/>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n-GB" sz="1700" b="1" i="0" u="none" strike="noStrike" kern="1200" cap="none" spc="0" normalizeH="0" baseline="0" noProof="0" dirty="0" smtClean="0">
                          <a:ln>
                            <a:noFill/>
                          </a:ln>
                          <a:solidFill>
                            <a:prstClr val="black"/>
                          </a:solidFill>
                          <a:effectLst/>
                          <a:uLnTx/>
                          <a:uFillTx/>
                          <a:latin typeface="+mn-lt"/>
                          <a:ea typeface="+mn-ea"/>
                          <a:cs typeface="+mn-cs"/>
                        </a:rPr>
                        <a:t>Tunisia</a:t>
                      </a:r>
                      <a:r>
                        <a:rPr kumimoji="0" lang="en-GB" sz="1700" b="0" i="0" u="none" strike="noStrike" kern="1200" cap="none" spc="0" normalizeH="0" baseline="0" noProof="0" dirty="0" smtClean="0">
                          <a:ln>
                            <a:noFill/>
                          </a:ln>
                          <a:solidFill>
                            <a:prstClr val="black"/>
                          </a:solidFill>
                          <a:effectLst/>
                          <a:uLnTx/>
                          <a:uFillTx/>
                          <a:latin typeface="+mn-lt"/>
                          <a:ea typeface="+mn-ea"/>
                          <a:cs typeface="+mn-cs"/>
                        </a:rPr>
                        <a:t>  estimates </a:t>
                      </a:r>
                      <a:r>
                        <a:rPr kumimoji="0" lang="en-GB" sz="1700" b="1" i="0" u="none" strike="noStrike" kern="1200" cap="none" spc="0" normalizeH="0" baseline="0" noProof="0" dirty="0" smtClean="0">
                          <a:ln>
                            <a:noFill/>
                          </a:ln>
                          <a:solidFill>
                            <a:prstClr val="black"/>
                          </a:solidFill>
                          <a:effectLst/>
                          <a:uLnTx/>
                          <a:uFillTx/>
                          <a:latin typeface="+mn-lt"/>
                          <a:ea typeface="+mn-ea"/>
                          <a:cs typeface="+mn-cs"/>
                        </a:rPr>
                        <a:t>USD 17.5 billion </a:t>
                      </a:r>
                      <a:r>
                        <a:rPr kumimoji="0" lang="en-GB" sz="1700" b="0" i="0" u="none" strike="noStrike" kern="1200" cap="none" spc="0" normalizeH="0" baseline="0" noProof="0" dirty="0" smtClean="0">
                          <a:ln>
                            <a:noFill/>
                          </a:ln>
                          <a:solidFill>
                            <a:prstClr val="black"/>
                          </a:solidFill>
                          <a:effectLst/>
                          <a:uLnTx/>
                          <a:uFillTx/>
                          <a:latin typeface="+mn-lt"/>
                          <a:ea typeface="+mn-ea"/>
                          <a:cs typeface="+mn-cs"/>
                        </a:rPr>
                        <a:t>for the total reduction target</a:t>
                      </a:r>
                    </a:p>
                  </a:txBody>
                  <a:tcPr/>
                </a:tc>
              </a:tr>
            </a:tbl>
          </a:graphicData>
        </a:graphic>
      </p:graphicFrame>
    </p:spTree>
    <p:extLst>
      <p:ext uri="{BB962C8B-B14F-4D97-AF65-F5344CB8AC3E}">
        <p14:creationId xmlns:p14="http://schemas.microsoft.com/office/powerpoint/2010/main" val="411129320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txBox="1">
            <a:spLocks/>
          </p:cNvSpPr>
          <p:nvPr/>
        </p:nvSpPr>
        <p:spPr>
          <a:xfrm>
            <a:off x="816684" y="1"/>
            <a:ext cx="10566424" cy="641268"/>
          </a:xfrm>
          <a:prstGeom prst="rect">
            <a:avLst/>
          </a:prstGeom>
        </p:spPr>
        <p:txBody>
          <a:bodyP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spc="-9" dirty="0" smtClean="0">
                <a:solidFill>
                  <a:srgbClr val="C00000"/>
                </a:solidFill>
              </a:rPr>
              <a:t>Conclusions</a:t>
            </a:r>
            <a:endParaRPr lang="fr-BE" b="1" dirty="0"/>
          </a:p>
        </p:txBody>
      </p:sp>
      <p:sp>
        <p:nvSpPr>
          <p:cNvPr id="5" name="TextBox 4"/>
          <p:cNvSpPr txBox="1"/>
          <p:nvPr/>
        </p:nvSpPr>
        <p:spPr>
          <a:xfrm>
            <a:off x="574430" y="641269"/>
            <a:ext cx="10900394" cy="5863145"/>
          </a:xfrm>
          <a:prstGeom prst="rect">
            <a:avLst/>
          </a:prstGeom>
          <a:noFill/>
        </p:spPr>
        <p:txBody>
          <a:bodyPr wrap="square" rtlCol="0">
            <a:spAutoFit/>
          </a:bodyPr>
          <a:lstStyle/>
          <a:p>
            <a:pPr algn="just"/>
            <a:endParaRPr lang="en-GB" sz="2100" dirty="0"/>
          </a:p>
          <a:p>
            <a:pPr marL="285750" indent="-285750" algn="just">
              <a:buFont typeface="Wingdings" panose="05000000000000000000" pitchFamily="2" charset="2"/>
              <a:buChar char="Ø"/>
            </a:pPr>
            <a:r>
              <a:rPr lang="en-GB" sz="2100" dirty="0" smtClean="0"/>
              <a:t>CS countries could benefit from further support in the following areas?</a:t>
            </a:r>
          </a:p>
          <a:p>
            <a:pPr algn="just"/>
            <a:endParaRPr lang="en-GB" sz="2100" u="sng" dirty="0" smtClean="0"/>
          </a:p>
          <a:p>
            <a:pPr marL="285750" indent="-285750" algn="just">
              <a:buFont typeface="Wingdings" panose="05000000000000000000" pitchFamily="2" charset="2"/>
              <a:buChar char="v"/>
            </a:pPr>
            <a:r>
              <a:rPr lang="en-GB" sz="2100" u="sng" dirty="0" smtClean="0"/>
              <a:t>Assessing sustainable development impacts of NDCs</a:t>
            </a:r>
          </a:p>
          <a:p>
            <a:pPr marL="285750" indent="-285750" algn="just">
              <a:buFont typeface="Wingdings" panose="05000000000000000000" pitchFamily="2" charset="2"/>
              <a:buChar char="v"/>
            </a:pPr>
            <a:endParaRPr lang="en-GB" sz="2100" u="sng" dirty="0" smtClean="0"/>
          </a:p>
          <a:p>
            <a:pPr marL="285750" indent="-285750" algn="just">
              <a:buFont typeface="Wingdings" panose="05000000000000000000" pitchFamily="2" charset="2"/>
              <a:buChar char="v"/>
            </a:pPr>
            <a:r>
              <a:rPr lang="en-GB" sz="2100" u="sng" dirty="0" smtClean="0"/>
              <a:t>Estimating of NDC implementation costs</a:t>
            </a:r>
            <a:r>
              <a:rPr lang="en-GB" sz="2100" dirty="0" smtClean="0"/>
              <a:t> (sectorial mitigation and adaptation perspectives)</a:t>
            </a:r>
            <a:r>
              <a:rPr lang="en-GB" sz="2100" dirty="0">
                <a:sym typeface="Wingdings" panose="05000000000000000000" pitchFamily="2" charset="2"/>
              </a:rPr>
              <a:t> and </a:t>
            </a:r>
            <a:r>
              <a:rPr lang="en-GB" sz="2100" u="sng" dirty="0">
                <a:sym typeface="Wingdings" panose="05000000000000000000" pitchFamily="2" charset="2"/>
              </a:rPr>
              <a:t>recommendations for effective institutional </a:t>
            </a:r>
            <a:r>
              <a:rPr lang="en-GB" sz="2100" u="sng" dirty="0" smtClean="0">
                <a:sym typeface="Wingdings" panose="05000000000000000000" pitchFamily="2" charset="2"/>
              </a:rPr>
              <a:t>mechanisms</a:t>
            </a:r>
            <a:r>
              <a:rPr lang="en-GB" sz="2100" dirty="0">
                <a:sym typeface="Wingdings" panose="05000000000000000000" pitchFamily="2" charset="2"/>
              </a:rPr>
              <a:t> </a:t>
            </a:r>
            <a:r>
              <a:rPr lang="en-GB" sz="2100" dirty="0" smtClean="0">
                <a:sym typeface="Wingdings" panose="05000000000000000000" pitchFamily="2" charset="2"/>
              </a:rPr>
              <a:t>(national sources of climate finance/private sector, international sources such as carbon or new market mechanisms/i.e. mitigation bonds)</a:t>
            </a:r>
            <a:endParaRPr lang="en-GB" sz="2100" u="sng" dirty="0" smtClean="0"/>
          </a:p>
          <a:p>
            <a:pPr algn="just"/>
            <a:endParaRPr lang="en-GB" sz="2100" dirty="0" smtClean="0">
              <a:sym typeface="Wingdings" panose="05000000000000000000" pitchFamily="2" charset="2"/>
            </a:endParaRPr>
          </a:p>
          <a:p>
            <a:pPr marL="285750" indent="-285750" algn="just">
              <a:buFont typeface="Wingdings" panose="05000000000000000000" pitchFamily="2" charset="2"/>
              <a:buChar char="v"/>
            </a:pPr>
            <a:r>
              <a:rPr lang="en-GB" sz="2100" u="sng" dirty="0" smtClean="0">
                <a:sym typeface="Wingdings" panose="05000000000000000000" pitchFamily="2" charset="2"/>
              </a:rPr>
              <a:t>Awareness raising</a:t>
            </a:r>
            <a:r>
              <a:rPr lang="en-GB" sz="2100" dirty="0" smtClean="0">
                <a:sym typeface="Wingdings" panose="05000000000000000000" pitchFamily="2" charset="2"/>
              </a:rPr>
              <a:t> among political leaders and decision-makers (line ministries other than Ministries of Environment) and </a:t>
            </a:r>
            <a:r>
              <a:rPr lang="en-GB" sz="2100" u="sng" dirty="0" smtClean="0">
                <a:sym typeface="Wingdings" panose="05000000000000000000" pitchFamily="2" charset="2"/>
              </a:rPr>
              <a:t>strengthening dialogue with industry and private sector entities</a:t>
            </a:r>
            <a:r>
              <a:rPr lang="en-GB" sz="2100" dirty="0" smtClean="0">
                <a:sym typeface="Wingdings" panose="05000000000000000000" pitchFamily="2" charset="2"/>
              </a:rPr>
              <a:t> on key priority topics</a:t>
            </a:r>
          </a:p>
          <a:p>
            <a:pPr algn="just"/>
            <a:endParaRPr lang="en-GB" sz="2100" dirty="0" smtClean="0">
              <a:sym typeface="Wingdings" panose="05000000000000000000" pitchFamily="2" charset="2"/>
            </a:endParaRPr>
          </a:p>
          <a:p>
            <a:pPr marL="285750" indent="-285750" algn="just">
              <a:buFont typeface="Wingdings" panose="05000000000000000000" pitchFamily="2" charset="2"/>
              <a:buChar char="v"/>
            </a:pPr>
            <a:r>
              <a:rPr lang="en-GB" sz="2100" u="sng" dirty="0" smtClean="0">
                <a:sym typeface="Wingdings" panose="05000000000000000000" pitchFamily="2" charset="2"/>
              </a:rPr>
              <a:t>Support to MRV for NDC implementation </a:t>
            </a:r>
            <a:r>
              <a:rPr lang="en-GB" sz="2100" dirty="0" smtClean="0">
                <a:sym typeface="Wingdings" panose="05000000000000000000" pitchFamily="2" charset="2"/>
              </a:rPr>
              <a:t> strengthening inter-ministerial </a:t>
            </a:r>
            <a:r>
              <a:rPr lang="en-GB" sz="2100" dirty="0">
                <a:sym typeface="Wingdings" panose="05000000000000000000" pitchFamily="2" charset="2"/>
              </a:rPr>
              <a:t>institutional </a:t>
            </a:r>
            <a:r>
              <a:rPr lang="en-GB" sz="2100" dirty="0" smtClean="0">
                <a:sym typeface="Wingdings" panose="05000000000000000000" pitchFamily="2" charset="2"/>
              </a:rPr>
              <a:t>approaches </a:t>
            </a:r>
            <a:r>
              <a:rPr lang="en-GB" sz="2100" dirty="0">
                <a:sym typeface="Wingdings" panose="05000000000000000000" pitchFamily="2" charset="2"/>
              </a:rPr>
              <a:t>in </a:t>
            </a:r>
            <a:r>
              <a:rPr lang="en-GB" sz="2100" dirty="0" smtClean="0">
                <a:sym typeface="Wingdings" panose="05000000000000000000" pitchFamily="2" charset="2"/>
              </a:rPr>
              <a:t>data collection and monitoring of NDC implementation; data </a:t>
            </a:r>
            <a:r>
              <a:rPr lang="en-GB" sz="2100" dirty="0">
                <a:sym typeface="Wingdings" panose="05000000000000000000" pitchFamily="2" charset="2"/>
              </a:rPr>
              <a:t>sharing of qualitative and quantitative nature amongst key </a:t>
            </a:r>
            <a:r>
              <a:rPr lang="en-GB" sz="2100" dirty="0" smtClean="0">
                <a:sym typeface="Wingdings" panose="05000000000000000000" pitchFamily="2" charset="2"/>
              </a:rPr>
              <a:t>ministerial NDC stakeholders (i.e. Lebanon)</a:t>
            </a:r>
          </a:p>
          <a:p>
            <a:pPr algn="just"/>
            <a:endParaRPr lang="en-GB" dirty="0">
              <a:sym typeface="Wingdings" panose="05000000000000000000" pitchFamily="2" charset="2"/>
            </a:endParaRPr>
          </a:p>
        </p:txBody>
      </p:sp>
    </p:spTree>
    <p:extLst>
      <p:ext uri="{BB962C8B-B14F-4D97-AF65-F5344CB8AC3E}">
        <p14:creationId xmlns:p14="http://schemas.microsoft.com/office/powerpoint/2010/main" val="86859100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txBox="1">
            <a:spLocks/>
          </p:cNvSpPr>
          <p:nvPr/>
        </p:nvSpPr>
        <p:spPr>
          <a:xfrm>
            <a:off x="816684" y="149972"/>
            <a:ext cx="10566424" cy="5265176"/>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spc="-9" dirty="0" smtClean="0">
                <a:solidFill>
                  <a:srgbClr val="C00000"/>
                </a:solidFill>
              </a:rPr>
              <a:t>Thank you! </a:t>
            </a:r>
            <a:r>
              <a:rPr lang="en-US" b="1" spc="-9" dirty="0" smtClean="0">
                <a:solidFill>
                  <a:srgbClr val="C00000"/>
                </a:solidFill>
                <a:sym typeface="Wingdings" panose="05000000000000000000" pitchFamily="2" charset="2"/>
              </a:rPr>
              <a:t></a:t>
            </a:r>
            <a:endParaRPr lang="fr-BE" b="1" dirty="0"/>
          </a:p>
        </p:txBody>
      </p:sp>
      <p:pic>
        <p:nvPicPr>
          <p:cNvPr id="1026" name="Picture 2" descr="https://s-media-cache-ak0.pinimg.com/736x/78/68/69/7868690720d73a0e1a5944d423f8b89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993" y="1013853"/>
            <a:ext cx="7167805" cy="50249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767316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4025</TotalTime>
  <Words>2794</Words>
  <Application>Microsoft Macintosh PowerPoint</Application>
  <PresentationFormat>Personalizzato</PresentationFormat>
  <Paragraphs>199</Paragraphs>
  <Slides>8</Slides>
  <Notes>6</Notes>
  <HiddenSlides>0</HiddenSlides>
  <MMClips>0</MMClips>
  <ScaleCrop>false</ScaleCrop>
  <HeadingPairs>
    <vt:vector size="4" baseType="variant">
      <vt:variant>
        <vt:lpstr>Tema</vt:lpstr>
      </vt:variant>
      <vt:variant>
        <vt:i4>1</vt:i4>
      </vt:variant>
      <vt:variant>
        <vt:lpstr>Titoli diapositive</vt:lpstr>
      </vt:variant>
      <vt:variant>
        <vt:i4>8</vt:i4>
      </vt:variant>
    </vt:vector>
  </HeadingPairs>
  <TitlesOfParts>
    <vt:vector size="9" baseType="lpstr">
      <vt:lpstr>Thème Office</vt:lpstr>
      <vt:lpstr>Presentazione di PowerPoint</vt:lpstr>
      <vt:lpstr>From INDCs to NDCs</vt:lpstr>
      <vt:lpstr>(I)NDCs of ClimaSouth Countries</vt:lpstr>
      <vt:lpstr>NDC process in ClimaSouth Countries: Key Findings</vt:lpstr>
      <vt:lpstr>NDC process in ClimaSouth Countries: Key Findings (cont’d)</vt:lpstr>
      <vt:lpstr>NDC process in ClimaSouth Countries: Key Findings (cont’d)</vt:lpstr>
      <vt:lpstr>Presentazione di PowerPoint</vt:lpstr>
      <vt:lpstr>Presentazione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Bsala</dc:creator>
  <cp:lastModifiedBy>Andrea Rizzo</cp:lastModifiedBy>
  <cp:revision>253</cp:revision>
  <dcterms:created xsi:type="dcterms:W3CDTF">2016-02-28T22:15:35Z</dcterms:created>
  <dcterms:modified xsi:type="dcterms:W3CDTF">2017-03-28T22:53:45Z</dcterms:modified>
</cp:coreProperties>
</file>