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7"/>
  </p:notesMasterIdLst>
  <p:sldIdLst>
    <p:sldId id="256" r:id="rId2"/>
    <p:sldId id="258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6" r:id="rId11"/>
    <p:sldId id="287" r:id="rId12"/>
    <p:sldId id="288" r:id="rId13"/>
    <p:sldId id="289" r:id="rId14"/>
    <p:sldId id="290" r:id="rId15"/>
    <p:sldId id="29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7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293DA-B94A-44ED-ADFE-2967DD1114C6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B207C-8BB6-43D8-80D6-B885F4413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01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BE72-F730-4792-96E7-B56724CFBC7A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B5CB-38FD-48D0-8DAD-27E9342763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BE72-F730-4792-96E7-B56724CFBC7A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B5CB-38FD-48D0-8DAD-27E9342763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BE72-F730-4792-96E7-B56724CFBC7A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B5CB-38FD-48D0-8DAD-27E9342763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BE72-F730-4792-96E7-B56724CFBC7A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B5CB-38FD-48D0-8DAD-27E9342763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BE72-F730-4792-96E7-B56724CFBC7A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B5CB-38FD-48D0-8DAD-27E9342763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BE72-F730-4792-96E7-B56724CFBC7A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B5CB-38FD-48D0-8DAD-27E9342763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BE72-F730-4792-96E7-B56724CFBC7A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B5CB-38FD-48D0-8DAD-27E93427636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BE72-F730-4792-96E7-B56724CFBC7A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B5CB-38FD-48D0-8DAD-27E9342763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BE72-F730-4792-96E7-B56724CFBC7A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B5CB-38FD-48D0-8DAD-27E9342763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BE72-F730-4792-96E7-B56724CFBC7A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B5CB-38FD-48D0-8DAD-27E93427636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BE72-F730-4792-96E7-B56724CFBC7A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B5CB-38FD-48D0-8DAD-27E9342763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261BE72-F730-4792-96E7-B56724CFBC7A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EC0B5CB-38FD-48D0-8DAD-27E9342763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0" y="1371600"/>
            <a:ext cx="8991600" cy="1908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3174" y="3541874"/>
            <a:ext cx="1063367" cy="2054437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5490" y="3948545"/>
            <a:ext cx="2349649" cy="1241097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5537105"/>
            <a:ext cx="1066800" cy="1117789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6096000"/>
            <a:ext cx="1870076" cy="574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7174" y="5899621"/>
            <a:ext cx="2286000" cy="77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26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998" y="1219200"/>
            <a:ext cx="82296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 smtClean="0">
                <a:solidFill>
                  <a:schemeClr val="accent1"/>
                </a:solidFill>
              </a:rPr>
              <a:t>Guidebook</a:t>
            </a:r>
            <a:endParaRPr lang="en-US" sz="3300" dirty="0">
              <a:solidFill>
                <a:schemeClr val="accent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1983" y="533400"/>
            <a:ext cx="358961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3066064"/>
            <a:ext cx="4572000" cy="3215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9382" y="1964837"/>
            <a:ext cx="897081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Under the EU </a:t>
            </a:r>
            <a:r>
              <a:rPr lang="en-US" sz="2200" dirty="0" err="1" smtClean="0"/>
              <a:t>Climasouth</a:t>
            </a:r>
            <a:r>
              <a:rPr lang="en-US" sz="2200" dirty="0" smtClean="0"/>
              <a:t> project, A guidebook </a:t>
            </a:r>
            <a:r>
              <a:rPr lang="en-US" sz="2200" dirty="0"/>
              <a:t>was equally created to help businesses </a:t>
            </a:r>
            <a:r>
              <a:rPr lang="en-US" sz="2200" dirty="0">
                <a:solidFill>
                  <a:schemeClr val="accent1"/>
                </a:solidFill>
              </a:rPr>
              <a:t>generate value from climate change</a:t>
            </a:r>
            <a:r>
              <a:rPr lang="en-US" sz="2200" dirty="0"/>
              <a:t> by developing and implementing an action </a:t>
            </a:r>
            <a:r>
              <a:rPr lang="en-US" sz="2200" dirty="0" smtClean="0"/>
              <a:t>plan</a:t>
            </a: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228600" y="2999125"/>
            <a:ext cx="295794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dirty="0">
                <a:solidFill>
                  <a:prstClr val="black"/>
                </a:solidFill>
              </a:rPr>
              <a:t>to mitigate climate change in and outside the company</a:t>
            </a:r>
            <a:r>
              <a:rPr lang="en-US" sz="2200" dirty="0" smtClean="0">
                <a:solidFill>
                  <a:prstClr val="black"/>
                </a:solidFill>
              </a:rPr>
              <a:t>. </a:t>
            </a:r>
          </a:p>
          <a:p>
            <a:pPr lvl="0"/>
            <a:endParaRPr lang="en-US" sz="2200" dirty="0">
              <a:solidFill>
                <a:prstClr val="black"/>
              </a:solidFill>
            </a:endParaRPr>
          </a:p>
          <a:p>
            <a:pPr lvl="0"/>
            <a:r>
              <a:rPr lang="en-US" sz="2200" dirty="0" smtClean="0"/>
              <a:t>This </a:t>
            </a:r>
            <a:r>
              <a:rPr lang="en-US" sz="2200" dirty="0"/>
              <a:t>guidebook helps to take advantage of emerging opportunities arising from climate change mitigation policies. 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endParaRPr lang="en-US" sz="2200" dirty="0">
              <a:solidFill>
                <a:prstClr val="black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0508" y="6281625"/>
            <a:ext cx="2462949" cy="51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8532" y="6396809"/>
            <a:ext cx="2575468" cy="46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75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199" y="1219200"/>
            <a:ext cx="82296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 smtClean="0">
                <a:solidFill>
                  <a:schemeClr val="accent1"/>
                </a:solidFill>
              </a:rPr>
              <a:t>Climate Champions</a:t>
            </a:r>
            <a:endParaRPr lang="en-US" sz="3300" dirty="0">
              <a:solidFill>
                <a:schemeClr val="accent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1983" y="533400"/>
            <a:ext cx="358961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7091" y="1964837"/>
            <a:ext cx="87145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Our Climate Champions are companies from different business sectors (industrial, commercial, tourism, real estate, banking etc.)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3945" y="2895600"/>
            <a:ext cx="6400800" cy="3853113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199" y="1219200"/>
            <a:ext cx="82296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 smtClean="0">
                <a:solidFill>
                  <a:schemeClr val="accent1"/>
                </a:solidFill>
              </a:rPr>
              <a:t>Climate Champions</a:t>
            </a:r>
            <a:endParaRPr lang="en-US" sz="3300" dirty="0">
              <a:solidFill>
                <a:schemeClr val="accent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1983" y="533400"/>
            <a:ext cx="358961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7091" y="1964837"/>
            <a:ext cx="871450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who have shown a true commitment to the Lebanon Climate Act, efficiently participated the Business Knowledge Platform, and succeeded in developing their own credible climate actions strategies, and started its implementation.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277091" y="3505200"/>
            <a:ext cx="8153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These Climate Champions have set </a:t>
            </a:r>
            <a:r>
              <a:rPr lang="en-US" sz="2200" dirty="0">
                <a:solidFill>
                  <a:schemeClr val="accent1"/>
                </a:solidFill>
              </a:rPr>
              <a:t>an example to follow </a:t>
            </a:r>
            <a:r>
              <a:rPr lang="en-US" sz="2200" dirty="0"/>
              <a:t>in the country, and their successful experience is now the main driver for other companies to join the mission.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4800600"/>
            <a:ext cx="3187973" cy="1752199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34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1983" y="533400"/>
            <a:ext cx="358961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77091" y="3581400"/>
            <a:ext cx="87145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One of the Champions is here with us today:</a:t>
            </a:r>
            <a:endParaRPr lang="en-US" sz="22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1999" y="3124200"/>
            <a:ext cx="2799601" cy="1393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199" y="1219200"/>
            <a:ext cx="82296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 smtClean="0">
                <a:solidFill>
                  <a:schemeClr val="accent1"/>
                </a:solidFill>
              </a:rPr>
              <a:t>Climate Champions</a:t>
            </a:r>
            <a:endParaRPr lang="en-US" sz="33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27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1983" y="533400"/>
            <a:ext cx="358961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0891" y="1600200"/>
            <a:ext cx="871450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>
                <a:solidFill>
                  <a:schemeClr val="accent1"/>
                </a:solidFill>
              </a:rPr>
              <a:t>Climate Actions directly linked </a:t>
            </a:r>
            <a:r>
              <a:rPr lang="en-US" sz="3300" dirty="0" smtClean="0">
                <a:solidFill>
                  <a:schemeClr val="accent1"/>
                </a:solidFill>
              </a:rPr>
              <a:t>to many </a:t>
            </a:r>
            <a:r>
              <a:rPr lang="en-US" sz="3300" dirty="0">
                <a:solidFill>
                  <a:schemeClr val="accent1"/>
                </a:solidFill>
              </a:rPr>
              <a:t>SDGs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7239000" cy="440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512618" y="4648200"/>
            <a:ext cx="2168236" cy="1828800"/>
          </a:xfrm>
          <a:prstGeom prst="ellipse">
            <a:avLst/>
          </a:prstGeom>
          <a:solidFill>
            <a:srgbClr val="00B050">
              <a:alpha val="22000"/>
            </a:srgbClr>
          </a:solidFill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bg1"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5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1983" y="533400"/>
            <a:ext cx="358961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11727" y="1590388"/>
            <a:ext cx="87145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 smtClean="0">
                <a:solidFill>
                  <a:schemeClr val="accent1"/>
                </a:solidFill>
              </a:rPr>
              <a:t>Thank you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1" y="5537106"/>
            <a:ext cx="561326" cy="1193994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5951383"/>
            <a:ext cx="1206649" cy="631696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5537105"/>
            <a:ext cx="1066800" cy="1117789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6096000"/>
            <a:ext cx="1870076" cy="574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15778" y="2759939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200" dirty="0">
                <a:solidFill>
                  <a:srgbClr val="00B050"/>
                </a:solidFill>
              </a:rPr>
              <a:t>Nada </a:t>
            </a:r>
            <a:r>
              <a:rPr lang="en-US" sz="2200" dirty="0" err="1">
                <a:solidFill>
                  <a:srgbClr val="00B050"/>
                </a:solidFill>
              </a:rPr>
              <a:t>Zaarour</a:t>
            </a:r>
            <a:r>
              <a:rPr lang="en-US" sz="2200" dirty="0">
                <a:solidFill>
                  <a:srgbClr val="00B050"/>
                </a:solidFill>
              </a:rPr>
              <a:t>, President</a:t>
            </a:r>
          </a:p>
          <a:p>
            <a:pPr algn="ctr"/>
            <a:r>
              <a:rPr lang="en-US" sz="2200" dirty="0">
                <a:solidFill>
                  <a:srgbClr val="00B050"/>
                </a:solidFill>
              </a:rPr>
              <a:t>Green Mind NGO</a:t>
            </a:r>
          </a:p>
          <a:p>
            <a:pPr algn="ctr"/>
            <a:r>
              <a:rPr lang="en-US" sz="2200" b="1" dirty="0">
                <a:solidFill>
                  <a:srgbClr val="00B050"/>
                </a:solidFill>
              </a:rPr>
              <a:t>Lebanon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08453" y="4343400"/>
            <a:ext cx="58877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schemeClr val="accent1"/>
                </a:solidFill>
              </a:rPr>
              <a:t>www.LebanonClimateAct.com</a:t>
            </a:r>
            <a:endParaRPr lang="en-US" sz="2200" b="1" dirty="0">
              <a:solidFill>
                <a:schemeClr val="accent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5837847"/>
            <a:ext cx="2209800" cy="74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18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ybale\Dropbox\Lebanon Climate Act\Business Knowledge Platform\Awards Ceremony\LCA video\Pictures\DSCN9001 (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4038600"/>
            <a:ext cx="5257800" cy="258798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491" y="1567288"/>
            <a:ext cx="8991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/>
              <a:t>T</a:t>
            </a:r>
            <a:r>
              <a:rPr lang="en-US" sz="2200" dirty="0" smtClean="0"/>
              <a:t>he </a:t>
            </a:r>
            <a:r>
              <a:rPr lang="en-US" sz="2200" dirty="0"/>
              <a:t>only platform existing in Lebanon and in the Arab World where businesses are being supported in becoming engaged in the fight for climate change </a:t>
            </a:r>
            <a:endParaRPr lang="en-US" sz="2200" dirty="0" smtClean="0"/>
          </a:p>
          <a:p>
            <a:pPr algn="just"/>
            <a:endParaRPr lang="en-US" sz="2200" dirty="0"/>
          </a:p>
          <a:p>
            <a:pPr algn="just"/>
            <a:r>
              <a:rPr lang="en-US" sz="2200" dirty="0" smtClean="0"/>
              <a:t>And </a:t>
            </a:r>
            <a:r>
              <a:rPr lang="en-US" sz="2200" dirty="0"/>
              <a:t>hence, support the government of Lebanon to achieve its emission reduction target of </a:t>
            </a:r>
            <a:r>
              <a:rPr lang="en-US" sz="2200" dirty="0">
                <a:solidFill>
                  <a:schemeClr val="accent1"/>
                </a:solidFill>
              </a:rPr>
              <a:t>15% </a:t>
            </a:r>
            <a:r>
              <a:rPr lang="en-US" sz="2200" dirty="0"/>
              <a:t>that has been </a:t>
            </a:r>
            <a:r>
              <a:rPr lang="en-US" sz="2200" dirty="0">
                <a:solidFill>
                  <a:schemeClr val="accent1"/>
                </a:solidFill>
              </a:rPr>
              <a:t>committed in 2015</a:t>
            </a:r>
            <a:r>
              <a:rPr lang="en-US" sz="2200" dirty="0"/>
              <a:t> at the </a:t>
            </a:r>
            <a:r>
              <a:rPr lang="en-US" sz="2200" dirty="0">
                <a:solidFill>
                  <a:schemeClr val="accent1"/>
                </a:solidFill>
              </a:rPr>
              <a:t>COP21</a:t>
            </a:r>
            <a:r>
              <a:rPr lang="en-US" sz="2200" dirty="0"/>
              <a:t> in Paris.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1983" y="533400"/>
            <a:ext cx="358961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78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999" y="1447800"/>
            <a:ext cx="8229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/>
              <a:t>Until this date, about </a:t>
            </a:r>
            <a:r>
              <a:rPr lang="en-US" sz="2200" b="1" dirty="0" smtClean="0">
                <a:solidFill>
                  <a:schemeClr val="accent1"/>
                </a:solidFill>
              </a:rPr>
              <a:t>100 </a:t>
            </a:r>
            <a:r>
              <a:rPr lang="en-US" sz="2200" dirty="0" smtClean="0"/>
              <a:t>organizations </a:t>
            </a:r>
            <a:r>
              <a:rPr lang="en-US" sz="2200" dirty="0" smtClean="0"/>
              <a:t>have registered in LCA, </a:t>
            </a:r>
            <a:r>
              <a:rPr lang="en-US" sz="2200" b="1" dirty="0" smtClean="0">
                <a:solidFill>
                  <a:schemeClr val="accent1"/>
                </a:solidFill>
              </a:rPr>
              <a:t>120</a:t>
            </a:r>
            <a:r>
              <a:rPr lang="en-US" sz="2200" dirty="0" smtClean="0"/>
              <a:t> of them are private sector companies.</a:t>
            </a:r>
            <a:endParaRPr lang="en-US" sz="22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1983" y="533400"/>
            <a:ext cx="358961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308" y="2537620"/>
            <a:ext cx="4082539" cy="3425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7065" y="2514600"/>
            <a:ext cx="3487299" cy="336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963" y="5967593"/>
            <a:ext cx="1203584" cy="56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6563" y="6213519"/>
            <a:ext cx="1607837" cy="321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0764" y="6099221"/>
            <a:ext cx="3687574" cy="45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0738" y="6115079"/>
            <a:ext cx="525642" cy="441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073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998" y="1486855"/>
            <a:ext cx="82296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>
                <a:solidFill>
                  <a:schemeClr val="accent1"/>
                </a:solidFill>
              </a:rPr>
              <a:t>Collaboration between Sectors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1983" y="533400"/>
            <a:ext cx="358961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2131" y="3886200"/>
            <a:ext cx="3557069" cy="2665189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2400" y="2644054"/>
            <a:ext cx="89153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It’s true that the concept of collaboration between the </a:t>
            </a:r>
            <a:r>
              <a:rPr lang="en-US" sz="2200" dirty="0">
                <a:solidFill>
                  <a:schemeClr val="accent1"/>
                </a:solidFill>
              </a:rPr>
              <a:t>government</a:t>
            </a:r>
            <a:r>
              <a:rPr lang="en-US" sz="2200" dirty="0"/>
              <a:t>, </a:t>
            </a:r>
            <a:r>
              <a:rPr lang="en-US" sz="2200" dirty="0">
                <a:solidFill>
                  <a:schemeClr val="accent1"/>
                </a:solidFill>
              </a:rPr>
              <a:t>civic</a:t>
            </a:r>
            <a:r>
              <a:rPr lang="en-US" sz="2200" dirty="0"/>
              <a:t> and the </a:t>
            </a:r>
            <a:r>
              <a:rPr lang="en-US" sz="2200" dirty="0">
                <a:solidFill>
                  <a:schemeClr val="accent1"/>
                </a:solidFill>
              </a:rPr>
              <a:t>business sectors </a:t>
            </a:r>
            <a:r>
              <a:rPr lang="en-US" sz="2200" dirty="0"/>
              <a:t>on climate actions was newly introduced to Lebanon,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" y="3965227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/>
              <a:t>but is fortunately picking up very well, but around this world this is happening big time.</a:t>
            </a:r>
          </a:p>
        </p:txBody>
      </p:sp>
    </p:spTree>
    <p:extLst>
      <p:ext uri="{BB962C8B-B14F-4D97-AF65-F5344CB8AC3E}">
        <p14:creationId xmlns:p14="http://schemas.microsoft.com/office/powerpoint/2010/main" val="415838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998" y="1486855"/>
            <a:ext cx="82296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>
                <a:solidFill>
                  <a:schemeClr val="accent1"/>
                </a:solidFill>
              </a:rPr>
              <a:t>Business Knowledge Platform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1983" y="533400"/>
            <a:ext cx="358961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6983" y="2365694"/>
            <a:ext cx="89153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/>
              <a:t>A series of training </a:t>
            </a:r>
            <a:r>
              <a:rPr lang="en-US" sz="2200" dirty="0" smtClean="0"/>
              <a:t>sessions, funded by the EU </a:t>
            </a:r>
            <a:r>
              <a:rPr lang="en-US" sz="2200" dirty="0" err="1" smtClean="0"/>
              <a:t>Climasouth</a:t>
            </a:r>
            <a:r>
              <a:rPr lang="en-US" sz="2200" dirty="0" smtClean="0"/>
              <a:t> Project, and </a:t>
            </a:r>
            <a:r>
              <a:rPr lang="en-US" sz="2200" dirty="0"/>
              <a:t>led by our professional international experts, </a:t>
            </a:r>
            <a:r>
              <a:rPr lang="en-US" sz="2200" dirty="0" smtClean="0"/>
              <a:t>provided </a:t>
            </a:r>
            <a:r>
              <a:rPr lang="en-US" sz="2200" dirty="0">
                <a:solidFill>
                  <a:schemeClr val="accent1"/>
                </a:solidFill>
              </a:rPr>
              <a:t>a space for businesses to showcase and support climate action through concrete initiatives and multi-stakeholder approaches.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3962400"/>
            <a:ext cx="4847154" cy="2715514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962401"/>
            <a:ext cx="3733800" cy="2715514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193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998" y="1486855"/>
            <a:ext cx="82296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>
                <a:solidFill>
                  <a:schemeClr val="accent1"/>
                </a:solidFill>
              </a:rPr>
              <a:t>Business Knowledge Platform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1983" y="533400"/>
            <a:ext cx="358961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6983" y="2365694"/>
            <a:ext cx="89153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/>
              <a:t>The </a:t>
            </a:r>
            <a:r>
              <a:rPr lang="en-US" sz="2200" dirty="0"/>
              <a:t>BKP aims at enabling businesses to </a:t>
            </a:r>
            <a:r>
              <a:rPr lang="en-US" sz="2200" dirty="0">
                <a:solidFill>
                  <a:schemeClr val="accent1"/>
                </a:solidFill>
              </a:rPr>
              <a:t>design</a:t>
            </a:r>
            <a:r>
              <a:rPr lang="en-US" sz="2200" dirty="0"/>
              <a:t> and </a:t>
            </a:r>
            <a:r>
              <a:rPr lang="en-US" sz="2200" dirty="0">
                <a:solidFill>
                  <a:schemeClr val="accent1"/>
                </a:solidFill>
              </a:rPr>
              <a:t>implement </a:t>
            </a:r>
            <a:r>
              <a:rPr lang="en-US" sz="2200" dirty="0"/>
              <a:t>activities to reduce the impacts of climate change and capturing success stories to inspire others.</a:t>
            </a:r>
            <a:endParaRPr lang="en-US" sz="2200" dirty="0">
              <a:solidFill>
                <a:schemeClr val="accent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775" y="3784791"/>
            <a:ext cx="4568825" cy="2692209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3784791"/>
            <a:ext cx="4045931" cy="2692209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46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998" y="1486855"/>
            <a:ext cx="82296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>
                <a:solidFill>
                  <a:schemeClr val="accent1"/>
                </a:solidFill>
              </a:rPr>
              <a:t>Business Knowledge Platform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1983" y="533400"/>
            <a:ext cx="358961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6983" y="2209800"/>
            <a:ext cx="89153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/>
              <a:t>It provides the essentials for developing a credible strategy and developing leadership in the field of climate change. Successful companies are eventually awarded as our </a:t>
            </a:r>
            <a:r>
              <a:rPr lang="en-US" sz="2200" b="1" dirty="0">
                <a:solidFill>
                  <a:schemeClr val="accent1"/>
                </a:solidFill>
              </a:rPr>
              <a:t>“Climate Change Champions”</a:t>
            </a:r>
            <a:r>
              <a:rPr lang="en-US" sz="2200" dirty="0"/>
              <a:t>. </a:t>
            </a:r>
            <a:endParaRPr lang="en-US" sz="2200" dirty="0">
              <a:solidFill>
                <a:schemeClr val="accent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2807" y="3962400"/>
            <a:ext cx="3354993" cy="259080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3962400"/>
            <a:ext cx="3866064" cy="259080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61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1983" y="533400"/>
            <a:ext cx="358961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493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2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1983" y="533400"/>
            <a:ext cx="358961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258597"/>
            <a:ext cx="9144001" cy="5476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90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2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037A2B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037A2B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399</Words>
  <Application>Microsoft Office PowerPoint</Application>
  <PresentationFormat>On-screen Show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Clarity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Rybale</dc:creator>
  <cp:lastModifiedBy>Rybale</cp:lastModifiedBy>
  <cp:revision>23</cp:revision>
  <dcterms:created xsi:type="dcterms:W3CDTF">2017-11-08T08:40:30Z</dcterms:created>
  <dcterms:modified xsi:type="dcterms:W3CDTF">2017-11-16T08:55:43Z</dcterms:modified>
</cp:coreProperties>
</file>