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4"/>
  </p:notesMasterIdLst>
  <p:handoutMasterIdLst>
    <p:handoutMasterId r:id="rId15"/>
  </p:handoutMasterIdLst>
  <p:sldIdLst>
    <p:sldId id="256" r:id="rId2"/>
    <p:sldId id="259" r:id="rId3"/>
    <p:sldId id="285" r:id="rId4"/>
    <p:sldId id="286" r:id="rId5"/>
    <p:sldId id="287" r:id="rId6"/>
    <p:sldId id="288" r:id="rId7"/>
    <p:sldId id="283" r:id="rId8"/>
    <p:sldId id="289" r:id="rId9"/>
    <p:sldId id="290" r:id="rId10"/>
    <p:sldId id="291" r:id="rId11"/>
    <p:sldId id="266" r:id="rId12"/>
    <p:sldId id="279" r:id="rId13"/>
  </p:sldIdLst>
  <p:sldSz cx="9144000" cy="6858000" type="screen4x3"/>
  <p:notesSz cx="6858000" cy="9144000"/>
  <p:embeddedFontLst>
    <p:embeddedFont>
      <p:font typeface="Tw Cen MT" panose="020B0602020104020603" pitchFamily="34" charset="0"/>
      <p:regular r:id="rId16"/>
      <p:bold r:id="rId17"/>
      <p:italic r:id="rId18"/>
      <p:boldItalic r:id="rId19"/>
    </p:embeddedFont>
    <p:embeddedFont>
      <p:font typeface="Montserrat" panose="020B0604020202020204" charset="0"/>
      <p:regular r:id="rId20"/>
      <p:bold r:id="rId21"/>
    </p:embeddedFont>
    <p:embeddedFont>
      <p:font typeface="Calibri" panose="020F0502020204030204" pitchFamily="34" charset="0"/>
      <p:regular r:id="rId22"/>
      <p:bold r:id="rId23"/>
      <p:italic r:id="rId24"/>
      <p:boldItalic r:id="rId25"/>
    </p:embeddedFont>
    <p:embeddedFont>
      <p:font typeface="Wingdings 3" panose="05040102010807070707" pitchFamily="18" charset="2"/>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A3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4372986-46BB-46E8-B37E-99EE39ECFCC4}">
  <a:tblStyle styleId="{64372986-46BB-46E8-B37E-99EE39ECFCC4}"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726" autoAdjust="0"/>
  </p:normalViewPr>
  <p:slideViewPr>
    <p:cSldViewPr>
      <p:cViewPr varScale="1">
        <p:scale>
          <a:sx n="44" d="100"/>
          <a:sy n="44" d="100"/>
        </p:scale>
        <p:origin x="-2022" y="-96"/>
      </p:cViewPr>
      <p:guideLst>
        <p:guide orient="horz" pos="2160"/>
        <p:guide pos="2880"/>
      </p:guideLst>
    </p:cSldViewPr>
  </p:slideViewPr>
  <p:notesTextViewPr>
    <p:cViewPr>
      <p:scale>
        <a:sx n="1" d="1"/>
        <a:sy n="1" d="1"/>
      </p:scale>
      <p:origin x="0" y="0"/>
    </p:cViewPr>
  </p:notesTextViewPr>
  <p:notesViewPr>
    <p:cSldViewPr>
      <p:cViewPr varScale="1">
        <p:scale>
          <a:sx n="67" d="100"/>
          <a:sy n="67" d="100"/>
        </p:scale>
        <p:origin x="-326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7C461B3-082B-4640-89B7-02C96B7C6299}" type="datetimeFigureOut">
              <a:rPr lang="en-US" smtClean="0"/>
              <a:t>2/5/2017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B84445-571C-449B-9FB1-4319CDCC25F2}" type="slidenum">
              <a:rPr lang="en-US" smtClean="0"/>
              <a:t>‹#›</a:t>
            </a:fld>
            <a:endParaRPr lang="en-US"/>
          </a:p>
        </p:txBody>
      </p:sp>
    </p:spTree>
    <p:extLst>
      <p:ext uri="{BB962C8B-B14F-4D97-AF65-F5344CB8AC3E}">
        <p14:creationId xmlns:p14="http://schemas.microsoft.com/office/powerpoint/2010/main" val="999373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1400117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combination of significantly less wet and substantially warmer conditions will result in hotter and drier climate</a:t>
            </a:r>
          </a:p>
          <a:p>
            <a:endParaRPr lang="en-US" dirty="0"/>
          </a:p>
        </p:txBody>
      </p:sp>
    </p:spTree>
    <p:extLst>
      <p:ext uri="{BB962C8B-B14F-4D97-AF65-F5344CB8AC3E}">
        <p14:creationId xmlns:p14="http://schemas.microsoft.com/office/powerpoint/2010/main" val="1088348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dirty="0" smtClean="0"/>
              <a:t>Less snow - a reduction of 40% of the snow cover with snow that currently falls at 1,500 m shifting to 1,700 m</a:t>
            </a:r>
          </a:p>
          <a:p>
            <a:pPr marL="171450" indent="-171450">
              <a:buFont typeface="Arial" panose="020B0604020202020204" pitchFamily="34" charset="0"/>
              <a:buChar char="•"/>
            </a:pPr>
            <a:r>
              <a:rPr lang="en-US" sz="1100" dirty="0" smtClean="0"/>
              <a:t>Less water availability - Snow will melt earlier in the spring. These changes will affect the recharge of most springs, reduce the supply of water available for irrigation during the summer, and increase winter floods by up to 30%. </a:t>
            </a:r>
          </a:p>
          <a:p>
            <a:pPr marL="171450" indent="-171450">
              <a:buFont typeface="Arial" panose="020B0604020202020204" pitchFamily="34" charset="0"/>
              <a:buChar char="•"/>
            </a:pPr>
            <a:r>
              <a:rPr lang="en-US" sz="1100" dirty="0" smtClean="0"/>
              <a:t>Increase drought period - The already dry regions, such as the </a:t>
            </a:r>
            <a:r>
              <a:rPr lang="en-US" sz="1100" dirty="0" err="1" smtClean="0"/>
              <a:t>Bekaa</a:t>
            </a:r>
            <a:r>
              <a:rPr lang="en-US" sz="1100" dirty="0" smtClean="0"/>
              <a:t>, </a:t>
            </a:r>
            <a:r>
              <a:rPr lang="en-US" sz="1100" dirty="0" err="1" smtClean="0"/>
              <a:t>Hermel</a:t>
            </a:r>
            <a:r>
              <a:rPr lang="en-US" sz="1100" dirty="0" smtClean="0"/>
              <a:t>, and the South, will experience the sharpest effects. In addition, cost impacts will be added to irrigation needs, as more pumping hours will be required, therefore consuming more energy.</a:t>
            </a:r>
          </a:p>
          <a:p>
            <a:pPr marL="171450" indent="-171450">
              <a:buFont typeface="Arial" panose="020B0604020202020204" pitchFamily="34" charset="0"/>
              <a:buChar char="•"/>
            </a:pPr>
            <a:r>
              <a:rPr lang="en-US" dirty="0" smtClean="0"/>
              <a:t>Less agriculture</a:t>
            </a:r>
            <a:r>
              <a:rPr lang="en-US" baseline="0" dirty="0" smtClean="0"/>
              <a:t> productivity -</a:t>
            </a:r>
            <a:r>
              <a:rPr lang="en-US" dirty="0" smtClean="0"/>
              <a:t> Soil moisture will decline in response to higher temperatures, reduced precipitation, and higher evapotranspiration. Changes in temperature and rainfall will decrease productivity of lands currently used to produce most crops and fruit trees, especially wheat, cherries, tomatoes, apples, and olives, and may affect the quality of grapes. Most crops also will face increased infestation of fungi and bacterial diseases.</a:t>
            </a:r>
          </a:p>
          <a:p>
            <a:pPr marL="171450" indent="-171450">
              <a:buFont typeface="Arial" panose="020B0604020202020204" pitchFamily="34" charset="0"/>
              <a:buChar char="•"/>
            </a:pPr>
            <a:r>
              <a:rPr lang="en-US" dirty="0" smtClean="0"/>
              <a:t>Higher energy demand - increase demand for cooling, with related consumption of electricity increasing 1.8% for a 1°C increase in temperature, and 5.8% for a 3°C increase in temperature.</a:t>
            </a:r>
          </a:p>
          <a:p>
            <a:pPr marL="171450" indent="-171450">
              <a:buFont typeface="Arial" panose="020B0604020202020204" pitchFamily="34" charset="0"/>
              <a:buChar char="•"/>
            </a:pPr>
            <a:r>
              <a:rPr lang="en-US" dirty="0" smtClean="0"/>
              <a:t>Weakened tourism</a:t>
            </a:r>
            <a:r>
              <a:rPr lang="en-US" baseline="0" dirty="0" smtClean="0"/>
              <a:t> - </a:t>
            </a:r>
            <a:r>
              <a:rPr lang="en-US" dirty="0" smtClean="0"/>
              <a:t>Winter outdoor tourism will diminish as warmer temperatures and reduced precipitation shorten the skiing season. Other impacts on tourism will occur in response to changes in ecosystems, loss of natural attractions, such as sandy public beaches, and structural damage to the nation’s archaeological heritage.</a:t>
            </a:r>
          </a:p>
          <a:p>
            <a:pPr marL="171450" indent="-171450">
              <a:buFont typeface="Arial" panose="020B0604020202020204" pitchFamily="34" charset="0"/>
              <a:buChar char="•"/>
            </a:pPr>
            <a:r>
              <a:rPr lang="en-US" dirty="0" smtClean="0"/>
              <a:t>Sea level rise - Sea levels will rise up to 30-60 cm in 30 years, if the recent rate of rise, approximately 20 mm/year, continues. The higher sea levels will lead to seawater intrusion into aquifers, increase the risk of coastal flooding and inundation, increase coastal erosion, cover sand beaches, and alter coastal ecosystems in natural reserves and elsewhere.</a:t>
            </a:r>
          </a:p>
          <a:p>
            <a:pPr marL="171450" indent="-171450">
              <a:buFont typeface="Arial" panose="020B0604020202020204" pitchFamily="34" charset="0"/>
              <a:buChar char="•"/>
            </a:pPr>
            <a:r>
              <a:rPr lang="en-US" dirty="0" smtClean="0"/>
              <a:t>forest stands suffer from fragmentation, pest outbreaks, forest fires and unsuitable practices that already challenge their capacity to survive and develop.</a:t>
            </a:r>
          </a:p>
          <a:p>
            <a:pPr marL="171450" indent="-171450">
              <a:buFont typeface="Arial" panose="020B0604020202020204" pitchFamily="34" charset="0"/>
              <a:buChar char="•"/>
            </a:pPr>
            <a:r>
              <a:rPr lang="en-US" dirty="0" smtClean="0"/>
              <a:t>Increased mortality and morbidity - Increases in temperatures will cause 2,483 to 5,254 additional deaths per year between 2010 and 2030. </a:t>
            </a:r>
            <a:r>
              <a:rPr lang="en-US" dirty="0" err="1" smtClean="0"/>
              <a:t>ebanon</a:t>
            </a:r>
            <a:r>
              <a:rPr lang="en-US" dirty="0" smtClean="0"/>
              <a:t> will experience increases in the incidence of infectious diseases, morbidity, and mortality resulting from higher temperatures, more frequent extreme weather events, increased malnutrition from droughts and floods that affect agriculture, and reduced availability of clean water</a:t>
            </a:r>
          </a:p>
          <a:p>
            <a:pPr marL="171450" indent="-171450">
              <a:buFont typeface="Arial" panose="020B0604020202020204" pitchFamily="34" charset="0"/>
              <a:buChar char="•"/>
            </a:pPr>
            <a:r>
              <a:rPr lang="en-US" dirty="0" smtClean="0"/>
              <a:t>Damaged</a:t>
            </a:r>
            <a:r>
              <a:rPr lang="en-US" baseline="0" dirty="0" smtClean="0"/>
              <a:t> infrastructure - </a:t>
            </a:r>
            <a:r>
              <a:rPr lang="en-US" dirty="0" smtClean="0"/>
              <a:t>damage from changing patterns in precipitation, sea level rise, and increased frequency and intensity of storms. This damage will materialize from inundation of coastal settlements and buildings, floods, mudslides, and rockslides. </a:t>
            </a:r>
            <a:endParaRPr lang="en-US" dirty="0"/>
          </a:p>
        </p:txBody>
      </p:sp>
    </p:spTree>
    <p:extLst>
      <p:ext uri="{BB962C8B-B14F-4D97-AF65-F5344CB8AC3E}">
        <p14:creationId xmlns:p14="http://schemas.microsoft.com/office/powerpoint/2010/main" val="60934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In 2020, the value of farm production would fall about USD 80 million below the level that would occur without the anticipated changes in climate. This reduction would ripple through the economy, with the manufacturing and services sectors, combined, experiencing a reduction in production of about USD 220 million. </a:t>
            </a:r>
            <a:r>
              <a:rPr lang="en-US" smtClean="0"/>
              <a:t>The overall reduction in GDP would total USD 300 million. </a:t>
            </a:r>
            <a:endParaRPr lang="en-US"/>
          </a:p>
        </p:txBody>
      </p:sp>
    </p:spTree>
    <p:extLst>
      <p:ext uri="{BB962C8B-B14F-4D97-AF65-F5344CB8AC3E}">
        <p14:creationId xmlns:p14="http://schemas.microsoft.com/office/powerpoint/2010/main" val="556755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smtClean="0"/>
              <a:t>Early Warning System - Information and Communication Technologies (EWS-ICT)</a:t>
            </a:r>
            <a:endParaRPr lang="en-US" dirty="0" smtClean="0"/>
          </a:p>
          <a:p>
            <a:pPr>
              <a:buNone/>
            </a:pPr>
            <a:r>
              <a:rPr lang="en-US" smtClean="0"/>
              <a:t>Relies mostly on weather stations, satellite and aerial images for weather forecast, topped up with software technologies</a:t>
            </a:r>
          </a:p>
          <a:p>
            <a:endParaRPr lang="en-US"/>
          </a:p>
        </p:txBody>
      </p:sp>
    </p:spTree>
    <p:extLst>
      <p:ext uri="{BB962C8B-B14F-4D97-AF65-F5344CB8AC3E}">
        <p14:creationId xmlns:p14="http://schemas.microsoft.com/office/powerpoint/2010/main" val="2174751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8" name="Shape 3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C7F464"/>
        </a:solidFill>
        <a:effectLst/>
      </p:bgPr>
    </p:bg>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3012325" y="2960550"/>
            <a:ext cx="5445899" cy="2405700"/>
          </a:xfrm>
          <a:prstGeom prst="rect">
            <a:avLst/>
          </a:prstGeom>
        </p:spPr>
        <p:txBody>
          <a:bodyPr lIns="91425" tIns="91425" rIns="91425" bIns="91425" anchor="b" anchorCtr="0"/>
          <a:lstStyle>
            <a:lvl1pPr lvl="0" algn="r">
              <a:spcBef>
                <a:spcPts val="0"/>
              </a:spcBef>
              <a:buSzPct val="100000"/>
              <a:defRPr sz="4800"/>
            </a:lvl1pPr>
            <a:lvl2pPr lvl="1" algn="r">
              <a:spcBef>
                <a:spcPts val="0"/>
              </a:spcBef>
              <a:buSzPct val="100000"/>
              <a:defRPr sz="6000"/>
            </a:lvl2pPr>
            <a:lvl3pPr lvl="2" algn="r">
              <a:spcBef>
                <a:spcPts val="0"/>
              </a:spcBef>
              <a:buSzPct val="100000"/>
              <a:defRPr sz="6000"/>
            </a:lvl3pPr>
            <a:lvl4pPr lvl="3" algn="r">
              <a:spcBef>
                <a:spcPts val="0"/>
              </a:spcBef>
              <a:buSzPct val="100000"/>
              <a:defRPr sz="6000"/>
            </a:lvl4pPr>
            <a:lvl5pPr lvl="4" algn="r">
              <a:spcBef>
                <a:spcPts val="0"/>
              </a:spcBef>
              <a:buSzPct val="100000"/>
              <a:defRPr sz="6000"/>
            </a:lvl5pPr>
            <a:lvl6pPr lvl="5" algn="r">
              <a:spcBef>
                <a:spcPts val="0"/>
              </a:spcBef>
              <a:buSzPct val="100000"/>
              <a:defRPr sz="6000"/>
            </a:lvl6pPr>
            <a:lvl7pPr lvl="6" algn="r">
              <a:spcBef>
                <a:spcPts val="0"/>
              </a:spcBef>
              <a:buSzPct val="100000"/>
              <a:defRPr sz="6000"/>
            </a:lvl7pPr>
            <a:lvl8pPr lvl="7" algn="r">
              <a:spcBef>
                <a:spcPts val="0"/>
              </a:spcBef>
              <a:buSzPct val="100000"/>
              <a:defRPr sz="6000"/>
            </a:lvl8pPr>
            <a:lvl9pPr lvl="8" algn="r">
              <a:spcBef>
                <a:spcPts val="0"/>
              </a:spcBef>
              <a:buSzPct val="100000"/>
              <a:defRPr sz="6000"/>
            </a:lvl9pPr>
          </a:lstStyle>
          <a:p>
            <a:endParaRPr/>
          </a:p>
        </p:txBody>
      </p:sp>
      <p:sp>
        <p:nvSpPr>
          <p:cNvPr id="10" name="Shape 10"/>
          <p:cNvSpPr/>
          <p:nvPr/>
        </p:nvSpPr>
        <p:spPr>
          <a:xfrm>
            <a:off x="6208125" y="5619450"/>
            <a:ext cx="2250000" cy="137699"/>
          </a:xfrm>
          <a:prstGeom prst="rect">
            <a:avLst/>
          </a:prstGeom>
          <a:solidFill>
            <a:srgbClr val="4ECDC4"/>
          </a:solidFill>
          <a:ln>
            <a:noFill/>
          </a:ln>
        </p:spPr>
        <p:txBody>
          <a:bodyPr lIns="91425" tIns="91425" rIns="91425" bIns="91425" anchor="ctr" anchorCtr="0">
            <a:noAutofit/>
          </a:bodyPr>
          <a:lstStyle/>
          <a:p>
            <a:pPr lvl="0">
              <a:spcBef>
                <a:spcPts val="0"/>
              </a:spcBef>
              <a:buNone/>
            </a:pPr>
            <a:endParaRPr/>
          </a:p>
        </p:txBody>
      </p:sp>
      <p:pic>
        <p:nvPicPr>
          <p:cNvPr id="4" name="Picture 3"/>
          <p:cNvPicPr>
            <a:picLocks noChangeAspect="1"/>
          </p:cNvPicPr>
          <p:nvPr userDrawn="1"/>
        </p:nvPicPr>
        <p:blipFill>
          <a:blip r:embed="rId2" cstate="screen">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0" y="36110"/>
            <a:ext cx="1676400" cy="1192780"/>
          </a:xfrm>
          <a:prstGeom prst="rect">
            <a:avLst/>
          </a:prstGeom>
        </p:spPr>
      </p:pic>
      <p:pic>
        <p:nvPicPr>
          <p:cNvPr id="5" name="Picture 4"/>
          <p:cNvPicPr>
            <a:picLocks noChangeAspect="1"/>
          </p:cNvPicPr>
          <p:nvPr userDrawn="1"/>
        </p:nvPicPr>
        <p:blipFill>
          <a:blip r:embed="rId3" cstate="screen">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7543800" y="72637"/>
            <a:ext cx="842159" cy="921525"/>
          </a:xfrm>
          <a:prstGeom prst="rect">
            <a:avLst/>
          </a:prstGeom>
        </p:spPr>
      </p:pic>
      <p:pic>
        <p:nvPicPr>
          <p:cNvPr id="6" name="Picture 5"/>
          <p:cNvPicPr>
            <a:picLocks noChangeAspect="1"/>
          </p:cNvPicPr>
          <p:nvPr userDrawn="1"/>
        </p:nvPicPr>
        <p:blipFill>
          <a:blip r:embed="rId4" cstate="screen">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8378888" y="17033"/>
            <a:ext cx="651083" cy="1294095"/>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bg>
      <p:bgPr>
        <a:solidFill>
          <a:srgbClr val="4ECDC4"/>
        </a:solidFill>
        <a:effectLst/>
      </p:bgPr>
    </p:bg>
    <p:spTree>
      <p:nvGrpSpPr>
        <p:cNvPr id="1" name="Shape 11"/>
        <p:cNvGrpSpPr/>
        <p:nvPr/>
      </p:nvGrpSpPr>
      <p:grpSpPr>
        <a:xfrm>
          <a:off x="0" y="0"/>
          <a:ext cx="0" cy="0"/>
          <a:chOff x="0" y="0"/>
          <a:chExt cx="0" cy="0"/>
        </a:xfrm>
      </p:grpSpPr>
      <p:sp>
        <p:nvSpPr>
          <p:cNvPr id="12" name="Shape 12"/>
          <p:cNvSpPr/>
          <p:nvPr/>
        </p:nvSpPr>
        <p:spPr>
          <a:xfrm>
            <a:off x="5680600" y="0"/>
            <a:ext cx="3463199" cy="68580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3" name="Shape 13"/>
          <p:cNvSpPr txBox="1">
            <a:spLocks noGrp="1"/>
          </p:cNvSpPr>
          <p:nvPr>
            <p:ph type="ctrTitle"/>
          </p:nvPr>
        </p:nvSpPr>
        <p:spPr>
          <a:xfrm>
            <a:off x="685800" y="3863725"/>
            <a:ext cx="4505399" cy="1910399"/>
          </a:xfrm>
          <a:prstGeom prst="rect">
            <a:avLst/>
          </a:prstGeom>
        </p:spPr>
        <p:txBody>
          <a:bodyPr lIns="91425" tIns="91425" rIns="91425" bIns="91425" anchor="b" anchorCtr="0"/>
          <a:lstStyle>
            <a:lvl1pPr lvl="0" algn="r" rtl="0">
              <a:spcBef>
                <a:spcPts val="0"/>
              </a:spcBef>
              <a:buClr>
                <a:srgbClr val="FFFFFF"/>
              </a:buClr>
              <a:buSzPct val="100000"/>
              <a:defRPr sz="4000">
                <a:solidFill>
                  <a:srgbClr val="FFFFFF"/>
                </a:solidFill>
              </a:defRPr>
            </a:lvl1pPr>
            <a:lvl2pPr lvl="1" algn="ctr" rtl="0">
              <a:spcBef>
                <a:spcPts val="0"/>
              </a:spcBef>
              <a:buClr>
                <a:srgbClr val="FFFFFF"/>
              </a:buClr>
              <a:buSzPct val="100000"/>
              <a:defRPr sz="4800">
                <a:solidFill>
                  <a:srgbClr val="FFFFFF"/>
                </a:solidFill>
              </a:defRPr>
            </a:lvl2pPr>
            <a:lvl3pPr lvl="2" algn="ctr" rtl="0">
              <a:spcBef>
                <a:spcPts val="0"/>
              </a:spcBef>
              <a:buClr>
                <a:srgbClr val="FFFFFF"/>
              </a:buClr>
              <a:buSzPct val="100000"/>
              <a:defRPr sz="4800">
                <a:solidFill>
                  <a:srgbClr val="FFFFFF"/>
                </a:solidFill>
              </a:defRPr>
            </a:lvl3pPr>
            <a:lvl4pPr lvl="3" algn="ctr" rtl="0">
              <a:spcBef>
                <a:spcPts val="0"/>
              </a:spcBef>
              <a:buClr>
                <a:srgbClr val="FFFFFF"/>
              </a:buClr>
              <a:buSzPct val="100000"/>
              <a:defRPr sz="4800">
                <a:solidFill>
                  <a:srgbClr val="FFFFFF"/>
                </a:solidFill>
              </a:defRPr>
            </a:lvl4pPr>
            <a:lvl5pPr lvl="4" algn="ctr" rtl="0">
              <a:spcBef>
                <a:spcPts val="0"/>
              </a:spcBef>
              <a:buClr>
                <a:srgbClr val="FFFFFF"/>
              </a:buClr>
              <a:buSzPct val="100000"/>
              <a:defRPr sz="4800">
                <a:solidFill>
                  <a:srgbClr val="FFFFFF"/>
                </a:solidFill>
              </a:defRPr>
            </a:lvl5pPr>
            <a:lvl6pPr lvl="5" algn="ctr" rtl="0">
              <a:spcBef>
                <a:spcPts val="0"/>
              </a:spcBef>
              <a:buClr>
                <a:srgbClr val="FFFFFF"/>
              </a:buClr>
              <a:buSzPct val="100000"/>
              <a:defRPr sz="4800">
                <a:solidFill>
                  <a:srgbClr val="FFFFFF"/>
                </a:solidFill>
              </a:defRPr>
            </a:lvl6pPr>
            <a:lvl7pPr lvl="6" algn="ctr" rtl="0">
              <a:spcBef>
                <a:spcPts val="0"/>
              </a:spcBef>
              <a:buClr>
                <a:srgbClr val="FFFFFF"/>
              </a:buClr>
              <a:buSzPct val="100000"/>
              <a:defRPr sz="4800">
                <a:solidFill>
                  <a:srgbClr val="FFFFFF"/>
                </a:solidFill>
              </a:defRPr>
            </a:lvl7pPr>
            <a:lvl8pPr lvl="7" algn="ctr" rtl="0">
              <a:spcBef>
                <a:spcPts val="0"/>
              </a:spcBef>
              <a:buClr>
                <a:srgbClr val="FFFFFF"/>
              </a:buClr>
              <a:buSzPct val="100000"/>
              <a:defRPr sz="4800">
                <a:solidFill>
                  <a:srgbClr val="FFFFFF"/>
                </a:solidFill>
              </a:defRPr>
            </a:lvl8pPr>
            <a:lvl9pPr lvl="8" algn="ctr" rtl="0">
              <a:spcBef>
                <a:spcPts val="0"/>
              </a:spcBef>
              <a:buClr>
                <a:srgbClr val="FFFFFF"/>
              </a:buClr>
              <a:buSzPct val="100000"/>
              <a:defRPr sz="4800">
                <a:solidFill>
                  <a:srgbClr val="FFFFFF"/>
                </a:solidFill>
              </a:defRPr>
            </a:lvl9pPr>
          </a:lstStyle>
          <a:p>
            <a:endParaRPr/>
          </a:p>
        </p:txBody>
      </p:sp>
      <p:sp>
        <p:nvSpPr>
          <p:cNvPr id="14" name="Shape 14"/>
          <p:cNvSpPr txBox="1">
            <a:spLocks noGrp="1"/>
          </p:cNvSpPr>
          <p:nvPr>
            <p:ph type="subTitle" idx="1"/>
          </p:nvPr>
        </p:nvSpPr>
        <p:spPr>
          <a:xfrm>
            <a:off x="6101100" y="3817851"/>
            <a:ext cx="2446500" cy="1910399"/>
          </a:xfrm>
          <a:prstGeom prst="rect">
            <a:avLst/>
          </a:prstGeom>
        </p:spPr>
        <p:txBody>
          <a:bodyPr lIns="91425" tIns="91425" rIns="91425" bIns="91425" anchor="b" anchorCtr="0"/>
          <a:lstStyle>
            <a:lvl1pPr lvl="0" rtl="0">
              <a:spcBef>
                <a:spcPts val="0"/>
              </a:spcBef>
              <a:buClr>
                <a:srgbClr val="738498"/>
              </a:buClr>
              <a:buSzPct val="100000"/>
              <a:buNone/>
              <a:defRPr sz="2200">
                <a:solidFill>
                  <a:srgbClr val="738498"/>
                </a:solidFill>
              </a:defRPr>
            </a:lvl1pPr>
            <a:lvl2pPr lvl="1" rtl="0">
              <a:spcBef>
                <a:spcPts val="0"/>
              </a:spcBef>
              <a:buClr>
                <a:srgbClr val="738498"/>
              </a:buClr>
              <a:buSzPct val="100000"/>
              <a:buNone/>
              <a:defRPr sz="2200">
                <a:solidFill>
                  <a:srgbClr val="738498"/>
                </a:solidFill>
              </a:defRPr>
            </a:lvl2pPr>
            <a:lvl3pPr lvl="2" rtl="0">
              <a:spcBef>
                <a:spcPts val="0"/>
              </a:spcBef>
              <a:buClr>
                <a:srgbClr val="738498"/>
              </a:buClr>
              <a:buSzPct val="100000"/>
              <a:buNone/>
              <a:defRPr sz="2200">
                <a:solidFill>
                  <a:srgbClr val="738498"/>
                </a:solidFill>
              </a:defRPr>
            </a:lvl3pPr>
            <a:lvl4pPr lvl="3" rtl="0">
              <a:spcBef>
                <a:spcPts val="0"/>
              </a:spcBef>
              <a:buClr>
                <a:srgbClr val="738498"/>
              </a:buClr>
              <a:buSzPct val="100000"/>
              <a:buNone/>
              <a:defRPr sz="2200">
                <a:solidFill>
                  <a:srgbClr val="738498"/>
                </a:solidFill>
              </a:defRPr>
            </a:lvl4pPr>
            <a:lvl5pPr lvl="4" rtl="0">
              <a:spcBef>
                <a:spcPts val="0"/>
              </a:spcBef>
              <a:buClr>
                <a:srgbClr val="738498"/>
              </a:buClr>
              <a:buSzPct val="100000"/>
              <a:buNone/>
              <a:defRPr sz="2200">
                <a:solidFill>
                  <a:srgbClr val="738498"/>
                </a:solidFill>
              </a:defRPr>
            </a:lvl5pPr>
            <a:lvl6pPr lvl="5" rtl="0">
              <a:spcBef>
                <a:spcPts val="0"/>
              </a:spcBef>
              <a:buClr>
                <a:srgbClr val="738498"/>
              </a:buClr>
              <a:buSzPct val="100000"/>
              <a:buNone/>
              <a:defRPr sz="2200">
                <a:solidFill>
                  <a:srgbClr val="738498"/>
                </a:solidFill>
              </a:defRPr>
            </a:lvl6pPr>
            <a:lvl7pPr lvl="6" rtl="0">
              <a:spcBef>
                <a:spcPts val="0"/>
              </a:spcBef>
              <a:buClr>
                <a:srgbClr val="738498"/>
              </a:buClr>
              <a:buSzPct val="100000"/>
              <a:buNone/>
              <a:defRPr sz="2200">
                <a:solidFill>
                  <a:srgbClr val="738498"/>
                </a:solidFill>
              </a:defRPr>
            </a:lvl7pPr>
            <a:lvl8pPr lvl="7" rtl="0">
              <a:spcBef>
                <a:spcPts val="0"/>
              </a:spcBef>
              <a:buClr>
                <a:srgbClr val="738498"/>
              </a:buClr>
              <a:buSzPct val="100000"/>
              <a:buNone/>
              <a:defRPr sz="2200">
                <a:solidFill>
                  <a:srgbClr val="738498"/>
                </a:solidFill>
              </a:defRPr>
            </a:lvl8pPr>
            <a:lvl9pPr lvl="8" rtl="0">
              <a:spcBef>
                <a:spcPts val="0"/>
              </a:spcBef>
              <a:buClr>
                <a:srgbClr val="738498"/>
              </a:buClr>
              <a:buSzPct val="100000"/>
              <a:buNone/>
              <a:defRPr sz="2200">
                <a:solidFill>
                  <a:srgbClr val="738498"/>
                </a:solidFill>
              </a:defRPr>
            </a:lvl9pPr>
          </a:lstStyle>
          <a:p>
            <a:endParaRPr/>
          </a:p>
        </p:txBody>
      </p:sp>
      <p:pic>
        <p:nvPicPr>
          <p:cNvPr id="8" name="Picture 7"/>
          <p:cNvPicPr>
            <a:picLocks noChangeAspect="1"/>
          </p:cNvPicPr>
          <p:nvPr userDrawn="1"/>
        </p:nvPicPr>
        <p:blipFill>
          <a:blip r:embed="rId2" cstate="screen">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0" y="36110"/>
            <a:ext cx="1676400" cy="1192780"/>
          </a:xfrm>
          <a:prstGeom prst="rect">
            <a:avLst/>
          </a:prstGeom>
        </p:spPr>
      </p:pic>
      <p:pic>
        <p:nvPicPr>
          <p:cNvPr id="9" name="Picture 8"/>
          <p:cNvPicPr>
            <a:picLocks noChangeAspect="1"/>
          </p:cNvPicPr>
          <p:nvPr userDrawn="1"/>
        </p:nvPicPr>
        <p:blipFill>
          <a:blip r:embed="rId3" cstate="screen">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7543800" y="72637"/>
            <a:ext cx="842159" cy="921525"/>
          </a:xfrm>
          <a:prstGeom prst="rect">
            <a:avLst/>
          </a:prstGeom>
        </p:spPr>
      </p:pic>
      <p:pic>
        <p:nvPicPr>
          <p:cNvPr id="10" name="Picture 9"/>
          <p:cNvPicPr>
            <a:picLocks noChangeAspect="1"/>
          </p:cNvPicPr>
          <p:nvPr userDrawn="1"/>
        </p:nvPicPr>
        <p:blipFill>
          <a:blip r:embed="rId4" cstate="screen">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8378888" y="17033"/>
            <a:ext cx="651083" cy="129409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91200" y="0"/>
            <a:ext cx="7761599" cy="1292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691200" y="1811604"/>
            <a:ext cx="7761599" cy="4412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p:nvPr/>
        </p:nvSpPr>
        <p:spPr>
          <a:xfrm>
            <a:off x="813272" y="1506188"/>
            <a:ext cx="1533600" cy="137699"/>
          </a:xfrm>
          <a:prstGeom prst="rect">
            <a:avLst/>
          </a:prstGeom>
          <a:solidFill>
            <a:srgbClr val="4ECDC4"/>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a:off x="0" y="0"/>
            <a:ext cx="137699" cy="6858000"/>
          </a:xfrm>
          <a:prstGeom prst="rect">
            <a:avLst/>
          </a:prstGeom>
          <a:solidFill>
            <a:srgbClr val="C7F464"/>
          </a:solidFill>
          <a:ln>
            <a:noFill/>
          </a:ln>
        </p:spPr>
        <p:txBody>
          <a:bodyPr lIns="91425" tIns="91425" rIns="91425" bIns="91425" anchor="ctr" anchorCtr="0">
            <a:noAutofit/>
          </a:bodyPr>
          <a:lstStyle/>
          <a:p>
            <a:pPr lvl="0">
              <a:spcBef>
                <a:spcPts val="0"/>
              </a:spcBef>
              <a:buNone/>
            </a:pPr>
            <a:endParaRPr/>
          </a:p>
        </p:txBody>
      </p:sp>
      <p:pic>
        <p:nvPicPr>
          <p:cNvPr id="6" name="Picture 5"/>
          <p:cNvPicPr>
            <a:picLocks noChangeAspect="1"/>
          </p:cNvPicPr>
          <p:nvPr userDrawn="1"/>
        </p:nvPicPr>
        <p:blipFill>
          <a:blip r:embed="rId2" cstate="screen">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7967807" y="-18826"/>
            <a:ext cx="1066800" cy="759042"/>
          </a:xfrm>
          <a:prstGeom prst="rect">
            <a:avLst/>
          </a:prstGeom>
        </p:spPr>
      </p:pic>
      <p:pic>
        <p:nvPicPr>
          <p:cNvPr id="7" name="Picture 6"/>
          <p:cNvPicPr>
            <a:picLocks noChangeAspect="1"/>
          </p:cNvPicPr>
          <p:nvPr userDrawn="1"/>
        </p:nvPicPr>
        <p:blipFill>
          <a:blip r:embed="rId3" cstate="screen">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8082834" y="6019800"/>
            <a:ext cx="535919" cy="586425"/>
          </a:xfrm>
          <a:prstGeom prst="rect">
            <a:avLst/>
          </a:prstGeom>
        </p:spPr>
      </p:pic>
      <p:pic>
        <p:nvPicPr>
          <p:cNvPr id="8" name="Picture 7"/>
          <p:cNvPicPr>
            <a:picLocks noChangeAspect="1"/>
          </p:cNvPicPr>
          <p:nvPr userDrawn="1"/>
        </p:nvPicPr>
        <p:blipFill>
          <a:blip r:embed="rId4" cstate="screen">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8618753" y="6019800"/>
            <a:ext cx="414326" cy="82351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bg>
      <p:bgPr>
        <a:solidFill>
          <a:srgbClr val="4ECDC4"/>
        </a:solidFill>
        <a:effectLst/>
      </p:bgPr>
    </p:bg>
    <p:spTree>
      <p:nvGrpSpPr>
        <p:cNvPr id="1" name="Shape 47"/>
        <p:cNvGrpSpPr/>
        <p:nvPr/>
      </p:nvGrpSpPr>
      <p:grpSpPr>
        <a:xfrm>
          <a:off x="0" y="0"/>
          <a:ext cx="0" cy="0"/>
          <a:chOff x="0" y="0"/>
          <a:chExt cx="0" cy="0"/>
        </a:xfrm>
      </p:grpSpPr>
      <p:sp>
        <p:nvSpPr>
          <p:cNvPr id="48" name="Shape 48"/>
          <p:cNvSpPr/>
          <p:nvPr/>
        </p:nvSpPr>
        <p:spPr>
          <a:xfrm>
            <a:off x="-3" y="6720300"/>
            <a:ext cx="9144000" cy="137699"/>
          </a:xfrm>
          <a:prstGeom prst="rect">
            <a:avLst/>
          </a:prstGeom>
          <a:solidFill>
            <a:srgbClr val="C7F464"/>
          </a:solidFill>
          <a:ln>
            <a:noFill/>
          </a:ln>
        </p:spPr>
        <p:txBody>
          <a:bodyPr lIns="91425" tIns="91425" rIns="91425" bIns="91425" anchor="ctr" anchorCtr="0">
            <a:noAutofit/>
          </a:bodyPr>
          <a:lstStyle/>
          <a:p>
            <a:pPr lvl="0">
              <a:spcBef>
                <a:spcPts val="0"/>
              </a:spcBef>
              <a:buNone/>
            </a:pPr>
            <a:endParaRPr/>
          </a:p>
        </p:txBody>
      </p:sp>
      <p:pic>
        <p:nvPicPr>
          <p:cNvPr id="3" name="Picture 2"/>
          <p:cNvPicPr>
            <a:picLocks noChangeAspect="1"/>
          </p:cNvPicPr>
          <p:nvPr userDrawn="1"/>
        </p:nvPicPr>
        <p:blipFill>
          <a:blip r:embed="rId2" cstate="screen">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0" y="36110"/>
            <a:ext cx="1676400" cy="1192780"/>
          </a:xfrm>
          <a:prstGeom prst="rect">
            <a:avLst/>
          </a:prstGeom>
        </p:spPr>
      </p:pic>
      <p:pic>
        <p:nvPicPr>
          <p:cNvPr id="4" name="Picture 3"/>
          <p:cNvPicPr>
            <a:picLocks noChangeAspect="1"/>
          </p:cNvPicPr>
          <p:nvPr userDrawn="1"/>
        </p:nvPicPr>
        <p:blipFill>
          <a:blip r:embed="rId3" cstate="screen">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7543800" y="72637"/>
            <a:ext cx="842159" cy="921525"/>
          </a:xfrm>
          <a:prstGeom prst="rect">
            <a:avLst/>
          </a:prstGeom>
        </p:spPr>
      </p:pic>
      <p:pic>
        <p:nvPicPr>
          <p:cNvPr id="5" name="Picture 4"/>
          <p:cNvPicPr>
            <a:picLocks noChangeAspect="1"/>
          </p:cNvPicPr>
          <p:nvPr userDrawn="1"/>
        </p:nvPicPr>
        <p:blipFill>
          <a:blip r:embed="rId4" cstate="screen">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8378888" y="17033"/>
            <a:ext cx="651083" cy="129409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91200" y="634299"/>
            <a:ext cx="7761599" cy="657900"/>
          </a:xfrm>
          <a:prstGeom prst="rect">
            <a:avLst/>
          </a:prstGeom>
          <a:noFill/>
          <a:ln>
            <a:noFill/>
          </a:ln>
        </p:spPr>
        <p:txBody>
          <a:bodyPr lIns="91425" tIns="91425" rIns="91425" bIns="91425" anchor="b" anchorCtr="0"/>
          <a:lstStyle>
            <a:lvl1pPr lvl="0">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91200" y="1811604"/>
            <a:ext cx="7761599" cy="4412100"/>
          </a:xfrm>
          <a:prstGeom prst="rect">
            <a:avLst/>
          </a:prstGeom>
          <a:noFill/>
          <a:ln>
            <a:noFill/>
          </a:ln>
        </p:spPr>
        <p:txBody>
          <a:bodyPr lIns="91425" tIns="91425" rIns="91425" bIns="91425" anchor="t" anchorCtr="0"/>
          <a:lstStyle>
            <a:lvl1pPr lvl="0">
              <a:spcBef>
                <a:spcPts val="600"/>
              </a:spcBef>
              <a:buClr>
                <a:srgbClr val="C7F464"/>
              </a:buClr>
              <a:buSzPct val="100000"/>
              <a:buFont typeface="Montserrat"/>
              <a:buChar char="▣"/>
              <a:defRPr sz="2400">
                <a:solidFill>
                  <a:srgbClr val="454F5B"/>
                </a:solidFill>
                <a:latin typeface="Montserrat"/>
                <a:ea typeface="Montserrat"/>
                <a:cs typeface="Montserrat"/>
                <a:sym typeface="Montserrat"/>
              </a:defRPr>
            </a:lvl1pPr>
            <a:lvl2pPr lvl="1">
              <a:spcBef>
                <a:spcPts val="480"/>
              </a:spcBef>
              <a:buClr>
                <a:srgbClr val="C7F464"/>
              </a:buClr>
              <a:buSzPct val="100000"/>
              <a:buFont typeface="Montserrat"/>
              <a:buChar char="□"/>
              <a:defRPr sz="2000">
                <a:solidFill>
                  <a:srgbClr val="454F5B"/>
                </a:solidFill>
                <a:latin typeface="Montserrat"/>
                <a:ea typeface="Montserrat"/>
                <a:cs typeface="Montserrat"/>
                <a:sym typeface="Montserrat"/>
              </a:defRPr>
            </a:lvl2pPr>
            <a:lvl3pPr lvl="2">
              <a:spcBef>
                <a:spcPts val="480"/>
              </a:spcBef>
              <a:buClr>
                <a:srgbClr val="C7F464"/>
              </a:buClr>
              <a:buSzPct val="100000"/>
              <a:buFont typeface="Montserrat"/>
              <a:defRPr sz="2000">
                <a:solidFill>
                  <a:srgbClr val="454F5B"/>
                </a:solidFill>
                <a:latin typeface="Montserrat"/>
                <a:ea typeface="Montserrat"/>
                <a:cs typeface="Montserrat"/>
                <a:sym typeface="Montserrat"/>
              </a:defRPr>
            </a:lvl3pPr>
            <a:lvl4pPr lvl="3">
              <a:spcBef>
                <a:spcPts val="360"/>
              </a:spcBef>
              <a:buClr>
                <a:srgbClr val="C7F464"/>
              </a:buClr>
              <a:buSzPct val="100000"/>
              <a:buFont typeface="Montserrat"/>
              <a:defRPr sz="1800">
                <a:solidFill>
                  <a:srgbClr val="454F5B"/>
                </a:solidFill>
                <a:latin typeface="Montserrat"/>
                <a:ea typeface="Montserrat"/>
                <a:cs typeface="Montserrat"/>
                <a:sym typeface="Montserrat"/>
              </a:defRPr>
            </a:lvl4pPr>
            <a:lvl5pPr lvl="4">
              <a:spcBef>
                <a:spcPts val="360"/>
              </a:spcBef>
              <a:buClr>
                <a:srgbClr val="C7F464"/>
              </a:buClr>
              <a:buSzPct val="100000"/>
              <a:buFont typeface="Montserrat"/>
              <a:defRPr sz="1800">
                <a:solidFill>
                  <a:srgbClr val="454F5B"/>
                </a:solidFill>
                <a:latin typeface="Montserrat"/>
                <a:ea typeface="Montserrat"/>
                <a:cs typeface="Montserrat"/>
                <a:sym typeface="Montserrat"/>
              </a:defRPr>
            </a:lvl5pPr>
            <a:lvl6pPr lvl="5">
              <a:spcBef>
                <a:spcPts val="360"/>
              </a:spcBef>
              <a:buClr>
                <a:srgbClr val="C7F464"/>
              </a:buClr>
              <a:buSzPct val="100000"/>
              <a:buFont typeface="Montserrat"/>
              <a:defRPr sz="1800">
                <a:solidFill>
                  <a:srgbClr val="454F5B"/>
                </a:solidFill>
                <a:latin typeface="Montserrat"/>
                <a:ea typeface="Montserrat"/>
                <a:cs typeface="Montserrat"/>
                <a:sym typeface="Montserrat"/>
              </a:defRPr>
            </a:lvl6pPr>
            <a:lvl7pPr lvl="6">
              <a:spcBef>
                <a:spcPts val="360"/>
              </a:spcBef>
              <a:buClr>
                <a:srgbClr val="C7F464"/>
              </a:buClr>
              <a:buSzPct val="100000"/>
              <a:buFont typeface="Montserrat"/>
              <a:defRPr sz="1800">
                <a:solidFill>
                  <a:srgbClr val="454F5B"/>
                </a:solidFill>
                <a:latin typeface="Montserrat"/>
                <a:ea typeface="Montserrat"/>
                <a:cs typeface="Montserrat"/>
                <a:sym typeface="Montserrat"/>
              </a:defRPr>
            </a:lvl7pPr>
            <a:lvl8pPr lvl="7">
              <a:spcBef>
                <a:spcPts val="360"/>
              </a:spcBef>
              <a:buClr>
                <a:srgbClr val="C7F464"/>
              </a:buClr>
              <a:buSzPct val="100000"/>
              <a:buFont typeface="Montserrat"/>
              <a:defRPr sz="1800">
                <a:solidFill>
                  <a:srgbClr val="454F5B"/>
                </a:solidFill>
                <a:latin typeface="Montserrat"/>
                <a:ea typeface="Montserrat"/>
                <a:cs typeface="Montserrat"/>
                <a:sym typeface="Montserrat"/>
              </a:defRPr>
            </a:lvl8pPr>
            <a:lvl9pPr lvl="8">
              <a:spcBef>
                <a:spcPts val="360"/>
              </a:spcBef>
              <a:buClr>
                <a:srgbClr val="C7F464"/>
              </a:buClr>
              <a:buSzPct val="100000"/>
              <a:buFont typeface="Montserrat"/>
              <a:defRPr sz="1800">
                <a:solidFill>
                  <a:srgbClr val="454F5B"/>
                </a:solidFill>
                <a:latin typeface="Montserrat"/>
                <a:ea typeface="Montserrat"/>
                <a:cs typeface="Montserrat"/>
                <a:sym typeface="Montserrat"/>
              </a:defRPr>
            </a:lvl9pPr>
          </a:lstStyle>
          <a:p>
            <a:endParaRPr/>
          </a:p>
        </p:txBody>
      </p:sp>
      <p:sp>
        <p:nvSpPr>
          <p:cNvPr id="4" name="Shape 24"/>
          <p:cNvSpPr/>
          <p:nvPr userDrawn="1"/>
        </p:nvSpPr>
        <p:spPr>
          <a:xfrm>
            <a:off x="813272" y="1506188"/>
            <a:ext cx="1533600" cy="137699"/>
          </a:xfrm>
          <a:prstGeom prst="rect">
            <a:avLst/>
          </a:prstGeom>
          <a:solidFill>
            <a:srgbClr val="4ECDC4"/>
          </a:solidFill>
          <a:ln>
            <a:noFill/>
          </a:ln>
        </p:spPr>
        <p:txBody>
          <a:bodyPr lIns="91425" tIns="91425" rIns="91425" bIns="91425" anchor="ctr" anchorCtr="0">
            <a:noAutofit/>
          </a:bodyPr>
          <a:lstStyle/>
          <a:p>
            <a:pPr lvl="0">
              <a:spcBef>
                <a:spcPts val="0"/>
              </a:spcBef>
              <a:buNone/>
            </a:pPr>
            <a:endParaRPr/>
          </a:p>
        </p:txBody>
      </p:sp>
      <p:sp>
        <p:nvSpPr>
          <p:cNvPr id="5" name="Shape 25"/>
          <p:cNvSpPr/>
          <p:nvPr userDrawn="1"/>
        </p:nvSpPr>
        <p:spPr>
          <a:xfrm>
            <a:off x="0" y="0"/>
            <a:ext cx="137699" cy="6858000"/>
          </a:xfrm>
          <a:prstGeom prst="rect">
            <a:avLst/>
          </a:prstGeom>
          <a:solidFill>
            <a:srgbClr val="C7F464"/>
          </a:solidFill>
          <a:ln>
            <a:noFill/>
          </a:ln>
        </p:spPr>
        <p:txBody>
          <a:bodyPr lIns="91425" tIns="91425" rIns="91425" bIns="91425" anchor="ctr" anchorCtr="0">
            <a:noAutofit/>
          </a:bodyPr>
          <a:lstStyle/>
          <a:p>
            <a:pPr lvl="0">
              <a:spcBef>
                <a:spcPts val="0"/>
              </a:spcBef>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6"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mailto:Yara.daou@undp.org"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mailto:climatechange@moe.gov.lb"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ctrTitle"/>
          </p:nvPr>
        </p:nvSpPr>
        <p:spPr>
          <a:xfrm>
            <a:off x="152400" y="2960550"/>
            <a:ext cx="8305825" cy="2405700"/>
          </a:xfrm>
          <a:prstGeom prst="rect">
            <a:avLst/>
          </a:prstGeom>
        </p:spPr>
        <p:txBody>
          <a:bodyPr lIns="91425" tIns="91425" rIns="91425" bIns="91425" anchor="b" anchorCtr="0">
            <a:noAutofit/>
          </a:bodyPr>
          <a:lstStyle/>
          <a:p>
            <a:pPr lvl="0"/>
            <a:r>
              <a:rPr lang="en-US" sz="3600" dirty="0"/>
              <a:t>National policy framework </a:t>
            </a:r>
            <a:r>
              <a:rPr lang="en-US" sz="3600" dirty="0" smtClean="0"/>
              <a:t/>
            </a:r>
            <a:br>
              <a:rPr lang="en-US" sz="3600" dirty="0" smtClean="0"/>
            </a:br>
            <a:r>
              <a:rPr lang="en-US" sz="3600" dirty="0" smtClean="0"/>
              <a:t>for </a:t>
            </a:r>
            <a:r>
              <a:rPr lang="en-US" sz="3600" dirty="0"/>
              <a:t>increasing resilience </a:t>
            </a:r>
            <a:r>
              <a:rPr lang="en-US" sz="3600" dirty="0" smtClean="0"/>
              <a:t/>
            </a:r>
            <a:br>
              <a:rPr lang="en-US" sz="3600" dirty="0" smtClean="0"/>
            </a:br>
            <a:r>
              <a:rPr lang="en-US" sz="3600" dirty="0" smtClean="0"/>
              <a:t>towards </a:t>
            </a:r>
            <a:r>
              <a:rPr lang="en-US" sz="3600" dirty="0"/>
              <a:t>the adverse impacts of climate change</a:t>
            </a:r>
            <a:endParaRPr lang="en" sz="3600" dirty="0"/>
          </a:p>
        </p:txBody>
      </p:sp>
      <p:pic>
        <p:nvPicPr>
          <p:cNvPr id="2" name="Picture 1"/>
          <p:cNvPicPr>
            <a:picLocks noChangeAspect="1"/>
          </p:cNvPicPr>
          <p:nvPr/>
        </p:nvPicPr>
        <p:blipFill>
          <a:blip r:embed="rId3" cstate="screen">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0" y="36110"/>
            <a:ext cx="1676400" cy="1192780"/>
          </a:xfrm>
          <a:prstGeom prst="rect">
            <a:avLst/>
          </a:prstGeom>
        </p:spPr>
      </p:pic>
      <p:sp>
        <p:nvSpPr>
          <p:cNvPr id="6" name="Shape 70"/>
          <p:cNvSpPr txBox="1">
            <a:spLocks/>
          </p:cNvSpPr>
          <p:nvPr/>
        </p:nvSpPr>
        <p:spPr>
          <a:xfrm>
            <a:off x="6120326" y="5867400"/>
            <a:ext cx="3099874" cy="77664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C7F464"/>
              </a:buClr>
              <a:buSzPct val="100000"/>
              <a:buFont typeface="Montserrat"/>
              <a:buChar char="▣"/>
              <a:defRPr sz="2400" b="0" i="0" u="none" strike="noStrike" cap="none">
                <a:solidFill>
                  <a:srgbClr val="454F5B"/>
                </a:solidFill>
                <a:latin typeface="Montserrat"/>
                <a:ea typeface="Montserrat"/>
                <a:cs typeface="Montserrat"/>
                <a:sym typeface="Montserrat"/>
              </a:defRPr>
            </a:lvl1pPr>
            <a:lvl2pPr marR="0" lvl="1" algn="l" rtl="0">
              <a:lnSpc>
                <a:spcPct val="100000"/>
              </a:lnSpc>
              <a:spcBef>
                <a:spcPts val="480"/>
              </a:spcBef>
              <a:spcAft>
                <a:spcPts val="0"/>
              </a:spcAft>
              <a:buClr>
                <a:srgbClr val="C7F464"/>
              </a:buClr>
              <a:buSzPct val="100000"/>
              <a:buFont typeface="Montserrat"/>
              <a:buChar char="□"/>
              <a:defRPr sz="2000" b="0" i="0" u="none" strike="noStrike" cap="none">
                <a:solidFill>
                  <a:srgbClr val="454F5B"/>
                </a:solidFill>
                <a:latin typeface="Montserrat"/>
                <a:ea typeface="Montserrat"/>
                <a:cs typeface="Montserrat"/>
                <a:sym typeface="Montserrat"/>
              </a:defRPr>
            </a:lvl2pPr>
            <a:lvl3pPr marR="0" lvl="2" algn="l" rtl="0">
              <a:lnSpc>
                <a:spcPct val="100000"/>
              </a:lnSpc>
              <a:spcBef>
                <a:spcPts val="48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3pPr>
            <a:lvl4pPr marR="0" lvl="3" algn="l" rtl="0">
              <a:lnSpc>
                <a:spcPct val="100000"/>
              </a:lnSpc>
              <a:spcBef>
                <a:spcPts val="36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4pPr>
            <a:lvl5pPr marR="0" lvl="4" algn="l" rtl="0">
              <a:lnSpc>
                <a:spcPct val="100000"/>
              </a:lnSpc>
              <a:spcBef>
                <a:spcPts val="36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5pPr>
            <a:lvl6pPr marR="0" lvl="5" algn="l" rtl="0">
              <a:lnSpc>
                <a:spcPct val="100000"/>
              </a:lnSpc>
              <a:spcBef>
                <a:spcPts val="36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6pPr>
            <a:lvl7pPr marR="0" lvl="6" algn="l" rtl="0">
              <a:lnSpc>
                <a:spcPct val="100000"/>
              </a:lnSpc>
              <a:spcBef>
                <a:spcPts val="36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7pPr>
            <a:lvl8pPr marR="0" lvl="7" algn="l" rtl="0">
              <a:lnSpc>
                <a:spcPct val="100000"/>
              </a:lnSpc>
              <a:spcBef>
                <a:spcPts val="36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8pPr>
            <a:lvl9pPr marR="0" lvl="8" algn="l" rtl="0">
              <a:lnSpc>
                <a:spcPct val="100000"/>
              </a:lnSpc>
              <a:spcBef>
                <a:spcPts val="36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9pPr>
          </a:lstStyle>
          <a:p>
            <a:pPr>
              <a:spcBef>
                <a:spcPts val="0"/>
              </a:spcBef>
              <a:buFont typeface="Montserrat"/>
              <a:buNone/>
            </a:pPr>
            <a:r>
              <a:rPr lang="en" sz="1400" dirty="0" smtClean="0"/>
              <a:t>Yara Daou</a:t>
            </a:r>
          </a:p>
          <a:p>
            <a:pPr>
              <a:spcBef>
                <a:spcPts val="0"/>
              </a:spcBef>
              <a:buFont typeface="Montserrat"/>
              <a:buNone/>
            </a:pPr>
            <a:r>
              <a:rPr lang="en" sz="1400" dirty="0" smtClean="0"/>
              <a:t>Climate change projects</a:t>
            </a:r>
          </a:p>
          <a:p>
            <a:pPr>
              <a:spcBef>
                <a:spcPts val="0"/>
              </a:spcBef>
              <a:buFont typeface="Montserrat"/>
              <a:buNone/>
            </a:pPr>
            <a:r>
              <a:rPr lang="en" sz="1400" dirty="0" smtClean="0"/>
              <a:t>UNDP – Ministry of Environment</a:t>
            </a:r>
            <a:endParaRPr lang="en" sz="2000" dirty="0"/>
          </a:p>
        </p:txBody>
      </p:sp>
      <p:sp>
        <p:nvSpPr>
          <p:cNvPr id="5" name="Shape 70"/>
          <p:cNvSpPr txBox="1">
            <a:spLocks/>
          </p:cNvSpPr>
          <p:nvPr/>
        </p:nvSpPr>
        <p:spPr>
          <a:xfrm>
            <a:off x="862526" y="6081351"/>
            <a:ext cx="3099874" cy="77664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C7F464"/>
              </a:buClr>
              <a:buSzPct val="100000"/>
              <a:buFont typeface="Montserrat"/>
              <a:buChar char="▣"/>
              <a:defRPr sz="2400" b="0" i="0" u="none" strike="noStrike" cap="none">
                <a:solidFill>
                  <a:srgbClr val="454F5B"/>
                </a:solidFill>
                <a:latin typeface="Montserrat"/>
                <a:ea typeface="Montserrat"/>
                <a:cs typeface="Montserrat"/>
                <a:sym typeface="Montserrat"/>
              </a:defRPr>
            </a:lvl1pPr>
            <a:lvl2pPr marR="0" lvl="1" algn="l" rtl="0">
              <a:lnSpc>
                <a:spcPct val="100000"/>
              </a:lnSpc>
              <a:spcBef>
                <a:spcPts val="480"/>
              </a:spcBef>
              <a:spcAft>
                <a:spcPts val="0"/>
              </a:spcAft>
              <a:buClr>
                <a:srgbClr val="C7F464"/>
              </a:buClr>
              <a:buSzPct val="100000"/>
              <a:buFont typeface="Montserrat"/>
              <a:buChar char="□"/>
              <a:defRPr sz="2000" b="0" i="0" u="none" strike="noStrike" cap="none">
                <a:solidFill>
                  <a:srgbClr val="454F5B"/>
                </a:solidFill>
                <a:latin typeface="Montserrat"/>
                <a:ea typeface="Montserrat"/>
                <a:cs typeface="Montserrat"/>
                <a:sym typeface="Montserrat"/>
              </a:defRPr>
            </a:lvl2pPr>
            <a:lvl3pPr marR="0" lvl="2" algn="l" rtl="0">
              <a:lnSpc>
                <a:spcPct val="100000"/>
              </a:lnSpc>
              <a:spcBef>
                <a:spcPts val="48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3pPr>
            <a:lvl4pPr marR="0" lvl="3" algn="l" rtl="0">
              <a:lnSpc>
                <a:spcPct val="100000"/>
              </a:lnSpc>
              <a:spcBef>
                <a:spcPts val="36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4pPr>
            <a:lvl5pPr marR="0" lvl="4" algn="l" rtl="0">
              <a:lnSpc>
                <a:spcPct val="100000"/>
              </a:lnSpc>
              <a:spcBef>
                <a:spcPts val="36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5pPr>
            <a:lvl6pPr marR="0" lvl="5" algn="l" rtl="0">
              <a:lnSpc>
                <a:spcPct val="100000"/>
              </a:lnSpc>
              <a:spcBef>
                <a:spcPts val="36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6pPr>
            <a:lvl7pPr marR="0" lvl="6" algn="l" rtl="0">
              <a:lnSpc>
                <a:spcPct val="100000"/>
              </a:lnSpc>
              <a:spcBef>
                <a:spcPts val="36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7pPr>
            <a:lvl8pPr marR="0" lvl="7" algn="l" rtl="0">
              <a:lnSpc>
                <a:spcPct val="100000"/>
              </a:lnSpc>
              <a:spcBef>
                <a:spcPts val="36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8pPr>
            <a:lvl9pPr marR="0" lvl="8" algn="l" rtl="0">
              <a:lnSpc>
                <a:spcPct val="100000"/>
              </a:lnSpc>
              <a:spcBef>
                <a:spcPts val="36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9pPr>
          </a:lstStyle>
          <a:p>
            <a:pPr>
              <a:spcBef>
                <a:spcPts val="0"/>
              </a:spcBef>
              <a:buFont typeface="Montserrat"/>
              <a:buNone/>
            </a:pPr>
            <a:r>
              <a:rPr lang="en" sz="1400" dirty="0" smtClean="0"/>
              <a:t>Monday February 6, 2017</a:t>
            </a:r>
            <a:endParaRPr lang="en" sz="2000" dirty="0"/>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Intended Nationally </a:t>
            </a:r>
            <a:r>
              <a:rPr lang="en-US" smtClean="0"/>
              <a:t>Determined Contribution</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27"/>
          <a:stretch/>
        </p:blipFill>
        <p:spPr bwMode="auto">
          <a:xfrm>
            <a:off x="228600" y="1819274"/>
            <a:ext cx="8834649" cy="3590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057400" y="4800600"/>
            <a:ext cx="7005849" cy="609600"/>
          </a:xfrm>
          <a:prstGeom prst="rect">
            <a:avLst/>
          </a:prstGeom>
          <a:solidFill>
            <a:srgbClr val="E0A3A3">
              <a:alpha val="27059"/>
            </a:srgbClr>
          </a:solidFill>
          <a:ln>
            <a:solidFill>
              <a:srgbClr val="E0A3A3">
                <a:alpha val="27059"/>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955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1"/>
        <p:cNvGrpSpPr/>
        <p:nvPr/>
      </p:nvGrpSpPr>
      <p:grpSpPr>
        <a:xfrm>
          <a:off x="0" y="0"/>
          <a:ext cx="0" cy="0"/>
          <a:chOff x="0" y="0"/>
          <a:chExt cx="0" cy="0"/>
        </a:xfrm>
      </p:grpSpPr>
      <p:pic>
        <p:nvPicPr>
          <p:cNvPr id="132" name="Shape 132"/>
          <p:cNvPicPr preferRelativeResize="0"/>
          <p:nvPr/>
        </p:nvPicPr>
        <p:blipFill>
          <a:blip r:embed="rId3">
            <a:alphaModFix/>
          </a:blip>
          <a:stretch>
            <a:fillRect/>
          </a:stretch>
        </p:blipFill>
        <p:spPr>
          <a:xfrm>
            <a:off x="0" y="0"/>
            <a:ext cx="9144000" cy="6858000"/>
          </a:xfrm>
          <a:prstGeom prst="rect">
            <a:avLst/>
          </a:prstGeom>
          <a:noFill/>
          <a:ln>
            <a:noFill/>
          </a:ln>
        </p:spPr>
      </p:pic>
      <p:sp>
        <p:nvSpPr>
          <p:cNvPr id="133" name="Shape 133"/>
          <p:cNvSpPr txBox="1">
            <a:spLocks noGrp="1"/>
          </p:cNvSpPr>
          <p:nvPr>
            <p:ph type="title"/>
          </p:nvPr>
        </p:nvSpPr>
        <p:spPr>
          <a:xfrm>
            <a:off x="2671800" y="2123600"/>
            <a:ext cx="3800400" cy="2610899"/>
          </a:xfrm>
          <a:prstGeom prst="rect">
            <a:avLst/>
          </a:prstGeom>
        </p:spPr>
        <p:txBody>
          <a:bodyPr lIns="91425" tIns="91425" rIns="91425" bIns="91425" anchor="ctr" anchorCtr="0">
            <a:noAutofit/>
          </a:bodyPr>
          <a:lstStyle/>
          <a:p>
            <a:pPr lvl="0" algn="ctr" rtl="0">
              <a:spcBef>
                <a:spcPts val="0"/>
              </a:spcBef>
              <a:buNone/>
            </a:pPr>
            <a:r>
              <a:rPr lang="en" dirty="0" smtClean="0">
                <a:solidFill>
                  <a:srgbClr val="FFFFFF"/>
                </a:solidFill>
              </a:rPr>
              <a:t>National Adaptation Plan on the way</a:t>
            </a:r>
            <a:endParaRPr lang="en" sz="2400" b="0" dirty="0">
              <a:solidFill>
                <a:srgbClr val="FFFFFF"/>
              </a:solidFill>
            </a:endParaRPr>
          </a:p>
        </p:txBody>
      </p:sp>
      <p:grpSp>
        <p:nvGrpSpPr>
          <p:cNvPr id="134" name="Shape 134"/>
          <p:cNvGrpSpPr/>
          <p:nvPr/>
        </p:nvGrpSpPr>
        <p:grpSpPr>
          <a:xfrm>
            <a:off x="3266418" y="2123497"/>
            <a:ext cx="2611162" cy="2611004"/>
            <a:chOff x="3782699" y="1538287"/>
            <a:chExt cx="1578600" cy="1578600"/>
          </a:xfrm>
        </p:grpSpPr>
        <p:sp>
          <p:nvSpPr>
            <p:cNvPr id="135" name="Shape 135"/>
            <p:cNvSpPr/>
            <p:nvPr/>
          </p:nvSpPr>
          <p:spPr>
            <a:xfrm>
              <a:off x="3782700" y="2757487"/>
              <a:ext cx="359400" cy="359400"/>
            </a:xfrm>
            <a:prstGeom prst="corner">
              <a:avLst>
                <a:gd name="adj1" fmla="val 50000"/>
                <a:gd name="adj2" fmla="val 50000"/>
              </a:avLst>
            </a:prstGeom>
            <a:solidFill>
              <a:srgbClr val="C7F464"/>
            </a:solidFill>
            <a:ln>
              <a:noFill/>
            </a:ln>
          </p:spPr>
          <p:txBody>
            <a:bodyPr lIns="91425" tIns="91425" rIns="91425" bIns="91425" anchor="ctr" anchorCtr="0">
              <a:noAutofit/>
            </a:bodyPr>
            <a:lstStyle/>
            <a:p>
              <a:pPr lvl="0">
                <a:spcBef>
                  <a:spcPts val="0"/>
                </a:spcBef>
                <a:buNone/>
              </a:pPr>
              <a:endParaRPr/>
            </a:p>
          </p:txBody>
        </p:sp>
        <p:sp>
          <p:nvSpPr>
            <p:cNvPr id="136" name="Shape 136"/>
            <p:cNvSpPr/>
            <p:nvPr/>
          </p:nvSpPr>
          <p:spPr>
            <a:xfrm rot="-5400000">
              <a:off x="5001900" y="2757487"/>
              <a:ext cx="359400" cy="359400"/>
            </a:xfrm>
            <a:prstGeom prst="corner">
              <a:avLst>
                <a:gd name="adj1" fmla="val 50000"/>
                <a:gd name="adj2" fmla="val 50000"/>
              </a:avLst>
            </a:prstGeom>
            <a:solidFill>
              <a:srgbClr val="C7F464"/>
            </a:solidFill>
            <a:ln>
              <a:noFill/>
            </a:ln>
          </p:spPr>
          <p:txBody>
            <a:bodyPr lIns="91425" tIns="91425" rIns="91425" bIns="91425" anchor="ctr" anchorCtr="0">
              <a:noAutofit/>
            </a:bodyPr>
            <a:lstStyle/>
            <a:p>
              <a:pPr lvl="0">
                <a:spcBef>
                  <a:spcPts val="0"/>
                </a:spcBef>
                <a:buNone/>
              </a:pPr>
              <a:endParaRPr/>
            </a:p>
          </p:txBody>
        </p:sp>
        <p:sp>
          <p:nvSpPr>
            <p:cNvPr id="137" name="Shape 137"/>
            <p:cNvSpPr/>
            <p:nvPr/>
          </p:nvSpPr>
          <p:spPr>
            <a:xfrm rot="5400000">
              <a:off x="3782699" y="1538287"/>
              <a:ext cx="359400" cy="359400"/>
            </a:xfrm>
            <a:prstGeom prst="corner">
              <a:avLst>
                <a:gd name="adj1" fmla="val 50000"/>
                <a:gd name="adj2" fmla="val 50000"/>
              </a:avLst>
            </a:prstGeom>
            <a:solidFill>
              <a:srgbClr val="C7F464"/>
            </a:solidFill>
            <a:ln>
              <a:noFill/>
            </a:ln>
          </p:spPr>
          <p:txBody>
            <a:bodyPr lIns="91425" tIns="91425" rIns="91425" bIns="91425" anchor="ctr" anchorCtr="0">
              <a:noAutofit/>
            </a:bodyPr>
            <a:lstStyle/>
            <a:p>
              <a:pPr lvl="0">
                <a:spcBef>
                  <a:spcPts val="0"/>
                </a:spcBef>
                <a:buNone/>
              </a:pPr>
              <a:endParaRPr/>
            </a:p>
          </p:txBody>
        </p:sp>
        <p:sp>
          <p:nvSpPr>
            <p:cNvPr id="138" name="Shape 138"/>
            <p:cNvSpPr/>
            <p:nvPr/>
          </p:nvSpPr>
          <p:spPr>
            <a:xfrm rot="10800000">
              <a:off x="5001899" y="1538287"/>
              <a:ext cx="359400" cy="359400"/>
            </a:xfrm>
            <a:prstGeom prst="corner">
              <a:avLst>
                <a:gd name="adj1" fmla="val 50000"/>
                <a:gd name="adj2" fmla="val 50000"/>
              </a:avLst>
            </a:prstGeom>
            <a:solidFill>
              <a:srgbClr val="C7F464"/>
            </a:solidFill>
            <a:ln>
              <a:noFill/>
            </a:ln>
          </p:spPr>
          <p:txBody>
            <a:bodyPr lIns="91425" tIns="91425" rIns="91425" bIns="91425" anchor="ctr" anchorCtr="0">
              <a:noAutofit/>
            </a:bodyPr>
            <a:lstStyle/>
            <a:p>
              <a:pPr lvl="0">
                <a:spcBef>
                  <a:spcPts val="0"/>
                </a:spcBef>
                <a:buNone/>
              </a:pPr>
              <a:endParaRPr/>
            </a:p>
          </p:txBody>
        </p:sp>
      </p:gr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p:nvPr/>
        </p:nvSpPr>
        <p:spPr>
          <a:xfrm>
            <a:off x="0" y="0"/>
            <a:ext cx="9144000" cy="2619900"/>
          </a:xfrm>
          <a:prstGeom prst="rect">
            <a:avLst/>
          </a:prstGeom>
          <a:solidFill>
            <a:srgbClr val="C7F464"/>
          </a:solidFill>
          <a:ln>
            <a:noFill/>
          </a:ln>
        </p:spPr>
        <p:txBody>
          <a:bodyPr lIns="91425" tIns="91425" rIns="91425" bIns="91425" anchor="ctr" anchorCtr="0">
            <a:noAutofit/>
          </a:bodyPr>
          <a:lstStyle/>
          <a:p>
            <a:pPr lvl="0">
              <a:spcBef>
                <a:spcPts val="0"/>
              </a:spcBef>
              <a:buNone/>
            </a:pPr>
            <a:endParaRPr/>
          </a:p>
        </p:txBody>
      </p:sp>
      <p:sp>
        <p:nvSpPr>
          <p:cNvPr id="331" name="Shape 331"/>
          <p:cNvSpPr txBox="1">
            <a:spLocks noGrp="1"/>
          </p:cNvSpPr>
          <p:nvPr>
            <p:ph type="ctrTitle" idx="4294967295"/>
          </p:nvPr>
        </p:nvSpPr>
        <p:spPr>
          <a:xfrm>
            <a:off x="582500" y="1650475"/>
            <a:ext cx="6746099" cy="1546500"/>
          </a:xfrm>
          <a:prstGeom prst="rect">
            <a:avLst/>
          </a:prstGeom>
        </p:spPr>
        <p:txBody>
          <a:bodyPr lIns="91425" tIns="91425" rIns="91425" bIns="91425" anchor="b" anchorCtr="0">
            <a:noAutofit/>
          </a:bodyPr>
          <a:lstStyle/>
          <a:p>
            <a:pPr lvl="0" rtl="0">
              <a:spcBef>
                <a:spcPts val="0"/>
              </a:spcBef>
              <a:buNone/>
            </a:pPr>
            <a:r>
              <a:rPr lang="en" sz="12000">
                <a:solidFill>
                  <a:srgbClr val="4ECDC4"/>
                </a:solidFill>
              </a:rPr>
              <a:t>Thanks!</a:t>
            </a:r>
          </a:p>
        </p:txBody>
      </p:sp>
      <p:sp>
        <p:nvSpPr>
          <p:cNvPr id="332" name="Shape 332"/>
          <p:cNvSpPr txBox="1">
            <a:spLocks noGrp="1"/>
          </p:cNvSpPr>
          <p:nvPr>
            <p:ph type="subTitle" idx="4294967295"/>
          </p:nvPr>
        </p:nvSpPr>
        <p:spPr>
          <a:xfrm>
            <a:off x="701982" y="2917881"/>
            <a:ext cx="5025299" cy="835200"/>
          </a:xfrm>
          <a:prstGeom prst="rect">
            <a:avLst/>
          </a:prstGeom>
        </p:spPr>
        <p:txBody>
          <a:bodyPr lIns="91425" tIns="91425" rIns="91425" bIns="91425" anchor="t" anchorCtr="0">
            <a:noAutofit/>
          </a:bodyPr>
          <a:lstStyle/>
          <a:p>
            <a:pPr lvl="0" rtl="0">
              <a:spcBef>
                <a:spcPts val="0"/>
              </a:spcBef>
              <a:buNone/>
            </a:pPr>
            <a:r>
              <a:rPr lang="en" sz="4000" b="1"/>
              <a:t>Any questions?</a:t>
            </a:r>
          </a:p>
        </p:txBody>
      </p:sp>
      <p:sp>
        <p:nvSpPr>
          <p:cNvPr id="333" name="Shape 333"/>
          <p:cNvSpPr txBox="1">
            <a:spLocks noGrp="1"/>
          </p:cNvSpPr>
          <p:nvPr>
            <p:ph type="body" idx="4294967295"/>
          </p:nvPr>
        </p:nvSpPr>
        <p:spPr>
          <a:xfrm>
            <a:off x="701975" y="4598650"/>
            <a:ext cx="6665099" cy="1892999"/>
          </a:xfrm>
          <a:prstGeom prst="rect">
            <a:avLst/>
          </a:prstGeom>
        </p:spPr>
        <p:txBody>
          <a:bodyPr lIns="91425" tIns="91425" rIns="91425" bIns="91425" anchor="t" anchorCtr="0">
            <a:noAutofit/>
          </a:bodyPr>
          <a:lstStyle/>
          <a:p>
            <a:pPr lvl="0" rtl="0">
              <a:spcBef>
                <a:spcPts val="0"/>
              </a:spcBef>
              <a:buNone/>
            </a:pPr>
            <a:r>
              <a:rPr lang="en-US" sz="2000" dirty="0" smtClean="0">
                <a:solidFill>
                  <a:srgbClr val="454F5B"/>
                </a:solidFill>
                <a:hlinkClick r:id="rId3"/>
              </a:rPr>
              <a:t>Y</a:t>
            </a:r>
            <a:r>
              <a:rPr lang="en" sz="2000" dirty="0" smtClean="0">
                <a:solidFill>
                  <a:srgbClr val="454F5B"/>
                </a:solidFill>
                <a:hlinkClick r:id="rId3"/>
              </a:rPr>
              <a:t>ara.daou@undp.org</a:t>
            </a:r>
            <a:endParaRPr lang="en" sz="2000" dirty="0" smtClean="0">
              <a:solidFill>
                <a:srgbClr val="454F5B"/>
              </a:solidFill>
            </a:endParaRPr>
          </a:p>
          <a:p>
            <a:pPr lvl="0" rtl="0">
              <a:spcBef>
                <a:spcPts val="0"/>
              </a:spcBef>
              <a:buNone/>
            </a:pPr>
            <a:r>
              <a:rPr lang="en" sz="2000" dirty="0" smtClean="0">
                <a:hlinkClick r:id="rId4"/>
              </a:rPr>
              <a:t>climatechange@moe.gov.lb</a:t>
            </a:r>
            <a:endParaRPr lang="en" sz="2000" dirty="0" smtClean="0"/>
          </a:p>
          <a:p>
            <a:pPr lvl="0" rtl="0">
              <a:spcBef>
                <a:spcPts val="0"/>
              </a:spcBef>
              <a:buNone/>
            </a:pPr>
            <a:endParaRPr lang="en" sz="2000" dirty="0">
              <a:solidFill>
                <a:srgbClr val="454F5B"/>
              </a:solidFill>
            </a:endParaRPr>
          </a:p>
        </p:txBody>
      </p:sp>
      <p:sp>
        <p:nvSpPr>
          <p:cNvPr id="334" name="Shape 334"/>
          <p:cNvSpPr/>
          <p:nvPr/>
        </p:nvSpPr>
        <p:spPr>
          <a:xfrm>
            <a:off x="813272" y="4100263"/>
            <a:ext cx="1533600" cy="137699"/>
          </a:xfrm>
          <a:prstGeom prst="rect">
            <a:avLst/>
          </a:prstGeom>
          <a:solidFill>
            <a:srgbClr val="454F5B"/>
          </a:solidFill>
          <a:ln>
            <a:noFill/>
          </a:ln>
        </p:spPr>
        <p:txBody>
          <a:bodyPr lIns="91425" tIns="91425" rIns="91425" bIns="91425" anchor="ctr" anchorCtr="0">
            <a:noAutofit/>
          </a:bodyPr>
          <a:lstStyle/>
          <a:p>
            <a:pPr lvl="0" rtl="0">
              <a:spcBef>
                <a:spcPts val="0"/>
              </a:spcBef>
              <a:buNone/>
            </a:pPr>
            <a:endParaRPr>
              <a:solidFill>
                <a:srgbClr val="454F5B"/>
              </a:solidFill>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ctrTitle"/>
          </p:nvPr>
        </p:nvSpPr>
        <p:spPr>
          <a:xfrm>
            <a:off x="685800" y="3863725"/>
            <a:ext cx="4505399" cy="1910399"/>
          </a:xfrm>
          <a:prstGeom prst="rect">
            <a:avLst/>
          </a:prstGeom>
        </p:spPr>
        <p:txBody>
          <a:bodyPr lIns="91425" tIns="91425" rIns="91425" bIns="91425" anchor="b" anchorCtr="0">
            <a:noAutofit/>
          </a:bodyPr>
          <a:lstStyle/>
          <a:p>
            <a:pPr lvl="0" rtl="0">
              <a:spcBef>
                <a:spcPts val="0"/>
              </a:spcBef>
              <a:buNone/>
            </a:pPr>
            <a:r>
              <a:rPr lang="en" sz="9600" dirty="0">
                <a:solidFill>
                  <a:srgbClr val="C7F464"/>
                </a:solidFill>
              </a:rPr>
              <a:t>1.</a:t>
            </a:r>
          </a:p>
          <a:p>
            <a:pPr lvl="0" rtl="0">
              <a:spcBef>
                <a:spcPts val="0"/>
              </a:spcBef>
              <a:buNone/>
            </a:pPr>
            <a:r>
              <a:rPr lang="en" dirty="0" smtClean="0"/>
              <a:t>How vulnerable is Lebanon</a:t>
            </a:r>
            <a:endParaRPr lang="en" dirty="0"/>
          </a:p>
        </p:txBody>
      </p:sp>
      <p:sp>
        <p:nvSpPr>
          <p:cNvPr id="2" name="Subtitle 1"/>
          <p:cNvSpPr>
            <a:spLocks noGrp="1"/>
          </p:cNvSpPr>
          <p:nvPr>
            <p:ph type="subTitle" idx="1"/>
          </p:nvPr>
        </p:nvSpPr>
        <p:spPr/>
        <p:txBody>
          <a:bodyPr/>
          <a:lstStyle/>
          <a:p>
            <a:endParaRPr lang="en-US"/>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Future climate </a:t>
            </a:r>
            <a:r>
              <a:rPr lang="en-US" dirty="0" smtClean="0"/>
              <a:t>risks</a:t>
            </a:r>
            <a:r>
              <a:rPr lang="en-US" dirty="0"/>
              <a:t/>
            </a:r>
            <a:br>
              <a:rPr lang="en-US" dirty="0"/>
            </a:br>
            <a:r>
              <a:rPr lang="en-US" sz="2400" b="0" i="1" dirty="0"/>
              <a:t>Moderate case scenario – mid century </a:t>
            </a:r>
            <a:endParaRPr lang="en-US" sz="2400" b="0" i="1" dirty="0"/>
          </a:p>
        </p:txBody>
      </p:sp>
      <p:sp>
        <p:nvSpPr>
          <p:cNvPr id="6" name="Text Placeholder 5"/>
          <p:cNvSpPr>
            <a:spLocks noGrp="1"/>
          </p:cNvSpPr>
          <p:nvPr>
            <p:ph type="body" idx="1"/>
          </p:nvPr>
        </p:nvSpPr>
        <p:spPr/>
        <p:txBody>
          <a:bodyPr/>
          <a:lstStyle/>
          <a:p>
            <a:r>
              <a:rPr lang="en-US" sz="2800" dirty="0" smtClean="0"/>
              <a:t> 1.2</a:t>
            </a:r>
            <a:r>
              <a:rPr lang="en-US" sz="2800" dirty="0" smtClean="0"/>
              <a:t>˚</a:t>
            </a:r>
            <a:r>
              <a:rPr lang="en-US" sz="2800" dirty="0"/>
              <a:t>C warming and up to 3.2°C by </a:t>
            </a:r>
            <a:r>
              <a:rPr lang="en-US" sz="2800" dirty="0" smtClean="0"/>
              <a:t>2100</a:t>
            </a:r>
          </a:p>
          <a:p>
            <a:r>
              <a:rPr lang="en-US" sz="2800" dirty="0" smtClean="0"/>
              <a:t> 4</a:t>
            </a:r>
            <a:r>
              <a:rPr lang="en-US" sz="2800" dirty="0"/>
              <a:t>% decrease in precipitation, up to 5.8 mm decrease in average monthly </a:t>
            </a:r>
            <a:r>
              <a:rPr lang="en-US" sz="2800" dirty="0" smtClean="0"/>
              <a:t>precipitation</a:t>
            </a:r>
          </a:p>
          <a:p>
            <a:r>
              <a:rPr lang="en-US" sz="2800" dirty="0" smtClean="0"/>
              <a:t> Temperature </a:t>
            </a:r>
            <a:r>
              <a:rPr lang="en-US" sz="2800" dirty="0"/>
              <a:t>and precipitation extremes will also intensify causing the seasonal prolongation and geographical expansion of drought </a:t>
            </a:r>
            <a:r>
              <a:rPr lang="en-US" sz="2800" dirty="0" smtClean="0"/>
              <a:t>periods</a:t>
            </a:r>
          </a:p>
          <a:p>
            <a:r>
              <a:rPr lang="en-US" sz="2800" dirty="0" smtClean="0"/>
              <a:t> 15 </a:t>
            </a:r>
            <a:r>
              <a:rPr lang="en-US" sz="2800" dirty="0" smtClean="0"/>
              <a:t>additional </a:t>
            </a:r>
            <a:r>
              <a:rPr lang="en-US" sz="2800" dirty="0"/>
              <a:t>days with maximum daily temperature higher than </a:t>
            </a:r>
            <a:r>
              <a:rPr lang="en-US" sz="2800" dirty="0" smtClean="0"/>
              <a:t>35°C</a:t>
            </a:r>
            <a:endParaRPr lang="en-US" sz="2800" dirty="0" smtClean="0"/>
          </a:p>
        </p:txBody>
      </p:sp>
    </p:spTree>
    <p:extLst>
      <p:ext uri="{BB962C8B-B14F-4D97-AF65-F5344CB8AC3E}">
        <p14:creationId xmlns:p14="http://schemas.microsoft.com/office/powerpoint/2010/main" val="825722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on Lebanon</a:t>
            </a:r>
            <a:endParaRPr lang="en-US" dirty="0"/>
          </a:p>
        </p:txBody>
      </p:sp>
      <p:sp>
        <p:nvSpPr>
          <p:cNvPr id="3" name="Text Placeholder 2"/>
          <p:cNvSpPr>
            <a:spLocks noGrp="1"/>
          </p:cNvSpPr>
          <p:nvPr>
            <p:ph type="body" idx="1"/>
          </p:nvPr>
        </p:nvSpPr>
        <p:spPr>
          <a:xfrm>
            <a:off x="691200" y="1811604"/>
            <a:ext cx="8224200" cy="4412100"/>
          </a:xfrm>
        </p:spPr>
        <p:txBody>
          <a:bodyPr/>
          <a:lstStyle/>
          <a:p>
            <a:r>
              <a:rPr lang="en-US" sz="2800" dirty="0" smtClean="0"/>
              <a:t> Less </a:t>
            </a:r>
            <a:r>
              <a:rPr lang="en-US" sz="2800" dirty="0"/>
              <a:t>snow </a:t>
            </a:r>
            <a:endParaRPr lang="en-US" sz="2800" dirty="0" smtClean="0"/>
          </a:p>
          <a:p>
            <a:r>
              <a:rPr lang="en-US" sz="2800" dirty="0" smtClean="0"/>
              <a:t> Less </a:t>
            </a:r>
            <a:r>
              <a:rPr lang="en-US" sz="2800" dirty="0"/>
              <a:t>water availability </a:t>
            </a:r>
            <a:endParaRPr lang="en-US" sz="2800" dirty="0" smtClean="0"/>
          </a:p>
          <a:p>
            <a:r>
              <a:rPr lang="en-US" sz="2800" dirty="0" smtClean="0"/>
              <a:t> Increase </a:t>
            </a:r>
            <a:r>
              <a:rPr lang="en-US" sz="2800" dirty="0"/>
              <a:t>drought period </a:t>
            </a:r>
            <a:endParaRPr lang="en-US" sz="2800" dirty="0" smtClean="0"/>
          </a:p>
          <a:p>
            <a:r>
              <a:rPr lang="en-US" sz="2800" dirty="0" smtClean="0"/>
              <a:t> Less </a:t>
            </a:r>
            <a:r>
              <a:rPr lang="en-US" sz="2800" dirty="0"/>
              <a:t>agriculture productivity </a:t>
            </a:r>
            <a:endParaRPr lang="en-US" sz="2800" dirty="0" smtClean="0"/>
          </a:p>
          <a:p>
            <a:r>
              <a:rPr lang="en-US" sz="2800" dirty="0" smtClean="0"/>
              <a:t> Higher </a:t>
            </a:r>
            <a:r>
              <a:rPr lang="en-US" sz="2800" dirty="0"/>
              <a:t>energy </a:t>
            </a:r>
            <a:r>
              <a:rPr lang="en-US" sz="2800" dirty="0" smtClean="0"/>
              <a:t>demand</a:t>
            </a:r>
          </a:p>
          <a:p>
            <a:r>
              <a:rPr lang="en-US" sz="2800" dirty="0" smtClean="0"/>
              <a:t> Weakened </a:t>
            </a:r>
            <a:r>
              <a:rPr lang="en-US" sz="2800" dirty="0" smtClean="0"/>
              <a:t>tourism</a:t>
            </a:r>
          </a:p>
          <a:p>
            <a:r>
              <a:rPr lang="en-US" sz="2800" dirty="0" smtClean="0"/>
              <a:t> Sea </a:t>
            </a:r>
            <a:r>
              <a:rPr lang="en-US" sz="2800" dirty="0"/>
              <a:t>level </a:t>
            </a:r>
            <a:r>
              <a:rPr lang="en-US" sz="2800" dirty="0" smtClean="0"/>
              <a:t>rise</a:t>
            </a:r>
          </a:p>
          <a:p>
            <a:r>
              <a:rPr lang="en-US" sz="2800" dirty="0" smtClean="0"/>
              <a:t> Forests </a:t>
            </a:r>
            <a:r>
              <a:rPr lang="en-US" sz="2800" dirty="0"/>
              <a:t>at </a:t>
            </a:r>
            <a:r>
              <a:rPr lang="en-US" sz="2800" dirty="0" smtClean="0"/>
              <a:t>risk</a:t>
            </a:r>
          </a:p>
          <a:p>
            <a:r>
              <a:rPr lang="en-US" sz="2800" dirty="0" smtClean="0"/>
              <a:t> Increased </a:t>
            </a:r>
            <a:r>
              <a:rPr lang="en-US" sz="2800" dirty="0"/>
              <a:t>mortality and </a:t>
            </a:r>
            <a:r>
              <a:rPr lang="en-US" sz="2800" dirty="0" smtClean="0"/>
              <a:t>morbidity</a:t>
            </a:r>
          </a:p>
          <a:p>
            <a:r>
              <a:rPr lang="en-US" sz="2800" dirty="0" smtClean="0"/>
              <a:t> Damaged </a:t>
            </a:r>
            <a:r>
              <a:rPr lang="en-US" sz="2800" dirty="0"/>
              <a:t>infrastructure </a:t>
            </a:r>
          </a:p>
        </p:txBody>
      </p:sp>
    </p:spTree>
    <p:extLst>
      <p:ext uri="{BB962C8B-B14F-4D97-AF65-F5344CB8AC3E}">
        <p14:creationId xmlns:p14="http://schemas.microsoft.com/office/powerpoint/2010/main" val="833317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costs from climate change </a:t>
            </a:r>
            <a:r>
              <a:rPr lang="en-US" dirty="0" smtClean="0"/>
              <a:t>impacts in 2040</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512" t="63430" r="56304" b="24425"/>
          <a:stretch/>
        </p:blipFill>
        <p:spPr bwMode="auto">
          <a:xfrm>
            <a:off x="293997" y="2438400"/>
            <a:ext cx="3450689" cy="1066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424542" y="1752600"/>
            <a:ext cx="8630980" cy="497444"/>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54F5B"/>
              </a:buClr>
              <a:buSzPct val="100000"/>
              <a:buFont typeface="Montserrat"/>
              <a:buNone/>
              <a:defRPr sz="3000" b="1" i="0" u="none" strike="noStrike" cap="none">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r>
              <a:rPr lang="en-US" sz="2000" b="0" i="1" dirty="0" smtClean="0"/>
              <a:t>Potential costs from cumulative effects of global GHG emissions</a:t>
            </a:r>
            <a:endParaRPr lang="en-US" sz="2000" b="0" i="1"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587" t="63430" r="33799" b="24425"/>
          <a:stretch/>
        </p:blipFill>
        <p:spPr bwMode="auto">
          <a:xfrm>
            <a:off x="3733800" y="2438400"/>
            <a:ext cx="1806534" cy="1066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271978" y="2438400"/>
            <a:ext cx="8414822" cy="1676400"/>
            <a:chOff x="271978" y="2438400"/>
            <a:chExt cx="5246337" cy="1066799"/>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512" t="63430" r="56304" b="24425"/>
            <a:stretch/>
          </p:blipFill>
          <p:spPr bwMode="auto">
            <a:xfrm>
              <a:off x="271978" y="2438400"/>
              <a:ext cx="3450689" cy="1066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587" t="63430" r="33799" b="24425"/>
            <a:stretch/>
          </p:blipFill>
          <p:spPr bwMode="auto">
            <a:xfrm>
              <a:off x="3711781" y="2438400"/>
              <a:ext cx="1806534" cy="1066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Title 1"/>
          <p:cNvSpPr txBox="1">
            <a:spLocks/>
          </p:cNvSpPr>
          <p:nvPr/>
        </p:nvSpPr>
        <p:spPr>
          <a:xfrm>
            <a:off x="391885" y="4607956"/>
            <a:ext cx="8630980" cy="497444"/>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54F5B"/>
              </a:buClr>
              <a:buSzPct val="100000"/>
              <a:buFont typeface="Montserrat"/>
              <a:buNone/>
              <a:defRPr sz="3000" b="1" i="0" u="none" strike="noStrike" cap="none">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r>
              <a:rPr lang="en-US" sz="2000" b="0" i="1" dirty="0" smtClean="0"/>
              <a:t>Potential savings in 2040 from reducing global GHG emissions to the lowest emissions scenario </a:t>
            </a:r>
            <a:endParaRPr lang="en-US" sz="2000" b="0" i="1" dirty="0"/>
          </a:p>
        </p:txBody>
      </p:sp>
      <p:grpSp>
        <p:nvGrpSpPr>
          <p:cNvPr id="9" name="Group 8"/>
          <p:cNvGrpSpPr/>
          <p:nvPr/>
        </p:nvGrpSpPr>
        <p:grpSpPr>
          <a:xfrm>
            <a:off x="271978" y="5129346"/>
            <a:ext cx="7383822" cy="966654"/>
            <a:chOff x="271978" y="5129346"/>
            <a:chExt cx="5587742" cy="73152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437" t="31467" r="60139" b="62649"/>
            <a:stretch/>
          </p:blipFill>
          <p:spPr bwMode="auto">
            <a:xfrm>
              <a:off x="271978" y="5129346"/>
              <a:ext cx="3835886"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9968" t="31467" r="32075" b="62649"/>
            <a:stretch/>
          </p:blipFill>
          <p:spPr bwMode="auto">
            <a:xfrm>
              <a:off x="4107864" y="5129346"/>
              <a:ext cx="1751856"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345268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smtClean="0"/>
              <a:t>What about agriculture?</a:t>
            </a:r>
            <a:endParaRPr lang="en-US" dirty="0"/>
          </a:p>
        </p:txBody>
      </p:sp>
      <p:sp>
        <p:nvSpPr>
          <p:cNvPr id="3" name="Text Placeholder 2"/>
          <p:cNvSpPr>
            <a:spLocks noGrp="1"/>
          </p:cNvSpPr>
          <p:nvPr>
            <p:ph type="body" idx="1"/>
          </p:nvPr>
        </p:nvSpPr>
        <p:spPr/>
        <p:txBody>
          <a:bodyPr/>
          <a:lstStyle/>
          <a:p>
            <a:r>
              <a:rPr lang="en-US" dirty="0" smtClean="0"/>
              <a:t> </a:t>
            </a:r>
            <a:r>
              <a:rPr lang="en-US" dirty="0" smtClean="0"/>
              <a:t>The </a:t>
            </a:r>
            <a:r>
              <a:rPr lang="en-US" dirty="0"/>
              <a:t>effects of climate change on five main crop types: cereals, fruit trees, olives, industrial crops, such as sugar </a:t>
            </a:r>
            <a:r>
              <a:rPr lang="en-US" dirty="0" smtClean="0"/>
              <a:t>beets </a:t>
            </a:r>
            <a:r>
              <a:rPr lang="en-US" dirty="0"/>
              <a:t>and tobacco, and vegetables, such as potatoes (a strategic crop</a:t>
            </a:r>
            <a:r>
              <a:rPr lang="en-US" dirty="0" smtClean="0"/>
              <a:t>).</a:t>
            </a:r>
          </a:p>
          <a:p>
            <a:endParaRPr lang="en-US" dirty="0"/>
          </a:p>
          <a:p>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073" t="50120" r="47763" b="45536"/>
          <a:stretch/>
        </p:blipFill>
        <p:spPr bwMode="auto">
          <a:xfrm>
            <a:off x="685800" y="3886200"/>
            <a:ext cx="8045608" cy="468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138" t="50120" r="21553" b="45536"/>
          <a:stretch/>
        </p:blipFill>
        <p:spPr bwMode="auto">
          <a:xfrm>
            <a:off x="3199168" y="4572000"/>
            <a:ext cx="2348815" cy="468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3203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ctrTitle"/>
          </p:nvPr>
        </p:nvSpPr>
        <p:spPr>
          <a:xfrm>
            <a:off x="685800" y="3863725"/>
            <a:ext cx="4505399" cy="1910399"/>
          </a:xfrm>
          <a:prstGeom prst="rect">
            <a:avLst/>
          </a:prstGeom>
        </p:spPr>
        <p:txBody>
          <a:bodyPr lIns="91425" tIns="91425" rIns="91425" bIns="91425" anchor="b" anchorCtr="0">
            <a:noAutofit/>
          </a:bodyPr>
          <a:lstStyle/>
          <a:p>
            <a:pPr lvl="0" rtl="0">
              <a:spcBef>
                <a:spcPts val="0"/>
              </a:spcBef>
              <a:buNone/>
            </a:pPr>
            <a:r>
              <a:rPr lang="en" sz="9600" dirty="0" smtClean="0">
                <a:solidFill>
                  <a:srgbClr val="C7F464"/>
                </a:solidFill>
              </a:rPr>
              <a:t>2.</a:t>
            </a:r>
            <a:endParaRPr lang="en" sz="9600" dirty="0">
              <a:solidFill>
                <a:srgbClr val="C7F464"/>
              </a:solidFill>
            </a:endParaRPr>
          </a:p>
          <a:p>
            <a:pPr lvl="0" rtl="0">
              <a:spcBef>
                <a:spcPts val="0"/>
              </a:spcBef>
              <a:buNone/>
            </a:pPr>
            <a:r>
              <a:rPr lang="en-US" dirty="0" smtClean="0"/>
              <a:t>How is Lebanon planning to adapt</a:t>
            </a:r>
            <a:endParaRPr lang="en"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64001957"/>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Needs Assessment – adaptation in the agriculture sector</a:t>
            </a:r>
            <a:endParaRPr lang="en-US" dirty="0"/>
          </a:p>
        </p:txBody>
      </p:sp>
      <p:sp>
        <p:nvSpPr>
          <p:cNvPr id="6" name="Content Placeholder 1"/>
          <p:cNvSpPr txBox="1">
            <a:spLocks/>
          </p:cNvSpPr>
          <p:nvPr/>
        </p:nvSpPr>
        <p:spPr bwMode="auto">
          <a:xfrm>
            <a:off x="609600" y="1752600"/>
            <a:ext cx="3810000" cy="4038600"/>
          </a:xfrm>
          <a:prstGeom prst="rect">
            <a:avLst/>
          </a:prstGeom>
          <a:solidFill>
            <a:sysClr val="window" lastClr="FFFFFF"/>
          </a:solidFill>
          <a:ln w="25400" cap="flat" cmpd="sng" algn="ctr">
            <a:solidFill>
              <a:srgbClr val="FF388C"/>
            </a:solidFill>
            <a:prstDash val="solid"/>
            <a:miter lim="800000"/>
            <a:headEnd/>
            <a:tailEnd/>
          </a:ln>
          <a:effec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rgbClr val="009A46"/>
              </a:buClr>
              <a:buSzPct val="60000"/>
              <a:buFontTx/>
              <a:buBlip>
                <a:blip r:embed="rId3"/>
              </a:buBlip>
              <a:defRPr sz="2900" kern="1200">
                <a:solidFill>
                  <a:schemeClr val="dk1"/>
                </a:solidFill>
                <a:latin typeface="+mn-lt"/>
                <a:ea typeface="+mn-ea"/>
                <a:cs typeface="+mn-cs"/>
              </a:defRPr>
            </a:lvl1pPr>
            <a:lvl2pPr marL="639763" indent="-273050" algn="l" rtl="0" eaLnBrk="0" fontAlgn="base" hangingPunct="0">
              <a:spcBef>
                <a:spcPts val="550"/>
              </a:spcBef>
              <a:spcAft>
                <a:spcPct val="0"/>
              </a:spcAft>
              <a:buClr>
                <a:srgbClr val="0070C0"/>
              </a:buClr>
              <a:buSzPct val="70000"/>
              <a:buFont typeface="Wingdings" pitchFamily="2" charset="2"/>
              <a:buChar char=""/>
              <a:defRPr sz="2600" kern="1200">
                <a:solidFill>
                  <a:schemeClr val="dk1"/>
                </a:solidFill>
                <a:latin typeface="+mn-lt"/>
                <a:ea typeface="+mn-ea"/>
                <a:cs typeface="+mn-cs"/>
              </a:defRPr>
            </a:lvl2pPr>
            <a:lvl3pPr marL="914400" indent="-228600" algn="l" rtl="0" eaLnBrk="0" fontAlgn="base" hangingPunct="0">
              <a:spcBef>
                <a:spcPts val="500"/>
              </a:spcBef>
              <a:spcAft>
                <a:spcPct val="0"/>
              </a:spcAft>
              <a:buClr>
                <a:srgbClr val="0070C0"/>
              </a:buClr>
              <a:buSzPct val="75000"/>
              <a:buFont typeface="Wingdings" pitchFamily="2" charset="2"/>
              <a:buChar char=""/>
              <a:defRPr sz="2300" kern="1200">
                <a:solidFill>
                  <a:schemeClr val="dk1"/>
                </a:solidFill>
                <a:latin typeface="+mn-lt"/>
                <a:ea typeface="+mn-ea"/>
                <a:cs typeface="+mn-cs"/>
              </a:defRPr>
            </a:lvl3pPr>
            <a:lvl4pPr marL="1371600" indent="-228600" algn="l" rtl="0" eaLnBrk="0" fontAlgn="base" hangingPunct="0">
              <a:spcBef>
                <a:spcPts val="400"/>
              </a:spcBef>
              <a:spcAft>
                <a:spcPct val="0"/>
              </a:spcAft>
              <a:buClr>
                <a:srgbClr val="A8CDD7"/>
              </a:buClr>
              <a:buSzPct val="75000"/>
              <a:buFont typeface="Wingdings" pitchFamily="2" charset="2"/>
              <a:buChar char=""/>
              <a:defRPr sz="2000" kern="1200">
                <a:solidFill>
                  <a:schemeClr val="dk1"/>
                </a:solidFill>
                <a:latin typeface="+mn-lt"/>
                <a:ea typeface="+mn-ea"/>
                <a:cs typeface="+mn-cs"/>
              </a:defRPr>
            </a:lvl4pPr>
            <a:lvl5pPr marL="1828800" indent="-228600" algn="l" rtl="0" eaLnBrk="0" fontAlgn="base" hangingPunct="0">
              <a:spcBef>
                <a:spcPts val="400"/>
              </a:spcBef>
              <a:spcAft>
                <a:spcPct val="0"/>
              </a:spcAft>
              <a:buClr>
                <a:srgbClr val="C0BEAF"/>
              </a:buClr>
              <a:buSzPct val="65000"/>
              <a:buFont typeface="Wingdings" pitchFamily="2" charset="2"/>
              <a:buChar char=""/>
              <a:defRPr sz="2000" kern="1200">
                <a:solidFill>
                  <a:schemeClr val="dk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dk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dk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dk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dk1"/>
                </a:solidFill>
                <a:latin typeface="+mn-lt"/>
                <a:ea typeface="+mn-ea"/>
                <a:cs typeface="+mn-cs"/>
              </a:defRPr>
            </a:lvl9pPr>
          </a:lstStyle>
          <a:p>
            <a:pPr marL="319088" marR="0" lvl="0" indent="-319088" algn="l" defTabSz="914400" rtl="0" eaLnBrk="0" fontAlgn="base" latinLnBrk="0" hangingPunct="0">
              <a:lnSpc>
                <a:spcPct val="100000"/>
              </a:lnSpc>
              <a:spcBef>
                <a:spcPts val="700"/>
              </a:spcBef>
              <a:spcAft>
                <a:spcPct val="0"/>
              </a:spcAft>
              <a:buClr>
                <a:srgbClr val="009A46"/>
              </a:buClr>
              <a:buSzPct val="60000"/>
              <a:buFontTx/>
              <a:buBlip>
                <a:blip r:embed="rId3"/>
              </a:buBlip>
              <a:tabLst/>
              <a:defRPr/>
            </a:pPr>
            <a:r>
              <a:rPr lang="en-US" sz="2000" dirty="0">
                <a:solidFill>
                  <a:schemeClr val="tx1"/>
                </a:solidFill>
                <a:latin typeface="Calibri" pitchFamily="34" charset="0"/>
              </a:rPr>
              <a:t>Conservation Agriculture </a:t>
            </a:r>
          </a:p>
          <a:p>
            <a:pPr marL="319088" marR="0" lvl="0" indent="-319088" algn="l" defTabSz="914400" rtl="0" eaLnBrk="0" fontAlgn="base" latinLnBrk="0" hangingPunct="0">
              <a:lnSpc>
                <a:spcPct val="100000"/>
              </a:lnSpc>
              <a:spcBef>
                <a:spcPts val="700"/>
              </a:spcBef>
              <a:spcAft>
                <a:spcPct val="0"/>
              </a:spcAft>
              <a:buClr>
                <a:srgbClr val="009A46"/>
              </a:buClr>
              <a:buSzPct val="60000"/>
              <a:buFontTx/>
              <a:buBlip>
                <a:blip r:embed="rId3"/>
              </a:buBlip>
              <a:tabLst/>
              <a:defRPr/>
            </a:pPr>
            <a:r>
              <a:rPr lang="en-US" sz="2000" dirty="0">
                <a:solidFill>
                  <a:schemeClr val="tx1"/>
                </a:solidFill>
                <a:latin typeface="Calibri" pitchFamily="34" charset="0"/>
              </a:rPr>
              <a:t>Risk Coping Production Systems </a:t>
            </a:r>
          </a:p>
          <a:p>
            <a:pPr marL="319088" marR="0" lvl="0" indent="-319088" algn="l" defTabSz="914400" rtl="0" eaLnBrk="0" fontAlgn="base" latinLnBrk="0" hangingPunct="0">
              <a:lnSpc>
                <a:spcPct val="100000"/>
              </a:lnSpc>
              <a:spcBef>
                <a:spcPts val="700"/>
              </a:spcBef>
              <a:spcAft>
                <a:spcPct val="0"/>
              </a:spcAft>
              <a:buClr>
                <a:srgbClr val="009A46"/>
              </a:buClr>
              <a:buSzPct val="60000"/>
              <a:buFontTx/>
              <a:buBlip>
                <a:blip r:embed="rId3"/>
              </a:buBlip>
              <a:tabLst/>
              <a:defRPr/>
            </a:pPr>
            <a:r>
              <a:rPr lang="en-US" sz="2000" dirty="0">
                <a:solidFill>
                  <a:schemeClr val="tx1"/>
                </a:solidFill>
                <a:latin typeface="Calibri" pitchFamily="34" charset="0"/>
              </a:rPr>
              <a:t>Selection of adapted varieties and rootstocks </a:t>
            </a:r>
          </a:p>
          <a:p>
            <a:pPr marL="319088" marR="0" lvl="0" indent="-319088" algn="l" defTabSz="914400" rtl="0" eaLnBrk="0" fontAlgn="base" latinLnBrk="0" hangingPunct="0">
              <a:lnSpc>
                <a:spcPct val="100000"/>
              </a:lnSpc>
              <a:spcBef>
                <a:spcPts val="700"/>
              </a:spcBef>
              <a:spcAft>
                <a:spcPct val="0"/>
              </a:spcAft>
              <a:buClr>
                <a:srgbClr val="009A46"/>
              </a:buClr>
              <a:buSzPct val="60000"/>
              <a:buFontTx/>
              <a:buBlip>
                <a:blip r:embed="rId3"/>
              </a:buBlip>
              <a:tabLst/>
              <a:defRPr/>
            </a:pPr>
            <a:r>
              <a:rPr lang="en-US" sz="2000" dirty="0">
                <a:solidFill>
                  <a:schemeClr val="tx1"/>
                </a:solidFill>
                <a:latin typeface="Calibri" pitchFamily="34" charset="0"/>
              </a:rPr>
              <a:t>Integrated Pest Management </a:t>
            </a:r>
          </a:p>
          <a:p>
            <a:pPr marL="319088" marR="0" lvl="0" indent="-319088" algn="l" defTabSz="914400" rtl="0" eaLnBrk="0" fontAlgn="base" latinLnBrk="0" hangingPunct="0">
              <a:lnSpc>
                <a:spcPct val="100000"/>
              </a:lnSpc>
              <a:spcBef>
                <a:spcPts val="700"/>
              </a:spcBef>
              <a:spcAft>
                <a:spcPct val="0"/>
              </a:spcAft>
              <a:buClr>
                <a:srgbClr val="009A46"/>
              </a:buClr>
              <a:buSzPct val="60000"/>
              <a:buFontTx/>
              <a:buBlip>
                <a:blip r:embed="rId3"/>
              </a:buBlip>
              <a:tabLst/>
              <a:defRPr/>
            </a:pPr>
            <a:r>
              <a:rPr lang="en-US" sz="2000" dirty="0">
                <a:solidFill>
                  <a:schemeClr val="tx1"/>
                </a:solidFill>
                <a:latin typeface="Calibri" pitchFamily="34" charset="0"/>
              </a:rPr>
              <a:t>Integrated Production and Protection for greenhouses</a:t>
            </a:r>
          </a:p>
          <a:p>
            <a:pPr marL="319088" marR="0" lvl="0" indent="-319088" algn="l" defTabSz="914400" rtl="0" eaLnBrk="0" fontAlgn="base" latinLnBrk="0" hangingPunct="0">
              <a:lnSpc>
                <a:spcPct val="100000"/>
              </a:lnSpc>
              <a:spcBef>
                <a:spcPts val="700"/>
              </a:spcBef>
              <a:spcAft>
                <a:spcPct val="0"/>
              </a:spcAft>
              <a:buClr>
                <a:srgbClr val="009A46"/>
              </a:buClr>
              <a:buSzPct val="60000"/>
              <a:buFontTx/>
              <a:buBlip>
                <a:blip r:embed="rId3"/>
              </a:buBlip>
              <a:tabLst/>
              <a:defRPr/>
            </a:pPr>
            <a:r>
              <a:rPr lang="en-US" sz="2000" b="1" u="sng" dirty="0">
                <a:solidFill>
                  <a:srgbClr val="FF0000"/>
                </a:solidFill>
                <a:latin typeface="Calibri" pitchFamily="34" charset="0"/>
              </a:rPr>
              <a:t>Early Warning System - ICT</a:t>
            </a:r>
          </a:p>
          <a:p>
            <a:pPr marL="319088" marR="0" lvl="0" indent="-319088" algn="l" defTabSz="914400" rtl="0" eaLnBrk="0" fontAlgn="base" latinLnBrk="0" hangingPunct="0">
              <a:lnSpc>
                <a:spcPct val="100000"/>
              </a:lnSpc>
              <a:spcBef>
                <a:spcPts val="700"/>
              </a:spcBef>
              <a:spcAft>
                <a:spcPct val="0"/>
              </a:spcAft>
              <a:buClr>
                <a:srgbClr val="009A46"/>
              </a:buClr>
              <a:buSzPct val="60000"/>
              <a:buFontTx/>
              <a:buBlip>
                <a:blip r:embed="rId3"/>
              </a:buBlip>
              <a:tabLst/>
              <a:defRPr/>
            </a:pPr>
            <a:r>
              <a:rPr lang="en-US" sz="2000" dirty="0">
                <a:solidFill>
                  <a:schemeClr val="tx1"/>
                </a:solidFill>
                <a:latin typeface="Calibri" pitchFamily="34" charset="0"/>
              </a:rPr>
              <a:t>Index Insurance </a:t>
            </a:r>
          </a:p>
          <a:p>
            <a:pPr>
              <a:defRPr/>
            </a:pPr>
            <a:r>
              <a:rPr lang="en-US" sz="2000" dirty="0">
                <a:solidFill>
                  <a:schemeClr val="tx1"/>
                </a:solidFill>
                <a:latin typeface="Calibri" pitchFamily="34" charset="0"/>
              </a:rPr>
              <a:t>Early warning system through snowpack monitoring </a:t>
            </a:r>
          </a:p>
          <a:p>
            <a:pPr marL="319088" marR="0" lvl="0" indent="-319088" algn="l" defTabSz="914400" rtl="0" eaLnBrk="0" fontAlgn="base" latinLnBrk="0" hangingPunct="0">
              <a:lnSpc>
                <a:spcPct val="100000"/>
              </a:lnSpc>
              <a:spcBef>
                <a:spcPts val="700"/>
              </a:spcBef>
              <a:spcAft>
                <a:spcPct val="0"/>
              </a:spcAft>
              <a:buClr>
                <a:srgbClr val="009A46"/>
              </a:buClr>
              <a:buSzPct val="60000"/>
              <a:buFontTx/>
              <a:buBlip>
                <a:blip r:embed="rId3"/>
              </a:buBlip>
              <a:tabLst/>
              <a:defRPr/>
            </a:pPr>
            <a:endParaRPr kumimoji="0" lang="en-US" sz="2000" b="0" i="0" u="none" strike="noStrike" kern="1200" cap="none" spc="0" normalizeH="0" baseline="0" noProof="0" dirty="0">
              <a:ln>
                <a:noFill/>
              </a:ln>
              <a:solidFill>
                <a:sysClr val="windowText" lastClr="000000"/>
              </a:solidFill>
              <a:effectLst/>
              <a:uLnTx/>
              <a:uFillTx/>
              <a:latin typeface="Tw Cen MT"/>
              <a:ea typeface="+mn-ea"/>
              <a:cs typeface="+mn-cs"/>
            </a:endParaRPr>
          </a:p>
        </p:txBody>
      </p:sp>
      <p:sp>
        <p:nvSpPr>
          <p:cNvPr id="7" name="Content Placeholder 1"/>
          <p:cNvSpPr txBox="1">
            <a:spLocks/>
          </p:cNvSpPr>
          <p:nvPr/>
        </p:nvSpPr>
        <p:spPr bwMode="auto">
          <a:xfrm>
            <a:off x="4648200" y="1752600"/>
            <a:ext cx="4114800" cy="4038600"/>
          </a:xfrm>
          <a:prstGeom prst="rect">
            <a:avLst/>
          </a:prstGeom>
          <a:solidFill>
            <a:sysClr val="window" lastClr="FFFFFF"/>
          </a:solidFill>
          <a:ln w="19050" cap="flat" cmpd="sng" algn="ctr">
            <a:solidFill>
              <a:srgbClr val="FF388C"/>
            </a:solidFill>
            <a:prstDash val="solid"/>
            <a:headEnd/>
            <a:tailEnd/>
          </a:ln>
          <a:effectLst/>
        </p:spPr>
        <p:txBody>
          <a:bodyPr vert="horz" wrap="square" lIns="91440" tIns="45720" rIns="91440" bIns="45720" numCol="1" anchor="t" anchorCtr="0" compatLnSpc="1">
            <a:prstTxWarp prst="textNoShape">
              <a:avLst/>
            </a:prstTxWarp>
          </a:bodyPr>
          <a:lstStyle/>
          <a:p>
            <a:pPr marL="319088" indent="-319088" eaLnBrk="0" fontAlgn="base" hangingPunct="0">
              <a:spcBef>
                <a:spcPts val="700"/>
              </a:spcBef>
              <a:spcAft>
                <a:spcPct val="0"/>
              </a:spcAft>
              <a:buClr>
                <a:srgbClr val="009A46"/>
              </a:buClr>
              <a:buSzPct val="60000"/>
              <a:buBlip>
                <a:blip r:embed="rId3"/>
              </a:buBlip>
            </a:pPr>
            <a:r>
              <a:rPr lang="en-US" sz="2000" kern="1200" dirty="0">
                <a:solidFill>
                  <a:schemeClr val="tx1"/>
                </a:solidFill>
                <a:latin typeface="Calibri" pitchFamily="34" charset="0"/>
                <a:ea typeface="+mn-ea"/>
                <a:cs typeface="+mn-cs"/>
              </a:rPr>
              <a:t>Rainwater harvesting from hill lakes</a:t>
            </a:r>
          </a:p>
          <a:p>
            <a:pPr marL="319088" indent="-319088" eaLnBrk="0" fontAlgn="base" hangingPunct="0">
              <a:spcBef>
                <a:spcPts val="700"/>
              </a:spcBef>
              <a:spcAft>
                <a:spcPct val="0"/>
              </a:spcAft>
              <a:buClr>
                <a:srgbClr val="009A46"/>
              </a:buClr>
              <a:buSzPct val="60000"/>
              <a:buBlip>
                <a:blip r:embed="rId3"/>
              </a:buBlip>
            </a:pPr>
            <a:r>
              <a:rPr lang="en-US" sz="2000" kern="1200" dirty="0">
                <a:solidFill>
                  <a:schemeClr val="tx1"/>
                </a:solidFill>
                <a:latin typeface="Calibri" pitchFamily="34" charset="0"/>
                <a:ea typeface="+mn-ea"/>
                <a:cs typeface="+mn-cs"/>
              </a:rPr>
              <a:t>Rainwater harvesting form roads </a:t>
            </a:r>
          </a:p>
          <a:p>
            <a:pPr marL="319088" indent="-319088" eaLnBrk="0" fontAlgn="base" hangingPunct="0">
              <a:spcBef>
                <a:spcPts val="700"/>
              </a:spcBef>
              <a:spcAft>
                <a:spcPct val="0"/>
              </a:spcAft>
              <a:buClr>
                <a:srgbClr val="009A46"/>
              </a:buClr>
              <a:buSzPct val="60000"/>
              <a:buBlip>
                <a:blip r:embed="rId3"/>
              </a:buBlip>
            </a:pPr>
            <a:r>
              <a:rPr lang="en-US" sz="2000" kern="1200" dirty="0">
                <a:solidFill>
                  <a:schemeClr val="tx1"/>
                </a:solidFill>
                <a:latin typeface="Calibri" pitchFamily="34" charset="0"/>
                <a:ea typeface="+mn-ea"/>
                <a:cs typeface="+mn-cs"/>
              </a:rPr>
              <a:t>Rainwater harvesting from greenhouse tops</a:t>
            </a:r>
          </a:p>
          <a:p>
            <a:pPr marL="319088" indent="-319088" eaLnBrk="0" fontAlgn="base" hangingPunct="0">
              <a:spcBef>
                <a:spcPts val="700"/>
              </a:spcBef>
              <a:spcAft>
                <a:spcPct val="0"/>
              </a:spcAft>
              <a:buClr>
                <a:srgbClr val="009A46"/>
              </a:buClr>
              <a:buSzPct val="60000"/>
              <a:buBlip>
                <a:blip r:embed="rId3"/>
              </a:buBlip>
            </a:pPr>
            <a:r>
              <a:rPr lang="en-US" sz="2000" kern="1200" dirty="0">
                <a:solidFill>
                  <a:schemeClr val="tx1"/>
                </a:solidFill>
                <a:latin typeface="Calibri" pitchFamily="34" charset="0"/>
                <a:ea typeface="+mn-ea"/>
                <a:cs typeface="+mn-cs"/>
              </a:rPr>
              <a:t>Efficient water use irrigation system</a:t>
            </a:r>
          </a:p>
          <a:p>
            <a:pPr marL="319088" indent="-319088" eaLnBrk="0" fontAlgn="base" hangingPunct="0">
              <a:spcBef>
                <a:spcPts val="700"/>
              </a:spcBef>
              <a:spcAft>
                <a:spcPct val="0"/>
              </a:spcAft>
              <a:buClr>
                <a:srgbClr val="009A46"/>
              </a:buClr>
              <a:buSzPct val="60000"/>
              <a:buBlip>
                <a:blip r:embed="rId3"/>
              </a:buBlip>
            </a:pPr>
            <a:r>
              <a:rPr lang="en-US" sz="2000" kern="1200" dirty="0">
                <a:solidFill>
                  <a:schemeClr val="tx1"/>
                </a:solidFill>
                <a:latin typeface="Calibri" pitchFamily="34" charset="0"/>
                <a:ea typeface="+mn-ea"/>
                <a:cs typeface="+mn-cs"/>
              </a:rPr>
              <a:t> Water users’ association</a:t>
            </a:r>
          </a:p>
          <a:p>
            <a:pPr marL="319088" indent="-319088" eaLnBrk="0" fontAlgn="base" hangingPunct="0">
              <a:spcBef>
                <a:spcPts val="700"/>
              </a:spcBef>
              <a:spcAft>
                <a:spcPct val="0"/>
              </a:spcAft>
              <a:buClr>
                <a:srgbClr val="009A46"/>
              </a:buClr>
              <a:buSzPct val="60000"/>
              <a:buBlip>
                <a:blip r:embed="rId3"/>
              </a:buBlip>
            </a:pPr>
            <a:r>
              <a:rPr lang="en-US" sz="2000" kern="1200" dirty="0">
                <a:solidFill>
                  <a:schemeClr val="tx1"/>
                </a:solidFill>
                <a:latin typeface="Calibri" pitchFamily="34" charset="0"/>
                <a:ea typeface="+mn-ea"/>
                <a:cs typeface="+mn-cs"/>
              </a:rPr>
              <a:t>Soilless agriculture</a:t>
            </a:r>
          </a:p>
          <a:p>
            <a:pPr marL="319088" indent="-319088" eaLnBrk="0" fontAlgn="base" hangingPunct="0">
              <a:spcBef>
                <a:spcPts val="700"/>
              </a:spcBef>
              <a:spcAft>
                <a:spcPct val="0"/>
              </a:spcAft>
              <a:buClr>
                <a:srgbClr val="009A46"/>
              </a:buClr>
              <a:buSzPct val="60000"/>
              <a:buBlip>
                <a:blip r:embed="rId3"/>
              </a:buBlip>
            </a:pPr>
            <a:r>
              <a:rPr lang="en-US" sz="2000" kern="1200" dirty="0">
                <a:solidFill>
                  <a:schemeClr val="tx1"/>
                </a:solidFill>
                <a:latin typeface="Calibri" pitchFamily="34" charset="0"/>
                <a:ea typeface="+mn-ea"/>
                <a:cs typeface="+mn-cs"/>
              </a:rPr>
              <a:t>Use of treated wastewater in irrigation</a:t>
            </a:r>
          </a:p>
          <a:p>
            <a:pPr marL="365125" marR="0" lvl="0" indent="-255588" defTabSz="914400" eaLnBrk="0" fontAlgn="base" latinLnBrk="0" hangingPunct="0">
              <a:lnSpc>
                <a:spcPct val="100000"/>
              </a:lnSpc>
              <a:spcBef>
                <a:spcPts val="400"/>
              </a:spcBef>
              <a:spcAft>
                <a:spcPct val="0"/>
              </a:spcAft>
              <a:buClr>
                <a:srgbClr val="FF388C"/>
              </a:buClr>
              <a:buSzPct val="68000"/>
              <a:buFont typeface="Wingdings 3" pitchFamily="18" charset="2"/>
              <a:buNone/>
              <a:tabLst/>
              <a:defRPr/>
            </a:pPr>
            <a:endParaRPr kumimoji="0" lang="en-US" sz="1600" b="1" i="0" u="none" strike="noStrike" kern="1200" cap="none" spc="0" normalizeH="0" baseline="0" noProof="0" dirty="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1707005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Strategy of the Ministry of Agriculture</a:t>
            </a:r>
            <a:endParaRPr lang="en-US" dirty="0"/>
          </a:p>
        </p:txBody>
      </p:sp>
      <p:grpSp>
        <p:nvGrpSpPr>
          <p:cNvPr id="3" name="Group 2"/>
          <p:cNvGrpSpPr/>
          <p:nvPr/>
        </p:nvGrpSpPr>
        <p:grpSpPr>
          <a:xfrm>
            <a:off x="-10886" y="2133600"/>
            <a:ext cx="9383486" cy="2367642"/>
            <a:chOff x="-87086" y="3548743"/>
            <a:chExt cx="9383486" cy="2367642"/>
          </a:xfrm>
        </p:grpSpPr>
        <p:grpSp>
          <p:nvGrpSpPr>
            <p:cNvPr id="2" name="Group 1"/>
            <p:cNvGrpSpPr/>
            <p:nvPr/>
          </p:nvGrpSpPr>
          <p:grpSpPr>
            <a:xfrm>
              <a:off x="-87085" y="3548743"/>
              <a:ext cx="9231086" cy="676152"/>
              <a:chOff x="-87085" y="3548743"/>
              <a:chExt cx="9231086" cy="676152"/>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19" t="64881" r="23193" b="29465"/>
              <a:stretch/>
            </p:blipFill>
            <p:spPr bwMode="auto">
              <a:xfrm>
                <a:off x="-76200" y="3548743"/>
                <a:ext cx="9220200" cy="417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967" t="47768" r="23109" b="48660"/>
              <a:stretch/>
            </p:blipFill>
            <p:spPr bwMode="auto">
              <a:xfrm>
                <a:off x="-87085" y="3962400"/>
                <a:ext cx="9231086" cy="262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798" t="53720" r="22941" b="23140"/>
            <a:stretch/>
          </p:blipFill>
          <p:spPr bwMode="auto">
            <a:xfrm>
              <a:off x="-87086" y="4223657"/>
              <a:ext cx="9383486" cy="169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Rectangle 4"/>
          <p:cNvSpPr/>
          <p:nvPr/>
        </p:nvSpPr>
        <p:spPr>
          <a:xfrm>
            <a:off x="76200" y="3429000"/>
            <a:ext cx="18288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1771" y="2721429"/>
            <a:ext cx="1807028" cy="1436914"/>
          </a:xfrm>
          <a:custGeom>
            <a:avLst/>
            <a:gdLst>
              <a:gd name="connsiteX0" fmla="*/ 1480457 w 1807028"/>
              <a:gd name="connsiteY0" fmla="*/ 239485 h 1436914"/>
              <a:gd name="connsiteX1" fmla="*/ 1371600 w 1807028"/>
              <a:gd name="connsiteY1" fmla="*/ 195942 h 1436914"/>
              <a:gd name="connsiteX2" fmla="*/ 1306285 w 1807028"/>
              <a:gd name="connsiteY2" fmla="*/ 152400 h 1436914"/>
              <a:gd name="connsiteX3" fmla="*/ 1240971 w 1807028"/>
              <a:gd name="connsiteY3" fmla="*/ 130628 h 1436914"/>
              <a:gd name="connsiteX4" fmla="*/ 1066800 w 1807028"/>
              <a:gd name="connsiteY4" fmla="*/ 87085 h 1436914"/>
              <a:gd name="connsiteX5" fmla="*/ 979714 w 1807028"/>
              <a:gd name="connsiteY5" fmla="*/ 65314 h 1436914"/>
              <a:gd name="connsiteX6" fmla="*/ 849085 w 1807028"/>
              <a:gd name="connsiteY6" fmla="*/ 21771 h 1436914"/>
              <a:gd name="connsiteX7" fmla="*/ 783771 w 1807028"/>
              <a:gd name="connsiteY7" fmla="*/ 0 h 1436914"/>
              <a:gd name="connsiteX8" fmla="*/ 457200 w 1807028"/>
              <a:gd name="connsiteY8" fmla="*/ 21771 h 1436914"/>
              <a:gd name="connsiteX9" fmla="*/ 326571 w 1807028"/>
              <a:gd name="connsiteY9" fmla="*/ 65314 h 1436914"/>
              <a:gd name="connsiteX10" fmla="*/ 261257 w 1807028"/>
              <a:gd name="connsiteY10" fmla="*/ 87085 h 1436914"/>
              <a:gd name="connsiteX11" fmla="*/ 195942 w 1807028"/>
              <a:gd name="connsiteY11" fmla="*/ 130628 h 1436914"/>
              <a:gd name="connsiteX12" fmla="*/ 130628 w 1807028"/>
              <a:gd name="connsiteY12" fmla="*/ 195942 h 1436914"/>
              <a:gd name="connsiteX13" fmla="*/ 65314 w 1807028"/>
              <a:gd name="connsiteY13" fmla="*/ 217714 h 1436914"/>
              <a:gd name="connsiteX14" fmla="*/ 21771 w 1807028"/>
              <a:gd name="connsiteY14" fmla="*/ 348342 h 1436914"/>
              <a:gd name="connsiteX15" fmla="*/ 0 w 1807028"/>
              <a:gd name="connsiteY15" fmla="*/ 413657 h 1436914"/>
              <a:gd name="connsiteX16" fmla="*/ 21771 w 1807028"/>
              <a:gd name="connsiteY16" fmla="*/ 696685 h 1436914"/>
              <a:gd name="connsiteX17" fmla="*/ 152400 w 1807028"/>
              <a:gd name="connsiteY17" fmla="*/ 957942 h 1436914"/>
              <a:gd name="connsiteX18" fmla="*/ 217714 w 1807028"/>
              <a:gd name="connsiteY18" fmla="*/ 1023257 h 1436914"/>
              <a:gd name="connsiteX19" fmla="*/ 261257 w 1807028"/>
              <a:gd name="connsiteY19" fmla="*/ 1088571 h 1436914"/>
              <a:gd name="connsiteX20" fmla="*/ 457200 w 1807028"/>
              <a:gd name="connsiteY20" fmla="*/ 1197428 h 1436914"/>
              <a:gd name="connsiteX21" fmla="*/ 587828 w 1807028"/>
              <a:gd name="connsiteY21" fmla="*/ 1306285 h 1436914"/>
              <a:gd name="connsiteX22" fmla="*/ 696685 w 1807028"/>
              <a:gd name="connsiteY22" fmla="*/ 1349828 h 1436914"/>
              <a:gd name="connsiteX23" fmla="*/ 762000 w 1807028"/>
              <a:gd name="connsiteY23" fmla="*/ 1371600 h 1436914"/>
              <a:gd name="connsiteX24" fmla="*/ 914400 w 1807028"/>
              <a:gd name="connsiteY24" fmla="*/ 1436914 h 1436914"/>
              <a:gd name="connsiteX25" fmla="*/ 1153885 w 1807028"/>
              <a:gd name="connsiteY25" fmla="*/ 1415142 h 1436914"/>
              <a:gd name="connsiteX26" fmla="*/ 1284514 w 1807028"/>
              <a:gd name="connsiteY26" fmla="*/ 1371600 h 1436914"/>
              <a:gd name="connsiteX27" fmla="*/ 1415142 w 1807028"/>
              <a:gd name="connsiteY27" fmla="*/ 1262742 h 1436914"/>
              <a:gd name="connsiteX28" fmla="*/ 1611085 w 1807028"/>
              <a:gd name="connsiteY28" fmla="*/ 1110342 h 1436914"/>
              <a:gd name="connsiteX29" fmla="*/ 1676400 w 1807028"/>
              <a:gd name="connsiteY29" fmla="*/ 979714 h 1436914"/>
              <a:gd name="connsiteX30" fmla="*/ 1719942 w 1807028"/>
              <a:gd name="connsiteY30" fmla="*/ 914400 h 1436914"/>
              <a:gd name="connsiteX31" fmla="*/ 1807028 w 1807028"/>
              <a:gd name="connsiteY31" fmla="*/ 522514 h 1436914"/>
              <a:gd name="connsiteX32" fmla="*/ 1785257 w 1807028"/>
              <a:gd name="connsiteY32" fmla="*/ 370114 h 1436914"/>
              <a:gd name="connsiteX33" fmla="*/ 1654628 w 1807028"/>
              <a:gd name="connsiteY33" fmla="*/ 283028 h 1436914"/>
              <a:gd name="connsiteX34" fmla="*/ 1524000 w 1807028"/>
              <a:gd name="connsiteY34" fmla="*/ 174171 h 1436914"/>
              <a:gd name="connsiteX35" fmla="*/ 1458685 w 1807028"/>
              <a:gd name="connsiteY35" fmla="*/ 152400 h 1436914"/>
              <a:gd name="connsiteX36" fmla="*/ 1393371 w 1807028"/>
              <a:gd name="connsiteY36" fmla="*/ 108857 h 1436914"/>
              <a:gd name="connsiteX37" fmla="*/ 1262742 w 1807028"/>
              <a:gd name="connsiteY37" fmla="*/ 65314 h 1436914"/>
              <a:gd name="connsiteX38" fmla="*/ 1088571 w 1807028"/>
              <a:gd name="connsiteY38" fmla="*/ 87085 h 1436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07028" h="1436914">
                <a:moveTo>
                  <a:pt x="1480457" y="239485"/>
                </a:moveTo>
                <a:cubicBezTo>
                  <a:pt x="1444171" y="224971"/>
                  <a:pt x="1406555" y="213419"/>
                  <a:pt x="1371600" y="195942"/>
                </a:cubicBezTo>
                <a:cubicBezTo>
                  <a:pt x="1348196" y="184240"/>
                  <a:pt x="1329689" y="164102"/>
                  <a:pt x="1306285" y="152400"/>
                </a:cubicBezTo>
                <a:cubicBezTo>
                  <a:pt x="1285759" y="142137"/>
                  <a:pt x="1263111" y="136666"/>
                  <a:pt x="1240971" y="130628"/>
                </a:cubicBezTo>
                <a:cubicBezTo>
                  <a:pt x="1183236" y="114882"/>
                  <a:pt x="1124857" y="101599"/>
                  <a:pt x="1066800" y="87085"/>
                </a:cubicBezTo>
                <a:cubicBezTo>
                  <a:pt x="1037771" y="79828"/>
                  <a:pt x="1008101" y="74776"/>
                  <a:pt x="979714" y="65314"/>
                </a:cubicBezTo>
                <a:lnTo>
                  <a:pt x="849085" y="21771"/>
                </a:lnTo>
                <a:lnTo>
                  <a:pt x="783771" y="0"/>
                </a:lnTo>
                <a:cubicBezTo>
                  <a:pt x="674914" y="7257"/>
                  <a:pt x="565202" y="6342"/>
                  <a:pt x="457200" y="21771"/>
                </a:cubicBezTo>
                <a:cubicBezTo>
                  <a:pt x="411763" y="28262"/>
                  <a:pt x="370114" y="50800"/>
                  <a:pt x="326571" y="65314"/>
                </a:cubicBezTo>
                <a:lnTo>
                  <a:pt x="261257" y="87085"/>
                </a:lnTo>
                <a:cubicBezTo>
                  <a:pt x="239485" y="101599"/>
                  <a:pt x="216043" y="113877"/>
                  <a:pt x="195942" y="130628"/>
                </a:cubicBezTo>
                <a:cubicBezTo>
                  <a:pt x="172289" y="150339"/>
                  <a:pt x="156246" y="178863"/>
                  <a:pt x="130628" y="195942"/>
                </a:cubicBezTo>
                <a:cubicBezTo>
                  <a:pt x="111533" y="208672"/>
                  <a:pt x="87085" y="210457"/>
                  <a:pt x="65314" y="217714"/>
                </a:cubicBezTo>
                <a:lnTo>
                  <a:pt x="21771" y="348342"/>
                </a:lnTo>
                <a:lnTo>
                  <a:pt x="0" y="413657"/>
                </a:lnTo>
                <a:cubicBezTo>
                  <a:pt x="7257" y="508000"/>
                  <a:pt x="7014" y="603222"/>
                  <a:pt x="21771" y="696685"/>
                </a:cubicBezTo>
                <a:cubicBezTo>
                  <a:pt x="35052" y="780796"/>
                  <a:pt x="93227" y="898768"/>
                  <a:pt x="152400" y="957942"/>
                </a:cubicBezTo>
                <a:cubicBezTo>
                  <a:pt x="174171" y="979714"/>
                  <a:pt x="198003" y="999604"/>
                  <a:pt x="217714" y="1023257"/>
                </a:cubicBezTo>
                <a:cubicBezTo>
                  <a:pt x="234465" y="1043358"/>
                  <a:pt x="241565" y="1071341"/>
                  <a:pt x="261257" y="1088571"/>
                </a:cubicBezTo>
                <a:cubicBezTo>
                  <a:pt x="353396" y="1169193"/>
                  <a:pt x="367491" y="1167526"/>
                  <a:pt x="457200" y="1197428"/>
                </a:cubicBezTo>
                <a:cubicBezTo>
                  <a:pt x="505349" y="1245577"/>
                  <a:pt x="527207" y="1275974"/>
                  <a:pt x="587828" y="1306285"/>
                </a:cubicBezTo>
                <a:cubicBezTo>
                  <a:pt x="622783" y="1323763"/>
                  <a:pt x="660092" y="1336106"/>
                  <a:pt x="696685" y="1349828"/>
                </a:cubicBezTo>
                <a:cubicBezTo>
                  <a:pt x="718173" y="1357886"/>
                  <a:pt x="741473" y="1361337"/>
                  <a:pt x="762000" y="1371600"/>
                </a:cubicBezTo>
                <a:cubicBezTo>
                  <a:pt x="912351" y="1446775"/>
                  <a:pt x="733155" y="1391602"/>
                  <a:pt x="914400" y="1436914"/>
                </a:cubicBezTo>
                <a:cubicBezTo>
                  <a:pt x="994228" y="1429657"/>
                  <a:pt x="1074947" y="1429072"/>
                  <a:pt x="1153885" y="1415142"/>
                </a:cubicBezTo>
                <a:cubicBezTo>
                  <a:pt x="1199085" y="1407166"/>
                  <a:pt x="1284514" y="1371600"/>
                  <a:pt x="1284514" y="1371600"/>
                </a:cubicBezTo>
                <a:cubicBezTo>
                  <a:pt x="1517923" y="1215993"/>
                  <a:pt x="1163674" y="1458328"/>
                  <a:pt x="1415142" y="1262742"/>
                </a:cubicBezTo>
                <a:cubicBezTo>
                  <a:pt x="1530138" y="1173301"/>
                  <a:pt x="1533037" y="1203999"/>
                  <a:pt x="1611085" y="1110342"/>
                </a:cubicBezTo>
                <a:cubicBezTo>
                  <a:pt x="1689076" y="1016752"/>
                  <a:pt x="1627305" y="1077903"/>
                  <a:pt x="1676400" y="979714"/>
                </a:cubicBezTo>
                <a:cubicBezTo>
                  <a:pt x="1688102" y="956311"/>
                  <a:pt x="1709315" y="938311"/>
                  <a:pt x="1719942" y="914400"/>
                </a:cubicBezTo>
                <a:cubicBezTo>
                  <a:pt x="1774896" y="790752"/>
                  <a:pt x="1788161" y="654588"/>
                  <a:pt x="1807028" y="522514"/>
                </a:cubicBezTo>
                <a:cubicBezTo>
                  <a:pt x="1799771" y="471714"/>
                  <a:pt x="1812807" y="413407"/>
                  <a:pt x="1785257" y="370114"/>
                </a:cubicBezTo>
                <a:cubicBezTo>
                  <a:pt x="1757161" y="325963"/>
                  <a:pt x="1691632" y="320032"/>
                  <a:pt x="1654628" y="283028"/>
                </a:cubicBezTo>
                <a:cubicBezTo>
                  <a:pt x="1606480" y="234880"/>
                  <a:pt x="1584620" y="204481"/>
                  <a:pt x="1524000" y="174171"/>
                </a:cubicBezTo>
                <a:cubicBezTo>
                  <a:pt x="1503474" y="163908"/>
                  <a:pt x="1480457" y="159657"/>
                  <a:pt x="1458685" y="152400"/>
                </a:cubicBezTo>
                <a:cubicBezTo>
                  <a:pt x="1436914" y="137886"/>
                  <a:pt x="1417282" y="119484"/>
                  <a:pt x="1393371" y="108857"/>
                </a:cubicBezTo>
                <a:cubicBezTo>
                  <a:pt x="1351429" y="90216"/>
                  <a:pt x="1262742" y="65314"/>
                  <a:pt x="1262742" y="65314"/>
                </a:cubicBezTo>
                <a:lnTo>
                  <a:pt x="1088571" y="87085"/>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7620000" y="2808514"/>
            <a:ext cx="1458686" cy="1611086"/>
          </a:xfrm>
          <a:custGeom>
            <a:avLst/>
            <a:gdLst>
              <a:gd name="connsiteX0" fmla="*/ 1393372 w 1458686"/>
              <a:gd name="connsiteY0" fmla="*/ 261257 h 1611086"/>
              <a:gd name="connsiteX1" fmla="*/ 1284515 w 1458686"/>
              <a:gd name="connsiteY1" fmla="*/ 217715 h 1611086"/>
              <a:gd name="connsiteX2" fmla="*/ 1219200 w 1458686"/>
              <a:gd name="connsiteY2" fmla="*/ 152400 h 1611086"/>
              <a:gd name="connsiteX3" fmla="*/ 1110343 w 1458686"/>
              <a:gd name="connsiteY3" fmla="*/ 130629 h 1611086"/>
              <a:gd name="connsiteX4" fmla="*/ 1045029 w 1458686"/>
              <a:gd name="connsiteY4" fmla="*/ 108857 h 1611086"/>
              <a:gd name="connsiteX5" fmla="*/ 936172 w 1458686"/>
              <a:gd name="connsiteY5" fmla="*/ 43543 h 1611086"/>
              <a:gd name="connsiteX6" fmla="*/ 631372 w 1458686"/>
              <a:gd name="connsiteY6" fmla="*/ 0 h 1611086"/>
              <a:gd name="connsiteX7" fmla="*/ 304800 w 1458686"/>
              <a:gd name="connsiteY7" fmla="*/ 43543 h 1611086"/>
              <a:gd name="connsiteX8" fmla="*/ 174172 w 1458686"/>
              <a:gd name="connsiteY8" fmla="*/ 130629 h 1611086"/>
              <a:gd name="connsiteX9" fmla="*/ 108857 w 1458686"/>
              <a:gd name="connsiteY9" fmla="*/ 174172 h 1611086"/>
              <a:gd name="connsiteX10" fmla="*/ 21772 w 1458686"/>
              <a:gd name="connsiteY10" fmla="*/ 370115 h 1611086"/>
              <a:gd name="connsiteX11" fmla="*/ 0 w 1458686"/>
              <a:gd name="connsiteY11" fmla="*/ 435429 h 1611086"/>
              <a:gd name="connsiteX12" fmla="*/ 21772 w 1458686"/>
              <a:gd name="connsiteY12" fmla="*/ 653143 h 1611086"/>
              <a:gd name="connsiteX13" fmla="*/ 43543 w 1458686"/>
              <a:gd name="connsiteY13" fmla="*/ 740229 h 1611086"/>
              <a:gd name="connsiteX14" fmla="*/ 65315 w 1458686"/>
              <a:gd name="connsiteY14" fmla="*/ 849086 h 1611086"/>
              <a:gd name="connsiteX15" fmla="*/ 87086 w 1458686"/>
              <a:gd name="connsiteY15" fmla="*/ 936172 h 1611086"/>
              <a:gd name="connsiteX16" fmla="*/ 152400 w 1458686"/>
              <a:gd name="connsiteY16" fmla="*/ 1001486 h 1611086"/>
              <a:gd name="connsiteX17" fmla="*/ 195943 w 1458686"/>
              <a:gd name="connsiteY17" fmla="*/ 1132115 h 1611086"/>
              <a:gd name="connsiteX18" fmla="*/ 304800 w 1458686"/>
              <a:gd name="connsiteY18" fmla="*/ 1262743 h 1611086"/>
              <a:gd name="connsiteX19" fmla="*/ 435429 w 1458686"/>
              <a:gd name="connsiteY19" fmla="*/ 1371600 h 1611086"/>
              <a:gd name="connsiteX20" fmla="*/ 522515 w 1458686"/>
              <a:gd name="connsiteY20" fmla="*/ 1458686 h 1611086"/>
              <a:gd name="connsiteX21" fmla="*/ 653143 w 1458686"/>
              <a:gd name="connsiteY21" fmla="*/ 1545772 h 1611086"/>
              <a:gd name="connsiteX22" fmla="*/ 740229 w 1458686"/>
              <a:gd name="connsiteY22" fmla="*/ 1567543 h 1611086"/>
              <a:gd name="connsiteX23" fmla="*/ 805543 w 1458686"/>
              <a:gd name="connsiteY23" fmla="*/ 1589315 h 1611086"/>
              <a:gd name="connsiteX24" fmla="*/ 914400 w 1458686"/>
              <a:gd name="connsiteY24" fmla="*/ 1611086 h 1611086"/>
              <a:gd name="connsiteX25" fmla="*/ 1110343 w 1458686"/>
              <a:gd name="connsiteY25" fmla="*/ 1545772 h 1611086"/>
              <a:gd name="connsiteX26" fmla="*/ 1175657 w 1458686"/>
              <a:gd name="connsiteY26" fmla="*/ 1480457 h 1611086"/>
              <a:gd name="connsiteX27" fmla="*/ 1262743 w 1458686"/>
              <a:gd name="connsiteY27" fmla="*/ 1349829 h 1611086"/>
              <a:gd name="connsiteX28" fmla="*/ 1328057 w 1458686"/>
              <a:gd name="connsiteY28" fmla="*/ 1328057 h 1611086"/>
              <a:gd name="connsiteX29" fmla="*/ 1371600 w 1458686"/>
              <a:gd name="connsiteY29" fmla="*/ 1262743 h 1611086"/>
              <a:gd name="connsiteX30" fmla="*/ 1393372 w 1458686"/>
              <a:gd name="connsiteY30" fmla="*/ 1197429 h 1611086"/>
              <a:gd name="connsiteX31" fmla="*/ 1436915 w 1458686"/>
              <a:gd name="connsiteY31" fmla="*/ 1023257 h 1611086"/>
              <a:gd name="connsiteX32" fmla="*/ 1458686 w 1458686"/>
              <a:gd name="connsiteY32" fmla="*/ 936172 h 1611086"/>
              <a:gd name="connsiteX33" fmla="*/ 1415143 w 1458686"/>
              <a:gd name="connsiteY33" fmla="*/ 478972 h 1611086"/>
              <a:gd name="connsiteX34" fmla="*/ 1371600 w 1458686"/>
              <a:gd name="connsiteY34" fmla="*/ 391886 h 1611086"/>
              <a:gd name="connsiteX35" fmla="*/ 1306286 w 1458686"/>
              <a:gd name="connsiteY35" fmla="*/ 261257 h 1611086"/>
              <a:gd name="connsiteX36" fmla="*/ 1262743 w 1458686"/>
              <a:gd name="connsiteY36" fmla="*/ 239486 h 161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58686" h="1611086">
                <a:moveTo>
                  <a:pt x="1393372" y="261257"/>
                </a:moveTo>
                <a:cubicBezTo>
                  <a:pt x="1357086" y="246743"/>
                  <a:pt x="1317655" y="238428"/>
                  <a:pt x="1284515" y="217715"/>
                </a:cubicBezTo>
                <a:cubicBezTo>
                  <a:pt x="1258405" y="201396"/>
                  <a:pt x="1246739" y="166170"/>
                  <a:pt x="1219200" y="152400"/>
                </a:cubicBezTo>
                <a:cubicBezTo>
                  <a:pt x="1186102" y="135851"/>
                  <a:pt x="1146242" y="139604"/>
                  <a:pt x="1110343" y="130629"/>
                </a:cubicBezTo>
                <a:cubicBezTo>
                  <a:pt x="1088079" y="125063"/>
                  <a:pt x="1065555" y="119120"/>
                  <a:pt x="1045029" y="108857"/>
                </a:cubicBezTo>
                <a:cubicBezTo>
                  <a:pt x="1007180" y="89933"/>
                  <a:pt x="974021" y="62467"/>
                  <a:pt x="936172" y="43543"/>
                </a:cubicBezTo>
                <a:cubicBezTo>
                  <a:pt x="852406" y="1661"/>
                  <a:pt x="692548" y="5562"/>
                  <a:pt x="631372" y="0"/>
                </a:cubicBezTo>
                <a:cubicBezTo>
                  <a:pt x="612855" y="1543"/>
                  <a:pt x="383265" y="-49"/>
                  <a:pt x="304800" y="43543"/>
                </a:cubicBezTo>
                <a:cubicBezTo>
                  <a:pt x="259054" y="68958"/>
                  <a:pt x="217715" y="101600"/>
                  <a:pt x="174172" y="130629"/>
                </a:cubicBezTo>
                <a:lnTo>
                  <a:pt x="108857" y="174172"/>
                </a:lnTo>
                <a:cubicBezTo>
                  <a:pt x="39855" y="277677"/>
                  <a:pt x="73590" y="214661"/>
                  <a:pt x="21772" y="370115"/>
                </a:cubicBezTo>
                <a:lnTo>
                  <a:pt x="0" y="435429"/>
                </a:lnTo>
                <a:cubicBezTo>
                  <a:pt x="7257" y="508000"/>
                  <a:pt x="11458" y="580943"/>
                  <a:pt x="21772" y="653143"/>
                </a:cubicBezTo>
                <a:cubicBezTo>
                  <a:pt x="26004" y="682764"/>
                  <a:pt x="37052" y="711020"/>
                  <a:pt x="43543" y="740229"/>
                </a:cubicBezTo>
                <a:cubicBezTo>
                  <a:pt x="51570" y="776352"/>
                  <a:pt x="57288" y="812963"/>
                  <a:pt x="65315" y="849086"/>
                </a:cubicBezTo>
                <a:cubicBezTo>
                  <a:pt x="71806" y="878295"/>
                  <a:pt x="72241" y="910192"/>
                  <a:pt x="87086" y="936172"/>
                </a:cubicBezTo>
                <a:cubicBezTo>
                  <a:pt x="102362" y="962905"/>
                  <a:pt x="130629" y="979715"/>
                  <a:pt x="152400" y="1001486"/>
                </a:cubicBezTo>
                <a:cubicBezTo>
                  <a:pt x="166914" y="1045029"/>
                  <a:pt x="163488" y="1099660"/>
                  <a:pt x="195943" y="1132115"/>
                </a:cubicBezTo>
                <a:cubicBezTo>
                  <a:pt x="386768" y="1322940"/>
                  <a:pt x="153238" y="1080870"/>
                  <a:pt x="304800" y="1262743"/>
                </a:cubicBezTo>
                <a:cubicBezTo>
                  <a:pt x="357185" y="1325604"/>
                  <a:pt x="371209" y="1328786"/>
                  <a:pt x="435429" y="1371600"/>
                </a:cubicBezTo>
                <a:cubicBezTo>
                  <a:pt x="472374" y="1482438"/>
                  <a:pt x="427511" y="1405906"/>
                  <a:pt x="522515" y="1458686"/>
                </a:cubicBezTo>
                <a:cubicBezTo>
                  <a:pt x="568261" y="1484101"/>
                  <a:pt x="602374" y="1533080"/>
                  <a:pt x="653143" y="1545772"/>
                </a:cubicBezTo>
                <a:cubicBezTo>
                  <a:pt x="682172" y="1553029"/>
                  <a:pt x="711458" y="1559323"/>
                  <a:pt x="740229" y="1567543"/>
                </a:cubicBezTo>
                <a:cubicBezTo>
                  <a:pt x="762295" y="1573848"/>
                  <a:pt x="783279" y="1583749"/>
                  <a:pt x="805543" y="1589315"/>
                </a:cubicBezTo>
                <a:cubicBezTo>
                  <a:pt x="841442" y="1598290"/>
                  <a:pt x="878114" y="1603829"/>
                  <a:pt x="914400" y="1611086"/>
                </a:cubicBezTo>
                <a:cubicBezTo>
                  <a:pt x="1027800" y="1592186"/>
                  <a:pt x="1033811" y="1609550"/>
                  <a:pt x="1110343" y="1545772"/>
                </a:cubicBezTo>
                <a:cubicBezTo>
                  <a:pt x="1133996" y="1526061"/>
                  <a:pt x="1156754" y="1504761"/>
                  <a:pt x="1175657" y="1480457"/>
                </a:cubicBezTo>
                <a:cubicBezTo>
                  <a:pt x="1207786" y="1439149"/>
                  <a:pt x="1213097" y="1366378"/>
                  <a:pt x="1262743" y="1349829"/>
                </a:cubicBezTo>
                <a:lnTo>
                  <a:pt x="1328057" y="1328057"/>
                </a:lnTo>
                <a:cubicBezTo>
                  <a:pt x="1342571" y="1306286"/>
                  <a:pt x="1359898" y="1286146"/>
                  <a:pt x="1371600" y="1262743"/>
                </a:cubicBezTo>
                <a:cubicBezTo>
                  <a:pt x="1381863" y="1242217"/>
                  <a:pt x="1387334" y="1219569"/>
                  <a:pt x="1393372" y="1197429"/>
                </a:cubicBezTo>
                <a:cubicBezTo>
                  <a:pt x="1409118" y="1139694"/>
                  <a:pt x="1422401" y="1081314"/>
                  <a:pt x="1436915" y="1023257"/>
                </a:cubicBezTo>
                <a:lnTo>
                  <a:pt x="1458686" y="936172"/>
                </a:lnTo>
                <a:cubicBezTo>
                  <a:pt x="1450959" y="797076"/>
                  <a:pt x="1475602" y="620040"/>
                  <a:pt x="1415143" y="478972"/>
                </a:cubicBezTo>
                <a:cubicBezTo>
                  <a:pt x="1402358" y="449141"/>
                  <a:pt x="1384385" y="421717"/>
                  <a:pt x="1371600" y="391886"/>
                </a:cubicBezTo>
                <a:cubicBezTo>
                  <a:pt x="1345039" y="329910"/>
                  <a:pt x="1358586" y="313557"/>
                  <a:pt x="1306286" y="261257"/>
                </a:cubicBezTo>
                <a:cubicBezTo>
                  <a:pt x="1294811" y="249782"/>
                  <a:pt x="1277257" y="246743"/>
                  <a:pt x="1262743" y="239486"/>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6173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demon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839</TotalTime>
  <Words>895</Words>
  <Application>Microsoft Office PowerPoint</Application>
  <PresentationFormat>On-screen Show (4:3)</PresentationFormat>
  <Paragraphs>67</Paragraphs>
  <Slides>12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Tw Cen MT</vt:lpstr>
      <vt:lpstr>Montserrat</vt:lpstr>
      <vt:lpstr>Calibri</vt:lpstr>
      <vt:lpstr>Wingdings 3</vt:lpstr>
      <vt:lpstr>Desdemona template</vt:lpstr>
      <vt:lpstr>National policy framework  for increasing resilience  towards the adverse impacts of climate change</vt:lpstr>
      <vt:lpstr>1. How vulnerable is Lebanon</vt:lpstr>
      <vt:lpstr>Future climate risks Moderate case scenario – mid century </vt:lpstr>
      <vt:lpstr>Impacts on Lebanon</vt:lpstr>
      <vt:lpstr>Economic costs from climate change impacts in 2040</vt:lpstr>
      <vt:lpstr>\What about agriculture?</vt:lpstr>
      <vt:lpstr>2. How is Lebanon planning to adapt</vt:lpstr>
      <vt:lpstr>Technology Needs Assessment – adaptation in the agriculture sector</vt:lpstr>
      <vt:lpstr>Strategy of the Ministry of Agriculture</vt:lpstr>
      <vt:lpstr>Intended Nationally Determined Contribution</vt:lpstr>
      <vt:lpstr>National Adaptation Plan on the way</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Lea Kai Aboujaoudé</dc:creator>
  <cp:lastModifiedBy>Yara Daou</cp:lastModifiedBy>
  <cp:revision>43</cp:revision>
  <dcterms:modified xsi:type="dcterms:W3CDTF">2017-02-05T19:25:54Z</dcterms:modified>
</cp:coreProperties>
</file>