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73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8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120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15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0508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57255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54174" y="516366"/>
            <a:ext cx="11083635" cy="51757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4013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7760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6376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19789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4457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263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2520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8270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6648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B56C5-D61A-4CBA-B75F-A01C92502601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EDC67-48AC-4520-802E-335FBEB0AA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3391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53000" y="2903980"/>
            <a:ext cx="5180704" cy="1466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206" marR="4483" indent="-1121" algn="ctr"/>
            <a:r>
              <a:rPr lang="en-US" sz="3177" spc="-13" dirty="0">
                <a:latin typeface="Calibri"/>
                <a:cs typeface="Calibri"/>
              </a:rPr>
              <a:t>6</a:t>
            </a:r>
            <a:r>
              <a:rPr lang="en-US" sz="3177" spc="-13" baseline="30000" dirty="0" smtClean="0">
                <a:latin typeface="Calibri"/>
                <a:cs typeface="Calibri"/>
              </a:rPr>
              <a:t>th</a:t>
            </a:r>
            <a:r>
              <a:rPr lang="en-US" sz="3177" spc="-13" dirty="0" smtClean="0">
                <a:latin typeface="Calibri"/>
                <a:cs typeface="Calibri"/>
              </a:rPr>
              <a:t> </a:t>
            </a:r>
            <a:r>
              <a:rPr lang="en-US" sz="3177" spc="-13" dirty="0">
                <a:latin typeface="Calibri"/>
                <a:cs typeface="Calibri"/>
              </a:rPr>
              <a:t>STEERING COMMITTEE</a:t>
            </a:r>
          </a:p>
          <a:p>
            <a:pPr marL="11206" marR="4483" indent="-1121" algn="ctr"/>
            <a:r>
              <a:rPr lang="en-US" sz="3177" spc="-13" dirty="0" smtClean="0">
                <a:latin typeface="Calibri"/>
                <a:cs typeface="Calibri"/>
              </a:rPr>
              <a:t>Amman March 29 March 2017</a:t>
            </a:r>
            <a:endParaRPr lang="en-US" sz="3177" spc="-13" dirty="0">
              <a:latin typeface="Calibri"/>
              <a:cs typeface="Calibri"/>
            </a:endParaRPr>
          </a:p>
          <a:p>
            <a:pPr marL="11206" marR="4483" indent="-1121" algn="ctr"/>
            <a:r>
              <a:rPr lang="en-US" sz="3177" spc="-13" dirty="0" smtClean="0">
                <a:latin typeface="Calibri"/>
                <a:cs typeface="Calibri"/>
              </a:rPr>
              <a:t>Mitigation and Climate Finance</a:t>
            </a:r>
            <a:endParaRPr sz="3177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40231" y="5658521"/>
            <a:ext cx="2035884" cy="708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" name="object 4"/>
          <p:cNvSpPr/>
          <p:nvPr/>
        </p:nvSpPr>
        <p:spPr>
          <a:xfrm>
            <a:off x="9881797" y="4810012"/>
            <a:ext cx="1222338" cy="8485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" name="object 5"/>
          <p:cNvSpPr txBox="1"/>
          <p:nvPr/>
        </p:nvSpPr>
        <p:spPr>
          <a:xfrm>
            <a:off x="9593694" y="5878457"/>
            <a:ext cx="1798544" cy="4887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6593" marR="4483" indent="-45946"/>
            <a:r>
              <a:rPr sz="1588" spc="-9" dirty="0">
                <a:latin typeface="Calibri"/>
                <a:cs typeface="Calibri"/>
              </a:rPr>
              <a:t>Project </a:t>
            </a:r>
            <a:r>
              <a:rPr sz="1588" dirty="0">
                <a:latin typeface="Calibri"/>
                <a:cs typeface="Calibri"/>
              </a:rPr>
              <a:t>funded </a:t>
            </a:r>
            <a:r>
              <a:rPr sz="1588" spc="-9" dirty="0">
                <a:latin typeface="Calibri"/>
                <a:cs typeface="Calibri"/>
              </a:rPr>
              <a:t>by </a:t>
            </a:r>
            <a:r>
              <a:rPr sz="1588" spc="-4" dirty="0">
                <a:latin typeface="Calibri"/>
                <a:cs typeface="Calibri"/>
              </a:rPr>
              <a:t>the  European</a:t>
            </a:r>
            <a:r>
              <a:rPr sz="1588" spc="-71" dirty="0">
                <a:latin typeface="Calibri"/>
                <a:cs typeface="Calibri"/>
              </a:rPr>
              <a:t> </a:t>
            </a:r>
            <a:r>
              <a:rPr sz="1588" spc="-4" dirty="0">
                <a:latin typeface="Calibri"/>
                <a:cs typeface="Calibri"/>
              </a:rPr>
              <a:t>Union</a:t>
            </a:r>
            <a:endParaRPr sz="1588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36109" y="6084791"/>
            <a:ext cx="607359" cy="1629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206"/>
            <a:r>
              <a:rPr sz="1059" dirty="0">
                <a:solidFill>
                  <a:srgbClr val="898989"/>
                </a:solidFill>
                <a:latin typeface="Calibri"/>
                <a:cs typeface="Calibri"/>
              </a:rPr>
              <a:t>4/05/2015</a:t>
            </a:r>
            <a:endParaRPr sz="1059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340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2611"/>
          </a:xfrm>
        </p:spPr>
        <p:txBody>
          <a:bodyPr>
            <a:normAutofit fontScale="90000"/>
          </a:bodyPr>
          <a:lstStyle/>
          <a:p>
            <a:pPr algn="ctr"/>
            <a:r>
              <a:rPr lang="en-US" spc="-9" dirty="0">
                <a:solidFill>
                  <a:srgbClr val="C00000"/>
                </a:solidFill>
              </a:rPr>
              <a:t>From </a:t>
            </a:r>
            <a:r>
              <a:rPr lang="en-US" spc="-9" dirty="0" smtClean="0">
                <a:solidFill>
                  <a:srgbClr val="C00000"/>
                </a:solidFill>
              </a:rPr>
              <a:t>5</a:t>
            </a:r>
            <a:r>
              <a:rPr lang="en-US" spc="-9" baseline="30000" dirty="0" smtClean="0">
                <a:solidFill>
                  <a:srgbClr val="C00000"/>
                </a:solidFill>
              </a:rPr>
              <a:t>th</a:t>
            </a:r>
            <a:r>
              <a:rPr lang="en-US" spc="-9" dirty="0" smtClean="0">
                <a:solidFill>
                  <a:srgbClr val="C00000"/>
                </a:solidFill>
              </a:rPr>
              <a:t> </a:t>
            </a:r>
            <a:r>
              <a:rPr lang="en-US" spc="-9" dirty="0">
                <a:solidFill>
                  <a:srgbClr val="C00000"/>
                </a:solidFill>
              </a:rPr>
              <a:t>to </a:t>
            </a:r>
            <a:r>
              <a:rPr lang="en-US" spc="-9" dirty="0" smtClean="0">
                <a:solidFill>
                  <a:srgbClr val="C00000"/>
                </a:solidFill>
              </a:rPr>
              <a:t>6</a:t>
            </a:r>
            <a:r>
              <a:rPr lang="en-US" spc="-9" baseline="30000" dirty="0" smtClean="0">
                <a:solidFill>
                  <a:srgbClr val="C00000"/>
                </a:solidFill>
              </a:rPr>
              <a:t>th</a:t>
            </a:r>
            <a:r>
              <a:rPr lang="en-US" spc="-9" dirty="0" smtClean="0">
                <a:solidFill>
                  <a:srgbClr val="C00000"/>
                </a:solidFill>
              </a:rPr>
              <a:t> SC (and beyond) </a:t>
            </a:r>
            <a:r>
              <a:rPr lang="en-US" spc="-9" dirty="0">
                <a:solidFill>
                  <a:srgbClr val="C00000"/>
                </a:solidFill>
              </a:rPr>
              <a:t>/ </a:t>
            </a:r>
            <a:r>
              <a:rPr lang="en-US" spc="-9" dirty="0" smtClean="0">
                <a:solidFill>
                  <a:srgbClr val="C00000"/>
                </a:solidFill>
              </a:rPr>
              <a:t>Mitigation and </a:t>
            </a:r>
            <a:r>
              <a:rPr lang="en-US" spc="-9" dirty="0">
                <a:solidFill>
                  <a:srgbClr val="C00000"/>
                </a:solidFill>
              </a:rPr>
              <a:t>Climate </a:t>
            </a:r>
            <a:r>
              <a:rPr lang="en-US" spc="-9" dirty="0" smtClean="0">
                <a:solidFill>
                  <a:srgbClr val="C00000"/>
                </a:solidFill>
              </a:rPr>
              <a:t>Finance</a:t>
            </a:r>
            <a:endParaRPr lang="fr-BE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005255"/>
              </p:ext>
            </p:extLst>
          </p:nvPr>
        </p:nvGraphicFramePr>
        <p:xfrm>
          <a:off x="408791" y="1387736"/>
          <a:ext cx="11413864" cy="5249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558"/>
                <a:gridCol w="2522143"/>
                <a:gridCol w="3304474"/>
                <a:gridCol w="2935689"/>
              </a:tblGrid>
              <a:tr h="462579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 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TO</a:t>
                      </a:r>
                      <a:r>
                        <a:rPr lang="fr-BE" baseline="0" dirty="0" smtClean="0"/>
                        <a:t> JANUARY 2018</a:t>
                      </a:r>
                      <a:endParaRPr lang="fr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Jordan</a:t>
                      </a:r>
                      <a:r>
                        <a:rPr lang="en-GB" baseline="0" noProof="0" dirty="0" smtClean="0"/>
                        <a:t> National Activity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Continue development of Solar Water Pump project proposal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latin typeface="+mn-lt"/>
                        </a:rPr>
                        <a:t>Second draft ready. Strong</a:t>
                      </a:r>
                      <a:r>
                        <a:rPr lang="en-GB" sz="1800" baseline="0" noProof="0" dirty="0" smtClean="0">
                          <a:latin typeface="+mn-lt"/>
                        </a:rPr>
                        <a:t> adaptation component included</a:t>
                      </a:r>
                      <a:endParaRPr lang="en-GB" sz="180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latin typeface="+mn-lt"/>
                        </a:rPr>
                        <a:t>Pilot</a:t>
                      </a:r>
                      <a:r>
                        <a:rPr lang="en-GB" sz="1800" baseline="0" noProof="0" dirty="0" smtClean="0">
                          <a:latin typeface="+mn-lt"/>
                        </a:rPr>
                        <a:t> implementation with EUD funds. Link to financiers</a:t>
                      </a:r>
                      <a:endParaRPr lang="en-GB" sz="1800" noProof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Egypt</a:t>
                      </a:r>
                      <a:r>
                        <a:rPr lang="en-GB" baseline="0" noProof="0" dirty="0" smtClean="0"/>
                        <a:t> National Activity</a:t>
                      </a:r>
                      <a:endParaRPr lang="en-GB" noProof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Implement</a:t>
                      </a:r>
                      <a:r>
                        <a:rPr lang="en-GB" baseline="0" noProof="0" dirty="0" smtClean="0"/>
                        <a:t> feasibility study for Climate Change Centre of Excellence</a:t>
                      </a:r>
                      <a:endParaRPr lang="en-GB" noProof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61594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GB" sz="1800" noProof="0" dirty="0" smtClean="0">
                          <a:latin typeface="+mn-lt"/>
                          <a:cs typeface="Cambria"/>
                        </a:rPr>
                        <a:t>Study</a:t>
                      </a:r>
                      <a:r>
                        <a:rPr lang="en-GB" sz="1800" baseline="0" noProof="0" dirty="0" smtClean="0">
                          <a:latin typeface="+mn-lt"/>
                          <a:cs typeface="Cambria"/>
                        </a:rPr>
                        <a:t> almost completed. COP22 side event</a:t>
                      </a:r>
                      <a:endParaRPr lang="en-GB" sz="1800" noProof="0" dirty="0">
                        <a:latin typeface="+mn-lt"/>
                        <a:cs typeface="Cambr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61594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GB" sz="1800" noProof="0" dirty="0" smtClean="0">
                          <a:latin typeface="+mn-lt"/>
                          <a:cs typeface="Cambria"/>
                        </a:rPr>
                        <a:t>Workshop</a:t>
                      </a:r>
                      <a:r>
                        <a:rPr lang="en-GB" sz="1800" baseline="0" noProof="0" dirty="0" smtClean="0">
                          <a:latin typeface="+mn-lt"/>
                          <a:cs typeface="Cambria"/>
                        </a:rPr>
                        <a:t> with international donors</a:t>
                      </a:r>
                      <a:endParaRPr lang="en-GB" sz="1800" noProof="0" dirty="0">
                        <a:latin typeface="+mn-lt"/>
                        <a:cs typeface="Cambria"/>
                      </a:endParaRPr>
                    </a:p>
                  </a:txBody>
                  <a:tcPr marL="0" marR="0" marT="0" marB="0"/>
                </a:tc>
              </a:tr>
              <a:tr h="672353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Israel National Activity</a:t>
                      </a:r>
                      <a:endParaRPr lang="en-GB" noProof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Second round of LEAP</a:t>
                      </a:r>
                      <a:endParaRPr lang="en-GB" noProof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latin typeface="+mn-lt"/>
                        </a:rPr>
                        <a:t>LEAP scheduled</a:t>
                      </a:r>
                      <a:r>
                        <a:rPr lang="en-GB" sz="1800" baseline="0" noProof="0" dirty="0" smtClean="0">
                          <a:latin typeface="+mn-lt"/>
                        </a:rPr>
                        <a:t> and suspended (more funds needed)</a:t>
                      </a:r>
                      <a:endParaRPr lang="en-GB" sz="180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latin typeface="+mn-lt"/>
                        </a:rPr>
                        <a:t>Rescheduling of LEAP </a:t>
                      </a:r>
                      <a:endParaRPr lang="en-GB" sz="1800" noProof="0" dirty="0">
                        <a:latin typeface="+mn-lt"/>
                      </a:endParaRPr>
                    </a:p>
                  </a:txBody>
                  <a:tcPr/>
                </a:tc>
              </a:tr>
              <a:tr h="1014693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NAMA/MRV</a:t>
                      </a:r>
                      <a:r>
                        <a:rPr lang="en-GB" baseline="0" noProof="0" dirty="0" smtClean="0"/>
                        <a:t> regional seminar</a:t>
                      </a:r>
                      <a:endParaRPr lang="en-GB" noProof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Fact finding/gap</a:t>
                      </a:r>
                      <a:r>
                        <a:rPr lang="en-GB" baseline="0" noProof="0" dirty="0" smtClean="0"/>
                        <a:t> analysis and regional seminar</a:t>
                      </a:r>
                      <a:endParaRPr lang="en-GB" noProof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latin typeface="+mn-lt"/>
                        </a:rPr>
                        <a:t>MRV survey</a:t>
                      </a:r>
                      <a:r>
                        <a:rPr lang="en-GB" sz="1800" baseline="0" noProof="0" dirty="0" smtClean="0">
                          <a:latin typeface="+mn-lt"/>
                        </a:rPr>
                        <a:t> implemented (policy paper on the website). Pilot action for MRV intranet under implementation in Lebanon</a:t>
                      </a:r>
                      <a:endParaRPr lang="en-GB" sz="180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latin typeface="+mn-lt"/>
                        </a:rPr>
                        <a:t>Lessons learnt/best practices form pilot action for</a:t>
                      </a:r>
                      <a:r>
                        <a:rPr lang="en-GB" sz="1800" baseline="0" noProof="0" dirty="0" smtClean="0">
                          <a:latin typeface="+mn-lt"/>
                        </a:rPr>
                        <a:t> presentation at final regional seminar</a:t>
                      </a:r>
                      <a:endParaRPr lang="en-GB" sz="1800" noProof="0" dirty="0">
                        <a:latin typeface="+mn-lt"/>
                      </a:endParaRPr>
                    </a:p>
                  </a:txBody>
                  <a:tcPr/>
                </a:tc>
              </a:tr>
              <a:tr h="1014693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CC Mainstreaming/NDC implementation</a:t>
                      </a:r>
                      <a:endParaRPr lang="en-GB" noProof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Public</a:t>
                      </a:r>
                      <a:r>
                        <a:rPr lang="en-GB" baseline="0" noProof="0" dirty="0" smtClean="0"/>
                        <a:t> and private sector engaged in solutions for climate change</a:t>
                      </a:r>
                      <a:endParaRPr lang="en-GB" noProof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latin typeface="+mn-lt"/>
                        </a:rPr>
                        <a:t>Support</a:t>
                      </a:r>
                      <a:r>
                        <a:rPr lang="en-GB" sz="1800" baseline="0" noProof="0" dirty="0" smtClean="0">
                          <a:latin typeface="+mn-lt"/>
                        </a:rPr>
                        <a:t> for the implementation of the Lebanon Climate Act/LCA</a:t>
                      </a:r>
                      <a:endParaRPr lang="en-GB" sz="180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latin typeface="+mn-lt"/>
                        </a:rPr>
                        <a:t>Continue support LCA</a:t>
                      </a:r>
                      <a:r>
                        <a:rPr lang="en-GB" sz="1800" baseline="0" noProof="0" dirty="0" smtClean="0">
                          <a:latin typeface="+mn-lt"/>
                        </a:rPr>
                        <a:t> and regionalize the results (handbook under preparation)</a:t>
                      </a:r>
                      <a:endParaRPr lang="en-GB" sz="1800" noProof="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175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65126"/>
            <a:ext cx="10622279" cy="1097914"/>
          </a:xfrm>
        </p:spPr>
        <p:txBody>
          <a:bodyPr>
            <a:normAutofit fontScale="90000"/>
          </a:bodyPr>
          <a:lstStyle/>
          <a:p>
            <a:pPr algn="ctr"/>
            <a:r>
              <a:rPr lang="en-US" spc="-9" dirty="0">
                <a:solidFill>
                  <a:srgbClr val="C00000"/>
                </a:solidFill>
              </a:rPr>
              <a:t>From 5</a:t>
            </a:r>
            <a:r>
              <a:rPr lang="en-US" spc="-9" baseline="30000" dirty="0">
                <a:solidFill>
                  <a:srgbClr val="C00000"/>
                </a:solidFill>
              </a:rPr>
              <a:t>th</a:t>
            </a:r>
            <a:r>
              <a:rPr lang="en-US" spc="-9" dirty="0">
                <a:solidFill>
                  <a:srgbClr val="C00000"/>
                </a:solidFill>
              </a:rPr>
              <a:t> to 6</a:t>
            </a:r>
            <a:r>
              <a:rPr lang="en-US" spc="-9" baseline="30000" dirty="0">
                <a:solidFill>
                  <a:srgbClr val="C00000"/>
                </a:solidFill>
              </a:rPr>
              <a:t>th</a:t>
            </a:r>
            <a:r>
              <a:rPr lang="en-US" spc="-9" dirty="0">
                <a:solidFill>
                  <a:srgbClr val="C00000"/>
                </a:solidFill>
              </a:rPr>
              <a:t> SC (and beyond) / Mitigation and Climate Finance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7131782"/>
              </p:ext>
            </p:extLst>
          </p:nvPr>
        </p:nvGraphicFramePr>
        <p:xfrm>
          <a:off x="570156" y="1463040"/>
          <a:ext cx="11123406" cy="4853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892"/>
                <a:gridCol w="2396863"/>
                <a:gridCol w="3384922"/>
                <a:gridCol w="2711729"/>
              </a:tblGrid>
              <a:tr h="28877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ITEM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ACTIVTY</a:t>
                      </a:r>
                      <a:r>
                        <a:rPr lang="en-US" sz="1800" baseline="0" dirty="0" smtClean="0"/>
                        <a:t> 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RESULT</a:t>
                      </a:r>
                      <a:endParaRPr lang="fr-B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800" dirty="0" smtClean="0"/>
                        <a:t>TO</a:t>
                      </a:r>
                      <a:r>
                        <a:rPr lang="fr-BE" sz="1800" baseline="0" dirty="0" smtClean="0"/>
                        <a:t> JANUARY 2018</a:t>
                      </a:r>
                      <a:endParaRPr lang="fr-BE" sz="1800" dirty="0"/>
                    </a:p>
                  </a:txBody>
                  <a:tcPr/>
                </a:tc>
              </a:tr>
              <a:tr h="2350804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Regional</a:t>
                      </a:r>
                      <a:r>
                        <a:rPr lang="en-GB" baseline="0" noProof="0" dirty="0" smtClean="0"/>
                        <a:t> seminar for climate finance</a:t>
                      </a:r>
                      <a:endParaRPr lang="en-GB" noProof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Hold Regional Seminar</a:t>
                      </a:r>
                      <a:endParaRPr lang="en-GB" noProof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/>
                        <a:t>Regional</a:t>
                      </a:r>
                      <a:r>
                        <a:rPr lang="en-GB" baseline="0" noProof="0" dirty="0" smtClean="0"/>
                        <a:t> s</a:t>
                      </a:r>
                      <a:r>
                        <a:rPr lang="en-GB" noProof="0" dirty="0" smtClean="0"/>
                        <a:t>eminar</a:t>
                      </a:r>
                      <a:r>
                        <a:rPr lang="en-GB" baseline="0" noProof="0" dirty="0" smtClean="0"/>
                        <a:t> implemented, project selection in interested countries, “Access to climate finance” Handbook prepared, support for project development under implementation in 4 countries (Algeria, Jordan, Lebanon, Palestine)</a:t>
                      </a:r>
                      <a:endParaRPr lang="en-GB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>
                          <a:latin typeface="+mn-lt"/>
                        </a:rPr>
                        <a:t>Continue support to selected projects for development and matching with funds.</a:t>
                      </a:r>
                      <a:r>
                        <a:rPr lang="en-GB" sz="1800" baseline="0" noProof="0" dirty="0" smtClean="0">
                          <a:latin typeface="+mn-lt"/>
                        </a:rPr>
                        <a:t> Support to new projects?</a:t>
                      </a:r>
                      <a:endParaRPr lang="en-GB" sz="1800" noProof="0" dirty="0">
                        <a:latin typeface="+mn-lt"/>
                      </a:endParaRPr>
                    </a:p>
                  </a:txBody>
                  <a:tcPr/>
                </a:tc>
              </a:tr>
              <a:tr h="1222418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Climate finance mechanisms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Enhance</a:t>
                      </a:r>
                      <a:r>
                        <a:rPr lang="en-US" baseline="0" dirty="0" smtClean="0"/>
                        <a:t> availability of and access to climate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</a:t>
                      </a:r>
                      <a:r>
                        <a:rPr lang="en-US" baseline="0" dirty="0" smtClean="0"/>
                        <a:t> policy papers (available on website) on international and national climate finance in Israel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</a:t>
                      </a:r>
                      <a:r>
                        <a:rPr lang="en-US" baseline="0" dirty="0" smtClean="0"/>
                        <a:t> for Action Plan on key findings. Regionalization of promising opportunities</a:t>
                      </a:r>
                      <a:endParaRPr lang="en-US" dirty="0"/>
                    </a:p>
                  </a:txBody>
                  <a:tcPr/>
                </a:tc>
              </a:tr>
              <a:tr h="740594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Climate finance mechanisms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Regionalization of promising opportunities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Explore feasibility of establishing a Mediterranean</a:t>
                      </a:r>
                      <a:r>
                        <a:rPr lang="en-US" baseline="0" dirty="0" smtClean="0"/>
                        <a:t> Mitigation Bond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Establishment</a:t>
                      </a:r>
                      <a:r>
                        <a:rPr lang="en-US" baseline="0" dirty="0" smtClean="0"/>
                        <a:t> of mitigation bond and presentation at COP23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0843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327</Words>
  <Application>Microsoft Office PowerPoint</Application>
  <PresentationFormat>Widescreen</PresentationFormat>
  <Paragraphs>47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Thème Office</vt:lpstr>
      <vt:lpstr>PowerPoint Presentation</vt:lpstr>
      <vt:lpstr>From 5th to 6th SC (and beyond) / Mitigation and Climate Finance</vt:lpstr>
      <vt:lpstr>From 5th to 6th SC (and beyond) / Mitigation and Climate Finance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Bsala</dc:creator>
  <cp:lastModifiedBy>Bsala</cp:lastModifiedBy>
  <cp:revision>28</cp:revision>
  <dcterms:created xsi:type="dcterms:W3CDTF">2016-02-28T22:15:35Z</dcterms:created>
  <dcterms:modified xsi:type="dcterms:W3CDTF">2017-03-26T22:33:37Z</dcterms:modified>
</cp:coreProperties>
</file>