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83" r:id="rId2"/>
    <p:sldId id="350" r:id="rId3"/>
    <p:sldId id="351" r:id="rId4"/>
    <p:sldId id="360" r:id="rId5"/>
    <p:sldId id="355" r:id="rId6"/>
    <p:sldId id="352" r:id="rId7"/>
    <p:sldId id="353" r:id="rId8"/>
    <p:sldId id="354" r:id="rId9"/>
    <p:sldId id="356" r:id="rId10"/>
    <p:sldId id="363" r:id="rId11"/>
    <p:sldId id="364" r:id="rId12"/>
    <p:sldId id="359" r:id="rId13"/>
    <p:sldId id="357" r:id="rId14"/>
    <p:sldId id="358" r:id="rId15"/>
    <p:sldId id="365" r:id="rId16"/>
    <p:sldId id="361" r:id="rId17"/>
    <p:sldId id="362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DE9"/>
    <a:srgbClr val="FFFDFD"/>
    <a:srgbClr val="FFFFCC"/>
    <a:srgbClr val="D85E4E"/>
    <a:srgbClr val="FFDA3B"/>
    <a:srgbClr val="FF9933"/>
    <a:srgbClr val="FFCC00"/>
    <a:srgbClr val="CC0000"/>
    <a:srgbClr val="3366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9164" autoAdjust="0"/>
  </p:normalViewPr>
  <p:slideViewPr>
    <p:cSldViewPr>
      <p:cViewPr>
        <p:scale>
          <a:sx n="69" d="100"/>
          <a:sy n="69" d="100"/>
        </p:scale>
        <p:origin x="-70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4FB89C-310D-45D7-AE6C-4930ABF86D58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99CF97-6B09-4D0E-90A5-F3DC6E20E5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0454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83150" y="3330575"/>
            <a:ext cx="22174200" cy="166306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3AB7-92DD-489A-8F55-7884E5274F6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989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83150" y="3330575"/>
            <a:ext cx="22174200" cy="166306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3AB7-92DD-489A-8F55-7884E5274F6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989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83150" y="3330575"/>
            <a:ext cx="22174200" cy="166306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3AB7-92DD-489A-8F55-7884E5274F6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989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83150" y="3330575"/>
            <a:ext cx="22174200" cy="166306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3AB7-92DD-489A-8F55-7884E5274F6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9890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83150" y="3330575"/>
            <a:ext cx="22174200" cy="166306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3AB7-92DD-489A-8F55-7884E5274F6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989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83150" y="3330575"/>
            <a:ext cx="22174200" cy="166306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3AB7-92DD-489A-8F55-7884E5274F6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989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83150" y="3330575"/>
            <a:ext cx="22174200" cy="166306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3AB7-92DD-489A-8F55-7884E5274F6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989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83150" y="3330575"/>
            <a:ext cx="22174200" cy="166306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3AB7-92DD-489A-8F55-7884E5274F6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9890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83150" y="3330575"/>
            <a:ext cx="22174200" cy="166306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3AB7-92DD-489A-8F55-7884E5274F6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989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B9B5-C374-472A-8877-494354E12A84}" type="datetimeFigureOut">
              <a:rPr lang="fr-FR" smtClean="0"/>
              <a:pPr/>
              <a:t>19/09/2017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A13B-4613-470D-9883-C8172F7E9C7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st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5843180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-328930" y="-84455"/>
            <a:ext cx="7780655" cy="17145"/>
          </a:xfrm>
          <a:prstGeom prst="rect">
            <a:avLst/>
          </a:prstGeom>
          <a:gradFill>
            <a:gsLst>
              <a:gs pos="0">
                <a:srgbClr val="233B85"/>
              </a:gs>
              <a:gs pos="100000">
                <a:srgbClr val="C2D1ED"/>
              </a:gs>
            </a:gsLst>
            <a:lin ang="5400000"/>
          </a:gradFill>
          <a:ln>
            <a:noFill/>
            <a:prstDash val="solid"/>
          </a:ln>
        </p:spPr>
        <p:txBody>
          <a:bodyPr lIns="0" tIns="0" rIns="0" bIns="0"/>
          <a:lstStyle/>
          <a:p>
            <a:endParaRPr lang="fr-B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9" name="CasellaDiTesto 8"/>
          <p:cNvSpPr txBox="1"/>
          <p:nvPr/>
        </p:nvSpPr>
        <p:spPr>
          <a:xfrm>
            <a:off x="3643306" y="3143248"/>
            <a:ext cx="51714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Beirut 18-20 September 2017</a:t>
            </a:r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Dario Berardi</a:t>
            </a:r>
          </a:p>
          <a:p>
            <a:pPr algn="r"/>
            <a:r>
              <a:rPr lang="en-US" sz="2000" dirty="0" smtClean="0"/>
              <a:t>dberardi@dev4u.it </a:t>
            </a:r>
            <a:endParaRPr lang="fr-FR" sz="2400" b="1" i="1" dirty="0" smtClean="0"/>
          </a:p>
          <a:p>
            <a:pPr algn="r">
              <a:spcAft>
                <a:spcPts val="1200"/>
              </a:spcAft>
            </a:pPr>
            <a:endParaRPr lang="fr-FR" sz="1600" b="1" i="1" dirty="0" smtClean="0"/>
          </a:p>
          <a:p>
            <a:pPr algn="r"/>
            <a:endParaRPr lang="fr-FR" sz="1600" b="1" i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5786454"/>
            <a:ext cx="9144000" cy="1071570"/>
            <a:chOff x="0" y="5929330"/>
            <a:chExt cx="9144000" cy="928670"/>
          </a:xfrm>
        </p:grpSpPr>
        <p:sp>
          <p:nvSpPr>
            <p:cNvPr id="14" name="Rectangle 13"/>
            <p:cNvSpPr/>
            <p:nvPr/>
          </p:nvSpPr>
          <p:spPr>
            <a:xfrm>
              <a:off x="0" y="5929330"/>
              <a:ext cx="9144000" cy="928670"/>
            </a:xfrm>
            <a:prstGeom prst="rect">
              <a:avLst/>
            </a:prstGeom>
            <a:solidFill>
              <a:srgbClr val="D85E4E"/>
            </a:solidFill>
            <a:ln>
              <a:solidFill>
                <a:srgbClr val="D85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Immagine 7" descr="flag.jpg"/>
            <p:cNvPicPr/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96" y="6217818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6" name="Rettangolo 7"/>
            <p:cNvSpPr>
              <a:spLocks/>
            </p:cNvSpPr>
            <p:nvPr/>
          </p:nvSpPr>
          <p:spPr bwMode="auto">
            <a:xfrm>
              <a:off x="1186260" y="6143644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6143644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SCREEN-SHOTS – DATA ENTRY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0" y="5929330"/>
            <a:ext cx="9162640" cy="786709"/>
            <a:chOff x="0" y="5829807"/>
            <a:chExt cx="9162640" cy="786709"/>
          </a:xfrm>
        </p:grpSpPr>
        <p:cxnSp>
          <p:nvCxnSpPr>
            <p:cNvPr id="9" name="Connettore 1 6"/>
            <p:cNvCxnSpPr/>
            <p:nvPr/>
          </p:nvCxnSpPr>
          <p:spPr>
            <a:xfrm flipV="1">
              <a:off x="0" y="5829807"/>
              <a:ext cx="9162640" cy="110"/>
            </a:xfrm>
            <a:prstGeom prst="line">
              <a:avLst/>
            </a:prstGeom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7" descr="flag.jpg"/>
            <p:cNvPicPr/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6167470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1" name="Rettangolo 7"/>
            <p:cNvSpPr>
              <a:spLocks/>
            </p:cNvSpPr>
            <p:nvPr/>
          </p:nvSpPr>
          <p:spPr bwMode="auto">
            <a:xfrm>
              <a:off x="1331640" y="6093296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520" y="6093296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571472" y="2285992"/>
            <a:ext cx="1000132" cy="142876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3929058" y="2285992"/>
            <a:ext cx="936000" cy="180000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15" descr="Schermata 2017-09-19 alle 11.54.4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SCREEN-SHOTS – DATA ENTRY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0" y="5929330"/>
            <a:ext cx="9162640" cy="786709"/>
            <a:chOff x="0" y="5829807"/>
            <a:chExt cx="9162640" cy="786709"/>
          </a:xfrm>
        </p:grpSpPr>
        <p:cxnSp>
          <p:nvCxnSpPr>
            <p:cNvPr id="9" name="Connettore 1 6"/>
            <p:cNvCxnSpPr/>
            <p:nvPr/>
          </p:nvCxnSpPr>
          <p:spPr>
            <a:xfrm flipV="1">
              <a:off x="0" y="5829807"/>
              <a:ext cx="9162640" cy="110"/>
            </a:xfrm>
            <a:prstGeom prst="line">
              <a:avLst/>
            </a:prstGeom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7" descr="flag.jpg"/>
            <p:cNvPicPr/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6167470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1" name="Rettangolo 7"/>
            <p:cNvSpPr>
              <a:spLocks/>
            </p:cNvSpPr>
            <p:nvPr/>
          </p:nvSpPr>
          <p:spPr bwMode="auto">
            <a:xfrm>
              <a:off x="1331640" y="6093296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520" y="6093296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571472" y="2285992"/>
            <a:ext cx="1000132" cy="142876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3929058" y="2285992"/>
            <a:ext cx="936000" cy="180000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15" descr="Schermata 2017-09-19 alle 11.54.5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SCREEN-SHOTS – DATA ENTRY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0" y="5929330"/>
            <a:ext cx="9162640" cy="786709"/>
            <a:chOff x="0" y="5829807"/>
            <a:chExt cx="9162640" cy="786709"/>
          </a:xfrm>
        </p:grpSpPr>
        <p:cxnSp>
          <p:nvCxnSpPr>
            <p:cNvPr id="9" name="Connettore 1 6"/>
            <p:cNvCxnSpPr/>
            <p:nvPr/>
          </p:nvCxnSpPr>
          <p:spPr>
            <a:xfrm flipV="1">
              <a:off x="0" y="5829807"/>
              <a:ext cx="9162640" cy="110"/>
            </a:xfrm>
            <a:prstGeom prst="line">
              <a:avLst/>
            </a:prstGeom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7" descr="flag.jpg"/>
            <p:cNvPicPr/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6167470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1" name="Rettangolo 7"/>
            <p:cNvSpPr>
              <a:spLocks/>
            </p:cNvSpPr>
            <p:nvPr/>
          </p:nvSpPr>
          <p:spPr bwMode="auto">
            <a:xfrm>
              <a:off x="1331640" y="6093296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520" y="6093296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 descr="Schermata 2017-09-18 alle 16.22.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SCREEN-SHOTS – OUTPUT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0" y="5929330"/>
            <a:ext cx="9162640" cy="786709"/>
            <a:chOff x="0" y="5829807"/>
            <a:chExt cx="9162640" cy="786709"/>
          </a:xfrm>
        </p:grpSpPr>
        <p:cxnSp>
          <p:nvCxnSpPr>
            <p:cNvPr id="9" name="Connettore 1 6"/>
            <p:cNvCxnSpPr/>
            <p:nvPr/>
          </p:nvCxnSpPr>
          <p:spPr>
            <a:xfrm flipV="1">
              <a:off x="0" y="5829807"/>
              <a:ext cx="9162640" cy="110"/>
            </a:xfrm>
            <a:prstGeom prst="line">
              <a:avLst/>
            </a:prstGeom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7" descr="flag.jpg"/>
            <p:cNvPicPr/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6167470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1" name="Rettangolo 7"/>
            <p:cNvSpPr>
              <a:spLocks/>
            </p:cNvSpPr>
            <p:nvPr/>
          </p:nvSpPr>
          <p:spPr bwMode="auto">
            <a:xfrm>
              <a:off x="1331640" y="6093296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520" y="6093296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9202" y="928670"/>
            <a:ext cx="9346110" cy="4810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SCREEN-SHOTS – OUTPUT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0" y="5929330"/>
            <a:ext cx="9162640" cy="786709"/>
            <a:chOff x="0" y="5829807"/>
            <a:chExt cx="9162640" cy="786709"/>
          </a:xfrm>
        </p:grpSpPr>
        <p:cxnSp>
          <p:nvCxnSpPr>
            <p:cNvPr id="9" name="Connettore 1 6"/>
            <p:cNvCxnSpPr/>
            <p:nvPr/>
          </p:nvCxnSpPr>
          <p:spPr>
            <a:xfrm flipV="1">
              <a:off x="0" y="5829807"/>
              <a:ext cx="9162640" cy="110"/>
            </a:xfrm>
            <a:prstGeom prst="line">
              <a:avLst/>
            </a:prstGeom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7" descr="flag.jpg"/>
            <p:cNvPicPr/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6167470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1" name="Rettangolo 7"/>
            <p:cNvSpPr>
              <a:spLocks/>
            </p:cNvSpPr>
            <p:nvPr/>
          </p:nvSpPr>
          <p:spPr bwMode="auto">
            <a:xfrm>
              <a:off x="1331640" y="6093296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520" y="6093296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908" y="785794"/>
            <a:ext cx="9459102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SCREEN-SHOTS – OUTPUT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0" y="5929330"/>
            <a:ext cx="9162640" cy="786709"/>
            <a:chOff x="0" y="5829807"/>
            <a:chExt cx="9162640" cy="786709"/>
          </a:xfrm>
        </p:grpSpPr>
        <p:cxnSp>
          <p:nvCxnSpPr>
            <p:cNvPr id="9" name="Connettore 1 6"/>
            <p:cNvCxnSpPr/>
            <p:nvPr/>
          </p:nvCxnSpPr>
          <p:spPr>
            <a:xfrm flipV="1">
              <a:off x="0" y="5829807"/>
              <a:ext cx="9162640" cy="110"/>
            </a:xfrm>
            <a:prstGeom prst="line">
              <a:avLst/>
            </a:prstGeom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7" descr="flag.jpg"/>
            <p:cNvPicPr/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6167470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1" name="Rettangolo 7"/>
            <p:cNvSpPr>
              <a:spLocks/>
            </p:cNvSpPr>
            <p:nvPr/>
          </p:nvSpPr>
          <p:spPr bwMode="auto">
            <a:xfrm>
              <a:off x="1331640" y="6093296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520" y="6093296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Schermata 2017-09-19 alle 11.58.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8662" y="1428736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600" dirty="0" smtClean="0"/>
              <a:t> The System is up-and-running</a:t>
            </a:r>
            <a:br>
              <a:rPr lang="it-IT" sz="3600" dirty="0" smtClean="0"/>
            </a:br>
            <a:endParaRPr lang="it-IT" sz="3600" dirty="0" smtClean="0"/>
          </a:p>
          <a:p>
            <a:pPr>
              <a:buFont typeface="Wingdings" pitchFamily="2" charset="2"/>
              <a:buChar char="§"/>
            </a:pPr>
            <a:r>
              <a:rPr lang="it-IT" sz="3600" dirty="0" smtClean="0"/>
              <a:t> Connection between MOE, MoEW </a:t>
            </a:r>
            <a:br>
              <a:rPr lang="it-IT" sz="3600" dirty="0" smtClean="0"/>
            </a:br>
            <a:r>
              <a:rPr lang="it-IT" sz="3600" dirty="0" smtClean="0"/>
              <a:t>   and LCEC is well established</a:t>
            </a:r>
            <a:br>
              <a:rPr lang="it-IT" sz="3600" dirty="0" smtClean="0"/>
            </a:br>
            <a:endParaRPr lang="it-IT" sz="3600" dirty="0" smtClean="0"/>
          </a:p>
          <a:p>
            <a:pPr>
              <a:buFont typeface="Wingdings" pitchFamily="2" charset="2"/>
              <a:buChar char="§"/>
            </a:pPr>
            <a:r>
              <a:rPr lang="it-IT" sz="3600" smtClean="0"/>
              <a:t> Training, final </a:t>
            </a:r>
            <a:r>
              <a:rPr lang="it-IT" sz="3600" dirty="0" smtClean="0"/>
              <a:t>testing and fine-tune</a:t>
            </a:r>
            <a:br>
              <a:rPr lang="it-IT" sz="3600" dirty="0" smtClean="0"/>
            </a:br>
            <a:r>
              <a:rPr lang="it-IT" sz="3600" dirty="0" smtClean="0"/>
              <a:t>   are going-on</a:t>
            </a:r>
            <a:endParaRPr lang="it-IT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 WE ARE?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0" y="5929330"/>
            <a:ext cx="9144000" cy="928670"/>
            <a:chOff x="0" y="5929330"/>
            <a:chExt cx="9144000" cy="928670"/>
          </a:xfrm>
        </p:grpSpPr>
        <p:sp>
          <p:nvSpPr>
            <p:cNvPr id="16" name="Rectangle 15"/>
            <p:cNvSpPr/>
            <p:nvPr/>
          </p:nvSpPr>
          <p:spPr>
            <a:xfrm>
              <a:off x="0" y="5929330"/>
              <a:ext cx="9144000" cy="928670"/>
            </a:xfrm>
            <a:prstGeom prst="rect">
              <a:avLst/>
            </a:prstGeom>
            <a:solidFill>
              <a:srgbClr val="D85E4E"/>
            </a:solidFill>
            <a:ln>
              <a:solidFill>
                <a:srgbClr val="D85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7" descr="flag.jpg"/>
            <p:cNvPicPr/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96" y="6217818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8" name="Rettangolo 7"/>
            <p:cNvSpPr>
              <a:spLocks/>
            </p:cNvSpPr>
            <p:nvPr/>
          </p:nvSpPr>
          <p:spPr bwMode="auto">
            <a:xfrm>
              <a:off x="1186260" y="6143644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6143644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4678" y="2282603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Thank you!</a:t>
            </a:r>
            <a:endParaRPr lang="it-IT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 WE ARE?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0" y="5929330"/>
            <a:ext cx="9144000" cy="928670"/>
            <a:chOff x="0" y="5929330"/>
            <a:chExt cx="9144000" cy="928670"/>
          </a:xfrm>
        </p:grpSpPr>
        <p:sp>
          <p:nvSpPr>
            <p:cNvPr id="16" name="Rectangle 15"/>
            <p:cNvSpPr/>
            <p:nvPr/>
          </p:nvSpPr>
          <p:spPr>
            <a:xfrm>
              <a:off x="0" y="5929330"/>
              <a:ext cx="9144000" cy="928670"/>
            </a:xfrm>
            <a:prstGeom prst="rect">
              <a:avLst/>
            </a:prstGeom>
            <a:solidFill>
              <a:srgbClr val="D85E4E"/>
            </a:solidFill>
            <a:ln>
              <a:solidFill>
                <a:srgbClr val="D85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7" descr="flag.jpg"/>
            <p:cNvPicPr/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96" y="6217818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8" name="Rettangolo 7"/>
            <p:cNvSpPr>
              <a:spLocks/>
            </p:cNvSpPr>
            <p:nvPr/>
          </p:nvSpPr>
          <p:spPr bwMode="auto">
            <a:xfrm>
              <a:off x="1186260" y="6143644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6143644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8662" y="385762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Facilitate Reporting to UNFCCC of Lebanese</a:t>
            </a:r>
            <a:br>
              <a:rPr lang="it-IT" sz="3200" dirty="0" smtClean="0"/>
            </a:br>
            <a:r>
              <a:rPr lang="it-IT" sz="3200" dirty="0" smtClean="0"/>
              <a:t>   NDC implementation progress</a:t>
            </a:r>
            <a:endParaRPr lang="it-IT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1214422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Facilitate sharing and access to information</a:t>
            </a:r>
            <a:br>
              <a:rPr lang="it-IT" sz="3200" dirty="0" smtClean="0"/>
            </a:br>
            <a:r>
              <a:rPr lang="it-IT" sz="3200" dirty="0" smtClean="0"/>
              <a:t>   on Policies, Measures, Actors, Finance</a:t>
            </a:r>
            <a:br>
              <a:rPr lang="it-IT" sz="3200" dirty="0" smtClean="0"/>
            </a:br>
            <a:r>
              <a:rPr lang="it-IT" sz="3200" dirty="0" smtClean="0"/>
              <a:t>   related to Lebanon’s actions against climate</a:t>
            </a:r>
            <a:br>
              <a:rPr lang="it-IT" sz="3200" dirty="0" smtClean="0"/>
            </a:br>
            <a:r>
              <a:rPr lang="it-IT" sz="3200" dirty="0" smtClean="0"/>
              <a:t>   change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5929330"/>
            <a:ext cx="9144000" cy="928670"/>
            <a:chOff x="0" y="5929330"/>
            <a:chExt cx="9144000" cy="928670"/>
          </a:xfrm>
        </p:grpSpPr>
        <p:sp>
          <p:nvSpPr>
            <p:cNvPr id="16" name="Rectangle 15"/>
            <p:cNvSpPr/>
            <p:nvPr/>
          </p:nvSpPr>
          <p:spPr>
            <a:xfrm>
              <a:off x="0" y="5929330"/>
              <a:ext cx="9144000" cy="928670"/>
            </a:xfrm>
            <a:prstGeom prst="rect">
              <a:avLst/>
            </a:prstGeom>
            <a:solidFill>
              <a:srgbClr val="D85E4E"/>
            </a:solidFill>
            <a:ln>
              <a:solidFill>
                <a:srgbClr val="D85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" name="Immagine 7" descr="flag.jpg"/>
            <p:cNvPicPr/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96" y="6217818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3" name="Rettangolo 7"/>
            <p:cNvSpPr>
              <a:spLocks/>
            </p:cNvSpPr>
            <p:nvPr/>
          </p:nvSpPr>
          <p:spPr bwMode="auto">
            <a:xfrm>
              <a:off x="1186260" y="6143644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6143644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OBJECTIVES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85852" y="1888988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600" dirty="0" smtClean="0"/>
              <a:t> Implementation of an Internet</a:t>
            </a:r>
            <a:br>
              <a:rPr lang="it-IT" sz="3600" dirty="0" smtClean="0"/>
            </a:br>
            <a:r>
              <a:rPr lang="it-IT" sz="3600" dirty="0" smtClean="0"/>
              <a:t>   Portal dedicated to Ministries</a:t>
            </a:r>
            <a:br>
              <a:rPr lang="it-IT" sz="3600" dirty="0" smtClean="0"/>
            </a:br>
            <a:r>
              <a:rPr lang="it-IT" sz="3600" dirty="0" smtClean="0"/>
              <a:t>   and National Entities involved in</a:t>
            </a:r>
            <a:br>
              <a:rPr lang="it-IT" sz="3600" dirty="0" smtClean="0"/>
            </a:br>
            <a:r>
              <a:rPr lang="it-IT" sz="3600" dirty="0" smtClean="0"/>
              <a:t>   the NDC exercise</a:t>
            </a:r>
            <a:endParaRPr lang="it-IT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STRATEGY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0" y="5929330"/>
            <a:ext cx="9144000" cy="928670"/>
            <a:chOff x="0" y="5929330"/>
            <a:chExt cx="9144000" cy="928670"/>
          </a:xfrm>
        </p:grpSpPr>
        <p:sp>
          <p:nvSpPr>
            <p:cNvPr id="16" name="Rectangle 15"/>
            <p:cNvSpPr/>
            <p:nvPr/>
          </p:nvSpPr>
          <p:spPr>
            <a:xfrm>
              <a:off x="0" y="5929330"/>
              <a:ext cx="9144000" cy="928670"/>
            </a:xfrm>
            <a:prstGeom prst="rect">
              <a:avLst/>
            </a:prstGeom>
            <a:solidFill>
              <a:srgbClr val="D85E4E"/>
            </a:solidFill>
            <a:ln>
              <a:solidFill>
                <a:srgbClr val="D85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7" descr="flag.jpg"/>
            <p:cNvPicPr/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96" y="6217818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8" name="Rettangolo 7"/>
            <p:cNvSpPr>
              <a:spLocks/>
            </p:cNvSpPr>
            <p:nvPr/>
          </p:nvSpPr>
          <p:spPr bwMode="auto">
            <a:xfrm>
              <a:off x="1186260" y="6143644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6143644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0" y="5929330"/>
            <a:ext cx="9144000" cy="928670"/>
            <a:chOff x="0" y="5929330"/>
            <a:chExt cx="9144000" cy="928670"/>
          </a:xfrm>
        </p:grpSpPr>
        <p:sp>
          <p:nvSpPr>
            <p:cNvPr id="16" name="Rectangle 15"/>
            <p:cNvSpPr/>
            <p:nvPr/>
          </p:nvSpPr>
          <p:spPr>
            <a:xfrm>
              <a:off x="0" y="5929330"/>
              <a:ext cx="9144000" cy="928670"/>
            </a:xfrm>
            <a:prstGeom prst="rect">
              <a:avLst/>
            </a:prstGeom>
            <a:solidFill>
              <a:srgbClr val="D85E4E"/>
            </a:solidFill>
            <a:ln>
              <a:solidFill>
                <a:srgbClr val="D85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7" descr="flag.jpg"/>
            <p:cNvPicPr/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96" y="6217818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8" name="Rettangolo 7"/>
            <p:cNvSpPr>
              <a:spLocks/>
            </p:cNvSpPr>
            <p:nvPr/>
          </p:nvSpPr>
          <p:spPr bwMode="auto">
            <a:xfrm>
              <a:off x="1186260" y="6143644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6143644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00034" y="342900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No previous well-established experiences</a:t>
            </a:r>
            <a:endParaRPr lang="it-IT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1000108"/>
            <a:ext cx="8643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</a:t>
            </a:r>
            <a:r>
              <a:rPr lang="en-US" sz="3200" dirty="0" smtClean="0"/>
              <a:t>to create a comprehensive and user-friendly</a:t>
            </a:r>
            <a:br>
              <a:rPr lang="en-US" sz="3200" dirty="0" smtClean="0"/>
            </a:br>
            <a:r>
              <a:rPr lang="en-US" sz="3200" dirty="0" smtClean="0"/>
              <a:t>   tool, ensuring ownership of the data and quality</a:t>
            </a:r>
            <a:br>
              <a:rPr lang="en-US" sz="3200" dirty="0" smtClean="0"/>
            </a:br>
            <a:r>
              <a:rPr lang="en-US" sz="3200" dirty="0" smtClean="0"/>
              <a:t>   of the information, that is flexible enough to</a:t>
            </a:r>
            <a:br>
              <a:rPr lang="en-US" sz="3200" dirty="0" smtClean="0"/>
            </a:br>
            <a:r>
              <a:rPr lang="en-US" sz="3200" dirty="0" smtClean="0"/>
              <a:t>   adapt to evolving situations</a:t>
            </a:r>
            <a:endParaRPr lang="it-IT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4415861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Multi-sectoral dimension and the willingness</a:t>
            </a:r>
            <a:br>
              <a:rPr lang="it-IT" sz="3200" dirty="0" smtClean="0"/>
            </a:br>
            <a:r>
              <a:rPr lang="it-IT" sz="3200" dirty="0" smtClean="0"/>
              <a:t>   of each sector to get involved</a:t>
            </a:r>
            <a:endParaRPr lang="it-IT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1857364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 Information System for Climate Action</a:t>
            </a:r>
          </a:p>
          <a:p>
            <a:pPr algn="ctr"/>
            <a:endParaRPr lang="it-IT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(MISCA)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6071315"/>
            <a:ext cx="9162640" cy="786709"/>
            <a:chOff x="0" y="5829807"/>
            <a:chExt cx="9162640" cy="786709"/>
          </a:xfrm>
        </p:grpSpPr>
        <p:cxnSp>
          <p:nvCxnSpPr>
            <p:cNvPr id="11" name="Connettore 1 6"/>
            <p:cNvCxnSpPr/>
            <p:nvPr/>
          </p:nvCxnSpPr>
          <p:spPr>
            <a:xfrm flipV="1">
              <a:off x="0" y="5829807"/>
              <a:ext cx="9162640" cy="110"/>
            </a:xfrm>
            <a:prstGeom prst="line">
              <a:avLst/>
            </a:prstGeom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magine 7" descr="flag.jpg"/>
            <p:cNvPicPr/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6167470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3" name="Rettangolo 7"/>
            <p:cNvSpPr>
              <a:spLocks/>
            </p:cNvSpPr>
            <p:nvPr/>
          </p:nvSpPr>
          <p:spPr bwMode="auto">
            <a:xfrm>
              <a:off x="1331640" y="6093296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520" y="6093296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0" y="-3413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MISCA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1"/>
            <a:ext cx="85725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1"/>
            <a:ext cx="121441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Schermata 2017-09-19 alle 12.15.2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0100" y="100010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Work-flow </a:t>
            </a:r>
            <a:r>
              <a:rPr lang="it-IT" sz="3200" dirty="0" smtClean="0"/>
              <a:t>management </a:t>
            </a:r>
            <a:endParaRPr lang="it-I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MAIN FEATURES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7463" y="0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000100" y="178592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Data Quality enforcement by means of role</a:t>
            </a:r>
            <a:br>
              <a:rPr lang="it-IT" sz="3200" dirty="0" smtClean="0"/>
            </a:br>
            <a:r>
              <a:rPr lang="it-IT" sz="3200" dirty="0" smtClean="0"/>
              <a:t>   separation:</a:t>
            </a:r>
            <a:endParaRPr lang="it-IT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28794" y="2928934"/>
            <a:ext cx="5919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it-IT" sz="3200" dirty="0" smtClean="0"/>
              <a:t> Data is entered  </a:t>
            </a:r>
          </a:p>
          <a:p>
            <a:pPr>
              <a:buFont typeface="Courier New" pitchFamily="49" charset="0"/>
              <a:buChar char="o"/>
            </a:pPr>
            <a:r>
              <a:rPr lang="it-IT" sz="3200" dirty="0" smtClean="0"/>
              <a:t> Data is verified  </a:t>
            </a:r>
          </a:p>
          <a:p>
            <a:pPr>
              <a:buFont typeface="Courier New" pitchFamily="49" charset="0"/>
              <a:buChar char="o"/>
            </a:pPr>
            <a:r>
              <a:rPr lang="it-IT" sz="3200" dirty="0" smtClean="0"/>
              <a:t> Data is released </a:t>
            </a:r>
            <a:endParaRPr lang="it-IT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0100" y="4630175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Management of sensitive data (included in</a:t>
            </a:r>
            <a:br>
              <a:rPr lang="it-IT" sz="3200" dirty="0" smtClean="0"/>
            </a:br>
            <a:r>
              <a:rPr lang="it-IT" sz="3200" dirty="0" smtClean="0"/>
              <a:t>   the calculation but not shown in the output) </a:t>
            </a:r>
            <a:endParaRPr lang="it-IT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5929330"/>
            <a:ext cx="9144000" cy="928670"/>
            <a:chOff x="0" y="5929330"/>
            <a:chExt cx="9144000" cy="928670"/>
          </a:xfrm>
        </p:grpSpPr>
        <p:sp>
          <p:nvSpPr>
            <p:cNvPr id="18" name="Rectangle 17"/>
            <p:cNvSpPr/>
            <p:nvPr/>
          </p:nvSpPr>
          <p:spPr>
            <a:xfrm>
              <a:off x="0" y="5929330"/>
              <a:ext cx="9144000" cy="928670"/>
            </a:xfrm>
            <a:prstGeom prst="rect">
              <a:avLst/>
            </a:prstGeom>
            <a:solidFill>
              <a:srgbClr val="D85E4E"/>
            </a:solidFill>
            <a:ln>
              <a:solidFill>
                <a:srgbClr val="D85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" name="Immagine 7" descr="flag.jpg"/>
            <p:cNvPicPr/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96" y="6217818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21" name="Rettangolo 7"/>
            <p:cNvSpPr>
              <a:spLocks/>
            </p:cNvSpPr>
            <p:nvPr/>
          </p:nvSpPr>
          <p:spPr bwMode="auto">
            <a:xfrm>
              <a:off x="1186260" y="6143644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6143644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MAIN FEATURES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928662" y="11429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Automatic calculation of CO</a:t>
            </a:r>
            <a:r>
              <a:rPr lang="it-IT" sz="3200" baseline="-25000" dirty="0" smtClean="0"/>
              <a:t>2 </a:t>
            </a:r>
            <a:r>
              <a:rPr lang="it-IT" sz="3200" dirty="0" smtClean="0"/>
              <a:t>produced</a:t>
            </a:r>
            <a:br>
              <a:rPr lang="it-IT" sz="3200" dirty="0" smtClean="0"/>
            </a:br>
            <a:r>
              <a:rPr lang="it-IT" sz="3200" dirty="0" smtClean="0"/>
              <a:t>   both following Reference and Sector</a:t>
            </a:r>
            <a:br>
              <a:rPr lang="it-IT" sz="3200" dirty="0" smtClean="0"/>
            </a:br>
            <a:r>
              <a:rPr lang="it-IT" sz="3200" dirty="0" smtClean="0"/>
              <a:t>   Approaches.</a:t>
            </a:r>
            <a:endParaRPr lang="it-IT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857224" y="492919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Exporting in excel</a:t>
            </a:r>
            <a:endParaRPr lang="it-IT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857224" y="300037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Management of Mitigation Measures</a:t>
            </a:r>
            <a:endParaRPr lang="it-IT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857224" y="392906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Automatic calculation of CO</a:t>
            </a:r>
            <a:r>
              <a:rPr lang="it-IT" sz="3200" baseline="-25000" dirty="0" smtClean="0"/>
              <a:t>2 </a:t>
            </a:r>
            <a:r>
              <a:rPr lang="it-IT" sz="3200" dirty="0" smtClean="0"/>
              <a:t> avoided  </a:t>
            </a:r>
            <a:endParaRPr lang="it-IT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5929330"/>
            <a:ext cx="9144000" cy="928670"/>
            <a:chOff x="0" y="5929330"/>
            <a:chExt cx="9144000" cy="928670"/>
          </a:xfrm>
        </p:grpSpPr>
        <p:sp>
          <p:nvSpPr>
            <p:cNvPr id="16" name="Rectangle 15"/>
            <p:cNvSpPr/>
            <p:nvPr/>
          </p:nvSpPr>
          <p:spPr>
            <a:xfrm>
              <a:off x="0" y="5929330"/>
              <a:ext cx="9144000" cy="928670"/>
            </a:xfrm>
            <a:prstGeom prst="rect">
              <a:avLst/>
            </a:prstGeom>
            <a:solidFill>
              <a:srgbClr val="D85E4E"/>
            </a:solidFill>
            <a:ln>
              <a:solidFill>
                <a:srgbClr val="D85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7" descr="flag.jpg"/>
            <p:cNvPicPr/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96" y="6217818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9" name="Rettangolo 7"/>
            <p:cNvSpPr>
              <a:spLocks/>
            </p:cNvSpPr>
            <p:nvPr/>
          </p:nvSpPr>
          <p:spPr bwMode="auto">
            <a:xfrm>
              <a:off x="1186260" y="6143644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6143644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MAIN FEATURES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85786" y="2066030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Open architecture (database driven): it</a:t>
            </a:r>
            <a:br>
              <a:rPr lang="it-IT" sz="3200" dirty="0" smtClean="0"/>
            </a:br>
            <a:r>
              <a:rPr lang="it-IT" sz="3200" dirty="0" smtClean="0"/>
              <a:t>   allows easy customization and portability </a:t>
            </a:r>
            <a:endParaRPr lang="it-IT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85786" y="121442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3200" dirty="0" smtClean="0"/>
              <a:t> Reference repository</a:t>
            </a:r>
            <a:endParaRPr lang="it-IT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5929330"/>
            <a:ext cx="9144000" cy="928670"/>
            <a:chOff x="0" y="5929330"/>
            <a:chExt cx="9144000" cy="928670"/>
          </a:xfrm>
        </p:grpSpPr>
        <p:sp>
          <p:nvSpPr>
            <p:cNvPr id="16" name="Rectangle 15"/>
            <p:cNvSpPr/>
            <p:nvPr/>
          </p:nvSpPr>
          <p:spPr>
            <a:xfrm>
              <a:off x="0" y="5929330"/>
              <a:ext cx="9144000" cy="928670"/>
            </a:xfrm>
            <a:prstGeom prst="rect">
              <a:avLst/>
            </a:prstGeom>
            <a:solidFill>
              <a:srgbClr val="D85E4E"/>
            </a:solidFill>
            <a:ln>
              <a:solidFill>
                <a:srgbClr val="D85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Immagine 7" descr="flag.jpg"/>
            <p:cNvPicPr/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96" y="6217818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20" name="Rettangolo 7"/>
            <p:cNvSpPr>
              <a:spLocks/>
            </p:cNvSpPr>
            <p:nvPr/>
          </p:nvSpPr>
          <p:spPr bwMode="auto">
            <a:xfrm>
              <a:off x="1186260" y="6143644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6143644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rgbClr val="D85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DA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SCREEN-SHOTS – DATA ENTRY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DA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7495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0653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14"/>
          <p:cNvGrpSpPr/>
          <p:nvPr/>
        </p:nvGrpSpPr>
        <p:grpSpPr>
          <a:xfrm>
            <a:off x="0" y="5929330"/>
            <a:ext cx="9162640" cy="786709"/>
            <a:chOff x="0" y="5829807"/>
            <a:chExt cx="9162640" cy="786709"/>
          </a:xfrm>
        </p:grpSpPr>
        <p:cxnSp>
          <p:nvCxnSpPr>
            <p:cNvPr id="9" name="Connettore 1 6"/>
            <p:cNvCxnSpPr/>
            <p:nvPr/>
          </p:nvCxnSpPr>
          <p:spPr>
            <a:xfrm flipV="1">
              <a:off x="0" y="5829807"/>
              <a:ext cx="9162640" cy="110"/>
            </a:xfrm>
            <a:prstGeom prst="line">
              <a:avLst/>
            </a:prstGeom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7" descr="flag.jpg"/>
            <p:cNvPicPr/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6167470"/>
              <a:ext cx="651376" cy="386140"/>
            </a:xfrm>
            <a:prstGeom prst="rect">
              <a:avLst/>
            </a:prstGeom>
            <a:noFill/>
            <a:extLst/>
          </p:spPr>
        </p:pic>
        <p:sp>
          <p:nvSpPr>
            <p:cNvPr id="11" name="Rettangolo 7"/>
            <p:cNvSpPr>
              <a:spLocks/>
            </p:cNvSpPr>
            <p:nvPr/>
          </p:nvSpPr>
          <p:spPr bwMode="auto">
            <a:xfrm>
              <a:off x="1331640" y="6093296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altLang="it-IT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Funded by the European Union 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3" descr="C:\Users\comec_000\Documents\0 ClimaSouth\02 IC tools\03 Logo\agriconsulting consortium 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520" y="6093296"/>
              <a:ext cx="2045784" cy="4839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571472" y="2285992"/>
            <a:ext cx="1000132" cy="142876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3929058" y="2285992"/>
            <a:ext cx="936000" cy="180000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14" descr="Schermata 2017-09-19 alle 11.54.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29370</TotalTime>
  <Words>261</Words>
  <Application>Microsoft Office PowerPoint</Application>
  <PresentationFormat>On-screen Show (4:3)</PresentationFormat>
  <Paragraphs>72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GHMM</dc:creator>
  <cp:lastModifiedBy>Dario Berardi</cp:lastModifiedBy>
  <cp:revision>315</cp:revision>
  <dcterms:created xsi:type="dcterms:W3CDTF">2012-08-16T12:50:02Z</dcterms:created>
  <dcterms:modified xsi:type="dcterms:W3CDTF">2017-09-19T10:17:41Z</dcterms:modified>
</cp:coreProperties>
</file>