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318" r:id="rId3"/>
    <p:sldId id="257" r:id="rId4"/>
    <p:sldId id="266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14" r:id="rId15"/>
    <p:sldId id="315" r:id="rId16"/>
    <p:sldId id="316" r:id="rId17"/>
    <p:sldId id="317" r:id="rId18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mad Mosleh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2" d="100"/>
          <a:sy n="72" d="100"/>
        </p:scale>
        <p:origin x="-4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557172-7969-4466-AC4E-B087C2A24906}" type="datetimeFigureOut">
              <a:rPr lang="ar-JO" smtClean="0"/>
              <a:pPr/>
              <a:t>25/05/1438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2333A9-EF0B-49C3-A1CA-8E9CBE860252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1AD6B-4C02-4CC3-BFAC-29C992E550C3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ED67-29CA-4384-9404-03BA3DDCCF0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54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ED67-29CA-4384-9404-03BA3DDCCF0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358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802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85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564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26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56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641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59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616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56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65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3000"/>
            <a:lum/>
          </a:blip>
          <a:srcRect/>
          <a:stretch>
            <a:fillRect l="20000" t="18000" r="2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FF29-637B-4592-ABFA-0B8556DA4F97}" type="datetimeFigureOut">
              <a:rPr lang="fr-FR" smtClean="0"/>
              <a:pPr/>
              <a:t>21/02/2017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2974-1876-473A-8048-243F9D46145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255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9600" b="1" dirty="0" smtClean="0"/>
              <a:t> Welcome</a:t>
            </a:r>
            <a:br>
              <a:rPr lang="en-US" sz="9600" b="1" dirty="0" smtClean="0"/>
            </a:br>
            <a:r>
              <a:rPr lang="en-US" sz="3200" b="1" dirty="0" smtClean="0">
                <a:cs typeface="Arial" panose="020B0604020202020204" pitchFamily="34" charset="0"/>
              </a:rPr>
              <a:t>February 2017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2400" dirty="0" smtClean="0"/>
              <a:t> </a:t>
            </a:r>
            <a:endParaRPr lang="fr-F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810" y="5733256"/>
            <a:ext cx="178916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3809851"/>
              </p:ext>
            </p:extLst>
          </p:nvPr>
        </p:nvGraphicFramePr>
        <p:xfrm>
          <a:off x="302819" y="116632"/>
          <a:ext cx="874846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397"/>
                <a:gridCol w="5580349"/>
                <a:gridCol w="1480718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619672" y="120080"/>
            <a:ext cx="5814439" cy="13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188" b="3641"/>
          <a:stretch/>
        </p:blipFill>
        <p:spPr bwMode="auto">
          <a:xfrm>
            <a:off x="3851920" y="4008512"/>
            <a:ext cx="1619672" cy="13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OB01\Desktop\IMPORTANT 2\EU Elections-National Center\LOGOS\future pioneers logo for printi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3779"/>
            <a:ext cx="1008112" cy="1204789"/>
          </a:xfrm>
          <a:prstGeom prst="rect">
            <a:avLst/>
          </a:prstGeom>
          <a:noFill/>
          <a:extLst/>
        </p:spPr>
      </p:pic>
      <p:pic>
        <p:nvPicPr>
          <p:cNvPr id="11" name="Picture 4" descr="C:\Users\3102\AppData\Local\Microsoft\Windows\Temporary Internet Files\Content.Outlook\HEVG8DQS\NERC Final 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641" y="5507061"/>
            <a:ext cx="1143135" cy="11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3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4" name="Picture 2" descr="https://scontent.xx.fbcdn.net/hphotos-xpa1/t31.0-8/s960x960/11794407_495407160626152_3802134158065081587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1368152" cy="11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SSlogo-final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27784" y="5666212"/>
            <a:ext cx="1512168" cy="1075156"/>
          </a:xfrm>
          <a:prstGeom prst="rect">
            <a:avLst/>
          </a:prstGeom>
        </p:spPr>
      </p:pic>
      <p:pic>
        <p:nvPicPr>
          <p:cNvPr id="16" name="Picture 2" descr="http://jordanmap.mobi/logos/1315570531mo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89240"/>
            <a:ext cx="1656184" cy="11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1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SAHAB MASJIDS</a:t>
            </a:r>
            <a:endParaRPr lang="en-US" sz="2800" b="1" dirty="0">
              <a:solidFill>
                <a:schemeClr val="tx2"/>
              </a:solidFill>
              <a:cs typeface="Frutiger LT Std 65 Bold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0" y="1916832"/>
            <a:ext cx="5032537" cy="44411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Retrofit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Oied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Masjid; 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(38) fluorescent lighting units 	by LED lighting units. 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Southern Sahab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Masjid; 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(74)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fluorescent lighting units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by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LED lighting units. 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       Masjid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Al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Noor;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(104) fluorescent lighting units 	by LED lighting units. </a:t>
            </a:r>
          </a:p>
          <a:p>
            <a:pPr marL="685800" lvl="2" indent="-285750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685800" lvl="2" indent="-285750">
              <a:buFont typeface="Wingdings" panose="05000000000000000000" pitchFamily="2" charset="2"/>
              <a:buChar char="§"/>
            </a:pPr>
            <a:r>
              <a:rPr lang="en-US" sz="1800" b="1" i="1" u="sng" dirty="0" smtClean="0">
                <a:solidFill>
                  <a:srgbClr val="00B050"/>
                </a:solidFill>
                <a:cs typeface="Frutiger LT Std 65 Bold"/>
              </a:rPr>
              <a:t>Saved energy so far : 3110.4 kWh</a:t>
            </a:r>
          </a:p>
          <a:p>
            <a:pPr marL="685800" lvl="2" indent="-285750">
              <a:buFont typeface="Wingdings" panose="05000000000000000000" pitchFamily="2" charset="2"/>
              <a:buChar char="§"/>
            </a:pPr>
            <a:r>
              <a:rPr lang="en-US" sz="1800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sz="1800" b="1" i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sz="1800" b="1" i="1" u="sng" dirty="0" smtClean="0">
                <a:solidFill>
                  <a:srgbClr val="00B050"/>
                </a:solidFill>
                <a:cs typeface="Frutiger LT Std 65 Bold"/>
              </a:rPr>
              <a:t> : 1741.824 kg </a:t>
            </a:r>
          </a:p>
          <a:p>
            <a:pPr marL="685800" lvl="2" indent="-285750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685800" lvl="2" indent="-285750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685800" lvl="2" indent="-285750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742950" lvl="2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685800" lvl="2" indent="-285750"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3" descr="C:\Users\Desktop\Desktop\New folder\IMG_8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035013" cy="20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sktop\Desktop\حنين\IMG_8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69954"/>
            <a:ext cx="3035013" cy="20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1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38694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1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SAHAB MASJIDS</a:t>
            </a:r>
            <a:endParaRPr lang="en-US" sz="2800" b="1" dirty="0">
              <a:solidFill>
                <a:schemeClr val="tx2"/>
              </a:solidFill>
              <a:cs typeface="Frutiger LT Std 65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054357"/>
            <a:ext cx="4824536" cy="3970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Installing Photovoltaic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system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Rooftop Photovoltaic systems to cover partially the electric demand of each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Masjid;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Oied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Masjid;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(5.5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kWp) rooftop PV system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Southern Sahab Masjid;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(2.6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kWp) rooftop PV system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i="1" u="sng" dirty="0" smtClean="0">
                <a:solidFill>
                  <a:srgbClr val="00B050"/>
                </a:solidFill>
                <a:cs typeface="Frutiger LT Std 65 Bold"/>
              </a:rPr>
              <a:t>Saved energy so far : 5265 kWh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b="1" i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b="1" i="1" u="sng" dirty="0" smtClean="0">
                <a:solidFill>
                  <a:srgbClr val="00B050"/>
                </a:solidFill>
                <a:cs typeface="Frutiger LT Std 65 Bold"/>
              </a:rPr>
              <a:t> : 2948.4 kg</a:t>
            </a:r>
          </a:p>
        </p:txBody>
      </p:sp>
      <p:pic>
        <p:nvPicPr>
          <p:cNvPr id="9" name="Picture 2" descr="C:\Users\Desktop\Desktop\حنين\IMG_8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sktop\Desktop\New folder\IMG_9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3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558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0922"/>
            <a:ext cx="4608512" cy="370032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Retrofit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(40) High Pressure Sodium (HPS) lighting fixtures with LED street lighting fixtures.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Solar Powered Map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(2)  guidance maps for Sahab city, internally illuminated by (300W) PV panels each.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Saved energy so far : 1080 kWh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sz="2400" b="1" i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 : 604.8 kg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SAHAB MAIN STREET</a:t>
            </a:r>
          </a:p>
        </p:txBody>
      </p:sp>
      <p:pic>
        <p:nvPicPr>
          <p:cNvPr id="11" name="Picture 2" descr="C:\Users\Desktop\Desktop\حنين\IMG_8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069" y="4077072"/>
            <a:ext cx="3214371" cy="2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sktop\Desktop\حنين\IMG_8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069" y="1941442"/>
            <a:ext cx="3214371" cy="2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3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10431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14884"/>
            <a:ext cx="4608512" cy="19288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Retrofit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742950" lvl="2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(15) LED lighting fixtures powered by built in PV panels technology.</a:t>
            </a:r>
          </a:p>
          <a:p>
            <a:pPr marL="400050" lvl="2" indent="0" algn="just">
              <a:buNone/>
            </a:pPr>
            <a:r>
              <a:rPr lang="en-US" sz="1800" b="1" dirty="0" smtClean="0">
                <a:solidFill>
                  <a:srgbClr val="00B050"/>
                </a:solidFill>
                <a:cs typeface="Frutiger LT Std 65 Bold"/>
              </a:rPr>
              <a:t>       </a:t>
            </a:r>
            <a:r>
              <a:rPr lang="en-US" sz="1800" b="1" u="sng" dirty="0" smtClean="0">
                <a:solidFill>
                  <a:srgbClr val="00B050"/>
                </a:solidFill>
                <a:cs typeface="Frutiger LT Std 65 Bold"/>
              </a:rPr>
              <a:t>To </a:t>
            </a:r>
            <a:r>
              <a:rPr lang="en-US" sz="1800" b="1" u="sng" dirty="0">
                <a:solidFill>
                  <a:srgbClr val="00B050"/>
                </a:solidFill>
                <a:cs typeface="Frutiger LT Std 65 Bold"/>
              </a:rPr>
              <a:t>be installed</a:t>
            </a:r>
          </a:p>
          <a:p>
            <a:pPr algn="just">
              <a:lnSpc>
                <a:spcPct val="80000"/>
              </a:lnSpc>
              <a:buNone/>
            </a:pPr>
            <a:endParaRPr lang="ar-JO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84382" y="3710418"/>
            <a:ext cx="571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tx2"/>
              </a:solidFill>
              <a:cs typeface="Frutiger LT Std 65 Bold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cs typeface="Frutiger LT Std 65 Bold"/>
              </a:rPr>
              <a:t>SAHAB BUS 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8257" y="1279339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Frutiger LT Std 65 Bold"/>
              </a:rPr>
              <a:t>SAHAB MUNICIPALITY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802559"/>
            <a:ext cx="4572000" cy="20005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514350" lvl="1" indent="-51435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Retrofit</a:t>
            </a:r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Replacing (28)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fluorescent lighting units by LED lighting units.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n-US" sz="2000" b="1" u="sng" dirty="0" smtClean="0">
                <a:solidFill>
                  <a:srgbClr val="00B050"/>
                </a:solidFill>
                <a:cs typeface="Frutiger LT Std 65 Bold"/>
              </a:rPr>
              <a:t>Saved energy so far : 403.2 kWh</a:t>
            </a:r>
          </a:p>
          <a:p>
            <a:pPr marL="857250" lvl="2" indent="-457200" algn="just">
              <a:buFont typeface="Wingdings" panose="05000000000000000000" pitchFamily="2" charset="2"/>
              <a:buChar char="§"/>
            </a:pPr>
            <a:r>
              <a:rPr lang="en-US" sz="2000" b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sz="2000" b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sz="2000" b="1" u="sng" dirty="0" smtClean="0">
                <a:solidFill>
                  <a:srgbClr val="00B050"/>
                </a:solidFill>
                <a:cs typeface="Frutiger LT Std 65 Bold"/>
              </a:rPr>
              <a:t> : 225.792 kg</a:t>
            </a:r>
            <a:endParaRPr lang="en-US" sz="2000" b="1" u="sng" dirty="0">
              <a:solidFill>
                <a:srgbClr val="00B050"/>
              </a:solidFill>
              <a:cs typeface="Frutiger LT Std 65 Bold"/>
            </a:endParaRPr>
          </a:p>
        </p:txBody>
      </p:sp>
      <p:pic>
        <p:nvPicPr>
          <p:cNvPr id="13" name="Picture 2" descr="F:\15697919_1359618450735317_907082833731435412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25757"/>
            <a:ext cx="2193675" cy="38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2" name="Immagine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6768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093296"/>
            <a:ext cx="4608512" cy="99926"/>
          </a:xfrm>
        </p:spPr>
        <p:txBody>
          <a:bodyPr>
            <a:normAutofit fontScale="25000" lnSpcReduction="20000"/>
          </a:bodyPr>
          <a:lstStyle/>
          <a:p>
            <a:pPr marL="857250" lvl="2" indent="-457200"/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None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766" y="116542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Engaging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Sahab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Community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Frutiger LT Std 65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Conducted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(10) awareness workshops for the four schools, religious leaders, the community to increase their awareness and involvement in spreading the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Culture of Green Energy.</a:t>
            </a:r>
          </a:p>
          <a:p>
            <a:pPr marL="0" lvl="1"/>
            <a:endParaRPr lang="en-GB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Distributing 5,000 brochures 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</p:txBody>
      </p:sp>
      <p:pic>
        <p:nvPicPr>
          <p:cNvPr id="12" name="Picture 11" descr="D:\PHOTOS Projects\EU-SUDEP\Sixth Workshop-Imams\IMG_74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47610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1" name="Immagine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36122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093296"/>
            <a:ext cx="4608512" cy="99926"/>
          </a:xfrm>
        </p:spPr>
        <p:txBody>
          <a:bodyPr>
            <a:normAutofit fontScale="25000" lnSpcReduction="20000"/>
          </a:bodyPr>
          <a:lstStyle/>
          <a:p>
            <a:pPr marL="857250" lvl="2" indent="-457200"/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None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637881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766" y="116542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Media Campaign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Frutiger LT Std 65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200,000 (SMS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) to </a:t>
            </a:r>
            <a:r>
              <a:rPr lang="en-GB" sz="2200" b="1" dirty="0" err="1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have been sent to </a:t>
            </a:r>
            <a:r>
              <a:rPr lang="en-GB" sz="2200" b="1" dirty="0" err="1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Citizens that includes awareness texts 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1,000,000 e-mail have been sent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to promote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project 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2,000 DVDs of an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interactive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game for students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about solar power have been distributed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10,000 stickers have been distributed that promote awareness messages 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A documentary movie have been developed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Facebook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Participate in talk shows such as Yum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Jadeed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Develop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a T.V. spot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which will be broadcasted soon on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T.V. channels to promote </a:t>
            </a:r>
            <a:r>
              <a:rPr lang="en-GB" sz="2200" b="1" dirty="0" err="1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Project.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</p:txBody>
      </p:sp>
      <p:pic>
        <p:nvPicPr>
          <p:cNvPr id="8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0" name="Immagine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26412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093296"/>
            <a:ext cx="4608512" cy="99926"/>
          </a:xfrm>
        </p:spPr>
        <p:txBody>
          <a:bodyPr>
            <a:normAutofit fontScale="25000" lnSpcReduction="20000"/>
          </a:bodyPr>
          <a:lstStyle/>
          <a:p>
            <a:pPr marL="857250" lvl="2" indent="-457200"/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None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619672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766" y="116542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Institutional Strengthening of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Sahab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Frutiger LT Std 65 Bold"/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Frutiger LT Std 65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Joining the Covenant of Mayors to be the first Municipality in Jordan and the second at the Arab Countries level.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endParaRPr lang="en-GB" sz="22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Articulate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and formulate regulations at the Municipality to ensure energy efficiency and/or renewable energy requirements/standards in public procurement of products and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services.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endParaRPr lang="en-GB" sz="22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Building the capacities of relevant staff in the Municipality</a:t>
            </a:r>
          </a:p>
          <a:p>
            <a:pPr marL="514350" lvl="1" indent="-51435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instructions signs in the different municipality buildings and offices that promote the project and best practices for saving energy 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</p:txBody>
      </p:sp>
      <p:pic>
        <p:nvPicPr>
          <p:cNvPr id="8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0" name="Immagine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12979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endParaRPr lang="en-US" sz="6600" b="1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8000" b="1" dirty="0" smtClean="0">
                <a:latin typeface="+mj-lt"/>
                <a:ea typeface="+mj-ea"/>
                <a:cs typeface="+mj-cs"/>
              </a:rPr>
              <a:t>THANK YOU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5400" b="1" dirty="0" smtClean="0">
                <a:latin typeface="+mj-lt"/>
                <a:ea typeface="+mj-ea"/>
                <a:cs typeface="+mj-cs"/>
              </a:rPr>
              <a:t>ANY QUESTIONS</a:t>
            </a:r>
            <a:endParaRPr lang="ar-JO" sz="54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619672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6" name="Immagin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10228"/>
            <a:ext cx="1619672" cy="95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scontent.xx.fbcdn.net/hphotos-xpa1/t31.0-8/s960x960/11794407_495407160626152_3802134158065081587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31850"/>
            <a:ext cx="1368152" cy="13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188" b="3641"/>
          <a:stretch/>
        </p:blipFill>
        <p:spPr bwMode="auto">
          <a:xfrm>
            <a:off x="3635896" y="4221088"/>
            <a:ext cx="14486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3102\AppData\Local\Microsoft\Windows\Temporary Internet Files\Content.Outlook\HEVG8DQS\future pioneers logo - engli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248"/>
            <a:ext cx="1218503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jordanmap.mobi/logos/1315570531mo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93595"/>
            <a:ext cx="1656184" cy="11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3102\AppData\Local\Microsoft\Windows\Temporary Internet Files\Content.Outlook\HEVG8DQS\NERC Final 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495" y="5589240"/>
            <a:ext cx="1136441" cy="11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SSlogo-final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11960" y="5594204"/>
            <a:ext cx="1728192" cy="126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NEIGHBORHOOD DEVELOPMENT AT SAHAB CITY</a:t>
            </a:r>
            <a:b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FOCUS ON SAHAB MUNICIPALITY</a:t>
            </a:r>
            <a:b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Implementation Phase – All Implemented Systems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jordanmap.mobi/logos/1315570531m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89240"/>
            <a:ext cx="1656184" cy="11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068882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Implemented Energy Efficiency &amp; Renewable energy measures for Sahab Municipality </a:t>
            </a:r>
            <a:endParaRPr lang="fr-FR" sz="28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8597181"/>
              </p:ext>
            </p:extLst>
          </p:nvPr>
        </p:nvGraphicFramePr>
        <p:xfrm>
          <a:off x="302819" y="116632"/>
          <a:ext cx="874846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397"/>
                <a:gridCol w="5580349"/>
                <a:gridCol w="1480718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619672" y="12008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7" name="Immagine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810" y="5733256"/>
            <a:ext cx="178916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188" b="3641"/>
          <a:stretch/>
        </p:blipFill>
        <p:spPr bwMode="auto">
          <a:xfrm>
            <a:off x="4104456" y="5493296"/>
            <a:ext cx="1619672" cy="13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:\Users\OB01\Desktop\IMPORTANT 2\EU Elections-National Center\LOGOS\future pioneers logo for printin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64571"/>
            <a:ext cx="1008112" cy="1204789"/>
          </a:xfrm>
          <a:prstGeom prst="rect">
            <a:avLst/>
          </a:prstGeom>
          <a:noFill/>
          <a:extLst/>
        </p:spPr>
      </p:pic>
      <p:pic>
        <p:nvPicPr>
          <p:cNvPr id="19" name="Picture 4" descr="C:\Users\3102\AppData\Local\Microsoft\Windows\Temporary Internet Files\Content.Outlook\HEVG8DQS\NERC Final 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68299"/>
            <a:ext cx="1143135" cy="11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RSSlogo-final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7784" y="5666212"/>
            <a:ext cx="1512168" cy="10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5100" b="1" dirty="0" smtClean="0">
                <a:solidFill>
                  <a:schemeClr val="accent1">
                    <a:lumMod val="75000"/>
                  </a:schemeClr>
                </a:solidFill>
              </a:rPr>
              <a:t>-Project’s City-</a:t>
            </a:r>
          </a:p>
          <a:p>
            <a:pPr algn="ctr">
              <a:buNone/>
            </a:pPr>
            <a:endParaRPr lang="en-US" sz="4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“Sahab Municipality-Amman-Jordan”</a:t>
            </a:r>
          </a:p>
          <a:p>
            <a:pPr algn="just">
              <a:buNone/>
            </a:pPr>
            <a:endParaRPr lang="en-GB" sz="31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buNone/>
            </a:pPr>
            <a:r>
              <a:rPr lang="en-GB" sz="5100" b="1" dirty="0" smtClean="0">
                <a:solidFill>
                  <a:schemeClr val="accent1">
                    <a:lumMod val="75000"/>
                  </a:schemeClr>
                </a:solidFill>
              </a:rPr>
              <a:t>-Project Objectives-</a:t>
            </a:r>
          </a:p>
          <a:p>
            <a:pPr algn="just">
              <a:buNone/>
            </a:pPr>
            <a:endParaRPr lang="en-GB" sz="31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/>
            <a:r>
              <a:rPr lang="en-GB" sz="33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The Main objective is to enable Sahab Municipality in Jordan to be a pilot for the local authorities in ENPI South partner countries to address local sustainable development challenges related to energy.</a:t>
            </a:r>
          </a:p>
          <a:p>
            <a:pPr algn="just"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sz="33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This will be achieved through the following:</a:t>
            </a:r>
          </a:p>
          <a:p>
            <a:pPr algn="just">
              <a:buNone/>
            </a:pPr>
            <a:endParaRPr lang="en-GB" sz="33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Develop a local Energy Efficiency &amp; Renewable Energy Plan for Sahab Municipality.</a:t>
            </a:r>
          </a:p>
          <a:p>
            <a:pPr algn="just">
              <a:buFont typeface="Wingdings" pitchFamily="2" charset="2"/>
              <a:buChar char="Ø"/>
            </a:pPr>
            <a:endParaRPr lang="en-GB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Promote and implement energy efficiency, energy savings &amp; renewable energy measures at Sahab Municipality buildings and Introduce energy efficient technologies</a:t>
            </a:r>
          </a:p>
          <a:p>
            <a:pPr algn="just">
              <a:buFont typeface="Wingdings" pitchFamily="2" charset="2"/>
              <a:buChar char="Ø"/>
            </a:pPr>
            <a:endParaRPr lang="en-GB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Build capacities of employees of Sahab Municipality in the field of sustainable energy &amp; public awareness of the general public and relevant stakeholders.</a:t>
            </a:r>
          </a:p>
          <a:p>
            <a:pPr algn="just">
              <a:buFont typeface="Wingdings" pitchFamily="2" charset="2"/>
              <a:buChar char="Ø"/>
            </a:pPr>
            <a:endParaRPr lang="en-GB" sz="2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Enable Sahab to become a model  Municipality through joining the Convention of Mayors and through implementing energy efficiency demonstration pilots.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1" name="Immagin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0922"/>
            <a:ext cx="4608512" cy="370032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Installing Photovoltaic system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10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kWp rooftop PV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system.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Retrofit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(127)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fluorescent lighting units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by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LED lighting units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. 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Solar Thermal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Unit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9242"/>
                </a:solidFill>
                <a:cs typeface="Frutiger LT Std 65 Bold"/>
              </a:rPr>
              <a:t>Saved energy so far : 8328.8 kWh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9242"/>
                </a:solidFill>
                <a:cs typeface="Frutiger LT Std 65 Bold"/>
              </a:rPr>
              <a:t>Reduction of CO</a:t>
            </a:r>
            <a:r>
              <a:rPr lang="en-US" sz="2400" b="1" i="1" u="sng" baseline="-25000" dirty="0" smtClean="0">
                <a:solidFill>
                  <a:srgbClr val="009242"/>
                </a:solidFill>
                <a:cs typeface="Frutiger LT Std 65 Bold"/>
              </a:rPr>
              <a:t>2</a:t>
            </a:r>
            <a:r>
              <a:rPr lang="en-US" sz="2400" b="1" i="1" u="sng" dirty="0" smtClean="0">
                <a:solidFill>
                  <a:srgbClr val="009242"/>
                </a:solidFill>
                <a:cs typeface="Frutiger LT Std 65 Bold"/>
              </a:rPr>
              <a:t> : 4664.128 kg</a:t>
            </a:r>
            <a:endParaRPr lang="en-US" sz="2400" b="1" i="1" u="sng" baseline="-25000" dirty="0" smtClean="0">
              <a:solidFill>
                <a:srgbClr val="009242"/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160703"/>
            <a:ext cx="57192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 MUNICIPALITY MAIN BUILDING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3" descr="C:\Users\Desktop\Desktop\حنين\IMG_8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565" y="1977555"/>
            <a:ext cx="2842859" cy="18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esktop\Desktop\حنين\IMG_8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565" y="4232603"/>
            <a:ext cx="2842859" cy="18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3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960922"/>
            <a:ext cx="5032537" cy="3700326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Retrofit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(310) fluorescent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units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by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LED lighting units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. 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(20) External lighting fixtures by LED Flood light fixtures.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motion &amp; occupancy sensors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Solar Thermal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Unit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for domestic hot water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uses.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Saved energy so far : 7164 kWh</a:t>
            </a:r>
          </a:p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sz="2400" b="1" i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 : 4011.84 kg</a:t>
            </a:r>
            <a:endParaRPr lang="en-US" sz="2400" b="1" i="1" u="sng" dirty="0">
              <a:solidFill>
                <a:srgbClr val="00B050"/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1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CULTURAL CENTER</a:t>
            </a:r>
            <a:endParaRPr lang="en-US" sz="2800" b="1" dirty="0">
              <a:solidFill>
                <a:schemeClr val="tx2"/>
              </a:solidFill>
              <a:cs typeface="Frutiger LT Std 65 Bold"/>
            </a:endParaRPr>
          </a:p>
        </p:txBody>
      </p:sp>
      <p:pic>
        <p:nvPicPr>
          <p:cNvPr id="8" name="Picture 2" descr="C:\Users\Desktop\Desktop\حنين\IMG_8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539" y="1916832"/>
            <a:ext cx="2873163" cy="19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esktop\Desktop\حنين\IMG_8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537" y="4149080"/>
            <a:ext cx="2873163" cy="19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2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7924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14488"/>
            <a:ext cx="4752529" cy="2428891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Retrofit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(45) Outdoor LED lighting fixtures.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(21) LED street lighting fixture.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(6) LED Flood light fixtures for the play ground area.</a:t>
            </a:r>
          </a:p>
          <a:p>
            <a:pPr marL="400050" lvl="2" indent="0"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Saved energy so far : 2025 kWh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sz="2400" b="1" i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sz="2400" b="1" i="1" u="sng" dirty="0" smtClean="0">
                <a:solidFill>
                  <a:srgbClr val="00B050"/>
                </a:solidFill>
                <a:cs typeface="Frutiger LT Std 65 Bold"/>
              </a:rPr>
              <a:t> :1134 kg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1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PUBLIC GARDEN</a:t>
            </a:r>
            <a:endParaRPr lang="en-US" sz="2800" b="1" dirty="0">
              <a:solidFill>
                <a:schemeClr val="tx2"/>
              </a:solidFill>
              <a:cs typeface="Frutiger LT Std 65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516" y="4242330"/>
            <a:ext cx="3024336" cy="206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759" y="4254977"/>
            <a:ext cx="3054350" cy="20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436" y="1651536"/>
            <a:ext cx="1668673" cy="250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2" name="Immagine 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4191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4752529" cy="17281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 High school for Boys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 High school for girls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Um Amara High school for girls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Judge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Ieas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 school</a:t>
            </a:r>
          </a:p>
          <a:p>
            <a:pPr algn="ctr">
              <a:lnSpc>
                <a:spcPct val="80000"/>
              </a:lnSpc>
              <a:buNone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1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SAHAB SCHOOLS</a:t>
            </a:r>
            <a:endParaRPr lang="en-US" sz="2800" b="1" dirty="0">
              <a:solidFill>
                <a:schemeClr val="tx2"/>
              </a:solidFill>
              <a:cs typeface="Frutiger LT Std 65 Bold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69" y="4077072"/>
            <a:ext cx="4464496" cy="24237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LED lighting units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(4) External Flood Lighting in the yard of each school.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Replacing all fluorescent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lighting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units in corridors &amp; class rooms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to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LED lighting units.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100" b="1" i="1" u="sng" dirty="0" smtClean="0">
                <a:solidFill>
                  <a:srgbClr val="00B050"/>
                </a:solidFill>
                <a:cs typeface="Frutiger LT Std 65 Bold"/>
              </a:rPr>
              <a:t>Saved energy so far : 8,100 kWh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100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sz="2100" b="1" i="1" u="sng" baseline="-25000" dirty="0" smtClean="0">
                <a:solidFill>
                  <a:srgbClr val="00B050"/>
                </a:solidFill>
                <a:cs typeface="Frutiger LT Std 65 Bold"/>
              </a:rPr>
              <a:t>2</a:t>
            </a:r>
            <a:r>
              <a:rPr lang="en-US" sz="2100" b="1" i="1" u="sng" dirty="0" smtClean="0">
                <a:solidFill>
                  <a:srgbClr val="00B050"/>
                </a:solidFill>
                <a:cs typeface="Frutiger LT Std 65 Bold"/>
              </a:rPr>
              <a:t> :4,536 kg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ar-JO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C:\Users\Desktop\Desktop\حنين\IMG_8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095" y="4221088"/>
            <a:ext cx="3187013" cy="21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esktop\Desktop\New folder\IMG_9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095" y="1884108"/>
            <a:ext cx="3187014" cy="21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5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13470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1" y="1160703"/>
            <a:ext cx="571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buNone/>
            </a:pPr>
            <a:r>
              <a:rPr lang="en-US" sz="2800" b="1" dirty="0" smtClean="0">
                <a:solidFill>
                  <a:schemeClr val="tx2"/>
                </a:solidFill>
                <a:cs typeface="Frutiger LT Std 65 Bold"/>
              </a:rPr>
              <a:t>SAHAB SCHOOLS</a:t>
            </a:r>
            <a:endParaRPr lang="en-US" sz="2800" b="1" dirty="0">
              <a:solidFill>
                <a:schemeClr val="tx2"/>
              </a:solidFill>
              <a:cs typeface="Frutiger LT Std 65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857364"/>
            <a:ext cx="4824536" cy="47089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lvl="1" indent="-5143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Installing Photovoltaic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system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Install Rooftop Photovoltaic systems to cover partially the electric demand of each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school;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 High school 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Boys;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(10 kWp) rooftop PV system.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Sahab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High school 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girls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(10 kWp)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rooftop PV system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.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Um Amara High school 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girls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(9 kWp)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rooftop PV system.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Judge Leas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school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	(10 kWp)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rooftop PV system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Frutiger LT Std 65 Bold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Frutiger LT Std 65 Bold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i="1" u="sng" dirty="0" smtClean="0">
                <a:solidFill>
                  <a:srgbClr val="00B050"/>
                </a:solidFill>
                <a:cs typeface="Frutiger LT Std 65 Bold"/>
              </a:rPr>
              <a:t>Saved energy so far : 25350 kWh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i="1" u="sng" dirty="0" smtClean="0">
                <a:solidFill>
                  <a:srgbClr val="00B050"/>
                </a:solidFill>
                <a:cs typeface="Frutiger LT Std 65 Bold"/>
              </a:rPr>
              <a:t>Reduction of CO</a:t>
            </a:r>
            <a:r>
              <a:rPr lang="en-US" b="1" i="1" u="sng" baseline="-25000" dirty="0" smtClean="0">
                <a:solidFill>
                  <a:srgbClr val="00B050"/>
                </a:solidFill>
                <a:cs typeface="Frutiger LT Std 65 Bold"/>
              </a:rPr>
              <a:t>2 </a:t>
            </a:r>
            <a:r>
              <a:rPr lang="en-US" b="1" i="1" u="sng" dirty="0" smtClean="0">
                <a:solidFill>
                  <a:srgbClr val="00B050"/>
                </a:solidFill>
                <a:cs typeface="Frutiger LT Std 65 Bold"/>
              </a:rPr>
              <a:t> : 14196 kg </a:t>
            </a:r>
            <a:endParaRPr lang="en-US" b="1" i="1" u="sng" dirty="0">
              <a:solidFill>
                <a:srgbClr val="00B050"/>
              </a:solidFill>
              <a:cs typeface="Frutiger LT Std 65 Bold"/>
            </a:endParaRPr>
          </a:p>
        </p:txBody>
      </p:sp>
      <p:pic>
        <p:nvPicPr>
          <p:cNvPr id="14" name="Picture 4" descr="C:\Users\Desktop\Desktop\New folder\IMG_9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950" y="1844824"/>
            <a:ext cx="3107906" cy="2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sktop\Desktop\حنين\IMG_8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6"/>
          <a:stretch/>
        </p:blipFill>
        <p:spPr bwMode="auto">
          <a:xfrm>
            <a:off x="5555501" y="4005064"/>
            <a:ext cx="3192355" cy="23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4" r="17455"/>
          <a:stretch/>
        </p:blipFill>
        <p:spPr bwMode="auto">
          <a:xfrm>
            <a:off x="1547664" y="267360"/>
            <a:ext cx="5814439" cy="8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age result for ‫علم الاردن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6632"/>
            <a:ext cx="1512168" cy="756084"/>
          </a:xfrm>
          <a:prstGeom prst="rect">
            <a:avLst/>
          </a:prstGeom>
          <a:noFill/>
        </p:spPr>
      </p:pic>
      <p:pic>
        <p:nvPicPr>
          <p:cNvPr id="11" name="Immagine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4866"/>
          <a:stretch/>
        </p:blipFill>
        <p:spPr bwMode="auto">
          <a:xfrm>
            <a:off x="0" y="0"/>
            <a:ext cx="1691680" cy="1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41094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718</Words>
  <Application>Microsoft Office PowerPoint</Application>
  <PresentationFormat>On-screen Show (4:3)</PresentationFormat>
  <Paragraphs>161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         Welcome February 2017   </vt:lpstr>
      <vt:lpstr>GREEN NEIGHBORHOOD DEVELOPMENT AT SAHAB CITY  MAIN FOCUS ON SAHAB MUNICIPALITY   Implementation Phase – All Implemented Systems  </vt:lpstr>
      <vt:lpstr>Implemented Energy Efficiency &amp; Renewable energy measures for Sahab Municipality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Naceur</dc:creator>
  <cp:lastModifiedBy>user</cp:lastModifiedBy>
  <cp:revision>137</cp:revision>
  <dcterms:created xsi:type="dcterms:W3CDTF">2016-02-05T09:02:26Z</dcterms:created>
  <dcterms:modified xsi:type="dcterms:W3CDTF">2017-02-21T11:02:18Z</dcterms:modified>
</cp:coreProperties>
</file>